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7" r:id="rId4"/>
    <p:sldId id="268" r:id="rId5"/>
    <p:sldId id="269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00CC"/>
    <a:srgbClr val="990099"/>
    <a:srgbClr val="669900"/>
    <a:srgbClr val="3A2E82"/>
    <a:srgbClr val="993300"/>
    <a:srgbClr val="9999FF"/>
    <a:srgbClr val="00FFFF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018" autoAdjust="0"/>
  </p:normalViewPr>
  <p:slideViewPr>
    <p:cSldViewPr snapToGrid="0">
      <p:cViewPr>
        <p:scale>
          <a:sx n="77" d="100"/>
          <a:sy n="77" d="100"/>
        </p:scale>
        <p:origin x="-3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4/2/2022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63244"/>
              </p:ext>
            </p:extLst>
          </p:nvPr>
        </p:nvGraphicFramePr>
        <p:xfrm>
          <a:off x="77248" y="1425427"/>
          <a:ext cx="3817398" cy="21425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limitado, genera limitaciones, por ejemplo, para adquirir determinadas herramientas. Indicadores 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cortes de ruta-Conflictos gremiales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aspectos ambientales significativos- No se puede realizar capacitaciones por no contar con disponibilidad de personal por clientes-Recurso renovable limitado: al utilizar agua para la realización de tareas, ya que escapa al control  de la empresa, pero es necesario la concientización en el uso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 por pago de multas- Declaración  juradas de residuos- Control 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32741"/>
              </p:ext>
            </p:extLst>
          </p:nvPr>
        </p:nvGraphicFramePr>
        <p:xfrm>
          <a:off x="82582" y="3562742"/>
          <a:ext cx="3817398" cy="24612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7089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962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Presupuesto limitado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cambios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organizacionales. Cambios en la estructura de la organización. 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ambiente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Capacitación no se realiza por no contar con personal. La gestión de residuos requiere un proveedor especifico que no hay en la zona (manguerotes) acopio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Legal:- normativo: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migración de SGI mayor cantidad de hs administrativos.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57873"/>
              </p:ext>
            </p:extLst>
          </p:nvPr>
        </p:nvGraphicFramePr>
        <p:xfrm>
          <a:off x="7584009" y="1399420"/>
          <a:ext cx="4141113" cy="20746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55067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44169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Clientes: Requerimientos: requisitos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de cada cliente en materia de seguridad y medio ambiente (capacitación, inspecciones, auditorias, cumplimiento requisitos legales PSSA) Expectativas: evaluación de proveedores positiva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Organismos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gubernamentales: Requerimientos: cumplimiento de las inspecciones realizadas presentación de documentación en tiempo y forma/expectativas: que no nos realicen multas.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Proveedores: Requerimientos: Establecidos en la OC. Expectativas: Servicio prestado en función OC, evaluación de  proveedor aprobado.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753640" y="2709321"/>
            <a:ext cx="2560777" cy="128650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SMA</a:t>
            </a: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Constanza Gordo</a:t>
            </a: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529643"/>
              </p:ext>
            </p:extLst>
          </p:nvPr>
        </p:nvGraphicFramePr>
        <p:xfrm>
          <a:off x="7539843" y="4165058"/>
          <a:ext cx="4298324" cy="1920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 de la organización: Requerimientos confección junto con SMA de la identificación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peligros y evaluación de riesgos, participación en capacitación, participación en inspecciones. Expectativas: comunicación de desvíos, participación durante las capacitaciones, confección de documentación de SMA, actividades controladas y seguras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Gerencia: presentación de indicadores de SMA/ mantener actualizada la información, capacidad de respuesta para el cliente y resolución de necesidades/conflictos. Expectativas: Acompañamiento en gestión de SMA, comunicación fluida, asignación de recursos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4" name="Flecha: a la derecha 23"/>
          <p:cNvSpPr/>
          <p:nvPr/>
        </p:nvSpPr>
        <p:spPr>
          <a:xfrm rot="18898619">
            <a:off x="4140690" y="4496301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="" xmlns:a16="http://schemas.microsoft.com/office/drawing/2014/main" id="{23308679-483A-418C-8AAB-BCB2543AA99E}"/>
              </a:ext>
            </a:extLst>
          </p:cNvPr>
          <p:cNvSpPr/>
          <p:nvPr/>
        </p:nvSpPr>
        <p:spPr>
          <a:xfrm rot="7289972">
            <a:off x="7023181" y="1854599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="" xmlns:a16="http://schemas.microsoft.com/office/drawing/2014/main" id="{6B9BB723-F30D-4604-B25C-BA9097BE9921}"/>
              </a:ext>
            </a:extLst>
          </p:cNvPr>
          <p:cNvSpPr/>
          <p:nvPr/>
        </p:nvSpPr>
        <p:spPr>
          <a:xfrm rot="2337666">
            <a:off x="4204409" y="18745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="" xmlns:a16="http://schemas.microsoft.com/office/drawing/2014/main" id="{F1A5DA8B-E528-4B41-BDB8-1C7E34409664}"/>
              </a:ext>
            </a:extLst>
          </p:cNvPr>
          <p:cNvSpPr/>
          <p:nvPr/>
        </p:nvSpPr>
        <p:spPr>
          <a:xfrm rot="13393611">
            <a:off x="6859805" y="43629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a 18">
            <a:extLst>
              <a:ext uri="{FF2B5EF4-FFF2-40B4-BE49-F238E27FC236}">
                <a16:creationId xmlns:a16="http://schemas.microsoft.com/office/drawing/2014/main" xmlns="" id="{240AE7D7-8503-4983-B32E-8677B5206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09131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21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192062" y="995850"/>
            <a:ext cx="5112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Ultima fecha de </a:t>
            </a:r>
            <a:r>
              <a:rPr lang="es-AR" sz="1200" b="1" dirty="0" smtClean="0"/>
              <a:t>actualización: 02-2021</a:t>
            </a:r>
            <a:endParaRPr lang="es-AR" sz="1200" b="1" dirty="0"/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00409"/>
              </p:ext>
            </p:extLst>
          </p:nvPr>
        </p:nvGraphicFramePr>
        <p:xfrm>
          <a:off x="102339" y="927487"/>
          <a:ext cx="3492496" cy="20278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492496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3585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76874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 (computadora, impresora, etc.)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liviana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 varios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Instrumentos de medición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09283"/>
              </p:ext>
            </p:extLst>
          </p:nvPr>
        </p:nvGraphicFramePr>
        <p:xfrm>
          <a:off x="56052" y="2763440"/>
          <a:ext cx="2843375" cy="39351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30495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3540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de incidente/accidente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Requisitos de clientes-Requisitos legales- 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 peligros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Evento/accidente/Incidente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Pagina WEB RSVONLINE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Preparación y respuesta ante emergencias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Auditorias externas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039356"/>
              </p:ext>
            </p:extLst>
          </p:nvPr>
        </p:nvGraphicFramePr>
        <p:xfrm>
          <a:off x="3004899" y="4040369"/>
          <a:ext cx="2843375" cy="28176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9994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251768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SMA-PE-001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peligros y evaluación de riesgos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SMA-PE-002 Identificación y evaluación  de aspectos ambientales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SMA-PE-003 Clasificación, comunicación e investigación de accidentes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RHU-FOR-004 Evaluación de desempeño- Solicitud vía mail, reuniones de clientes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 Inspecciones programadas- Programación PSSA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Revisión pagina web GPS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Procedimiento Preparación y respuesta ante emergencias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de SRT-Protocolos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Procedimientos, Políticas de Clientes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46966"/>
              </p:ext>
            </p:extLst>
          </p:nvPr>
        </p:nvGraphicFramePr>
        <p:xfrm>
          <a:off x="8717165" y="3435478"/>
          <a:ext cx="3287183" cy="31059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87183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Matriz: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peligros y eval.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SMA-FOR-003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identificación de aspectos ambientales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 final de accidentes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SGI-PRO-003 Programa de capacitación-Registro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SMA-FOR-040 Formulario Análisis de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equipos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RHU-FOR-003 Registros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 de GPS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Anexos roles de emergencias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SMA-FOR-008 Informe de simulacros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SMA-FOR-019 Informes de auditorias comportamentales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Auditoria SMA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Informe de Mediciones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66221"/>
              </p:ext>
            </p:extLst>
          </p:nvPr>
        </p:nvGraphicFramePr>
        <p:xfrm>
          <a:off x="8889852" y="1125993"/>
          <a:ext cx="3302148" cy="203163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2148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5064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772559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Todo el personal de la organización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Supervisión, responsables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Sector, Gerencia</a:t>
                      </a:r>
                      <a:endParaRPr lang="es-E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 de RRHH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campo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Supervisión-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SRT – ART – Secretaria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Ambiente de Neuquen</a:t>
                      </a:r>
                      <a:r>
                        <a:rPr lang="es-ES" sz="10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0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60511" y="1125993"/>
            <a:ext cx="5165804" cy="2616101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 SMA”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 Maria Constanza Gordo</a:t>
            </a:r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Confeccionar la  identificación de peligros y evaluar los  riesgos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la identificación de aspectos ambientales de las actividades y servicios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el  análisis e investigación de  accidentes e incidentes laborales y ambientales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Elaborar programas de capacitación de ambiente, higiene y seguridad en el trabajo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análisis de riesgos.</a:t>
            </a: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AR" sz="1000" b="1" dirty="0"/>
              <a:t>Inspeccionar  todos los equipos, extintores, herramientas, obradores,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Realizar capacitación programada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Controlar GPS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 roles de emergencia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simulacros ante situaciones de emergencias ambientales y laborales.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Responder a reclamos generados por nuestros clientes.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controles ambientales (ruido, vibraciones, ventilación, atmosferas peligrosa,  puesta a tierra, etc.).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28694"/>
              </p:ext>
            </p:extLst>
          </p:nvPr>
        </p:nvGraphicFramePr>
        <p:xfrm>
          <a:off x="5998759" y="4529720"/>
          <a:ext cx="2718407" cy="2112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SMA-FOR-018 Estadisticas de accidentes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Programas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auditorias comportamentales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 de auditorias internas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capacitación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simulacros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de conducción vial (interno-.clientes)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="" xmlns:a16="http://schemas.microsoft.com/office/drawing/2014/main" id="{44E66546-6D14-4B70-8EF8-EFE439823B90}"/>
              </a:ext>
            </a:extLst>
          </p:cNvPr>
          <p:cNvSpPr/>
          <p:nvPr/>
        </p:nvSpPr>
        <p:spPr>
          <a:xfrm rot="2337666">
            <a:off x="3045603" y="1300297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>
            <a:extLst>
              <a:ext uri="{FF2B5EF4-FFF2-40B4-BE49-F238E27FC236}">
                <a16:creationId xmlns="" xmlns:a16="http://schemas.microsoft.com/office/drawing/2014/main" id="{3054C802-9762-4809-8CA2-07321716C618}"/>
              </a:ext>
            </a:extLst>
          </p:cNvPr>
          <p:cNvSpPr/>
          <p:nvPr/>
        </p:nvSpPr>
        <p:spPr>
          <a:xfrm rot="19348349">
            <a:off x="2954864" y="37064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="" xmlns:a16="http://schemas.microsoft.com/office/drawing/2014/main" id="{CEA31197-C796-4363-9DF1-C0FCEA35B91F}"/>
              </a:ext>
            </a:extLst>
          </p:cNvPr>
          <p:cNvSpPr/>
          <p:nvPr/>
        </p:nvSpPr>
        <p:spPr>
          <a:xfrm rot="9302415">
            <a:off x="8460270" y="2544863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="" xmlns:a16="http://schemas.microsoft.com/office/drawing/2014/main" id="{DB51B882-93E4-4CC8-BDDB-207D85D8B32A}"/>
              </a:ext>
            </a:extLst>
          </p:cNvPr>
          <p:cNvSpPr/>
          <p:nvPr/>
        </p:nvSpPr>
        <p:spPr>
          <a:xfrm rot="16969735">
            <a:off x="5156048" y="38248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="" xmlns:a16="http://schemas.microsoft.com/office/drawing/2014/main" id="{CD84567D-FA05-4349-9EA1-A2C58654F297}"/>
              </a:ext>
            </a:extLst>
          </p:cNvPr>
          <p:cNvSpPr/>
          <p:nvPr/>
        </p:nvSpPr>
        <p:spPr>
          <a:xfrm rot="15591144">
            <a:off x="7602178" y="410366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="" xmlns:a16="http://schemas.microsoft.com/office/drawing/2014/main" id="{9003C1E8-B2F0-4928-8314-577DA8A6CF24}"/>
              </a:ext>
            </a:extLst>
          </p:cNvPr>
          <p:cNvSpPr/>
          <p:nvPr/>
        </p:nvSpPr>
        <p:spPr>
          <a:xfrm rot="12853140">
            <a:off x="8419976" y="3372374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488281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68D03B78-B098-401D-B128-8A37DC7A6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60976"/>
              </p:ext>
            </p:extLst>
          </p:nvPr>
        </p:nvGraphicFramePr>
        <p:xfrm>
          <a:off x="0" y="1051555"/>
          <a:ext cx="12081510" cy="7588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4452">
                  <a:extLst>
                    <a:ext uri="{9D8B030D-6E8A-4147-A177-3AD203B41FA5}">
                      <a16:colId xmlns="" xmlns:a16="http://schemas.microsoft.com/office/drawing/2014/main" val="2381769088"/>
                    </a:ext>
                  </a:extLst>
                </a:gridCol>
                <a:gridCol w="2144568">
                  <a:extLst>
                    <a:ext uri="{9D8B030D-6E8A-4147-A177-3AD203B41FA5}">
                      <a16:colId xmlns="" xmlns:a16="http://schemas.microsoft.com/office/drawing/2014/main" val="2849145308"/>
                    </a:ext>
                  </a:extLst>
                </a:gridCol>
                <a:gridCol w="1165616">
                  <a:extLst>
                    <a:ext uri="{9D8B030D-6E8A-4147-A177-3AD203B41FA5}">
                      <a16:colId xmlns="" xmlns:a16="http://schemas.microsoft.com/office/drawing/2014/main" val="216764770"/>
                    </a:ext>
                  </a:extLst>
                </a:gridCol>
                <a:gridCol w="2392134">
                  <a:extLst>
                    <a:ext uri="{9D8B030D-6E8A-4147-A177-3AD203B41FA5}">
                      <a16:colId xmlns="" xmlns:a16="http://schemas.microsoft.com/office/drawing/2014/main" val="1967140498"/>
                    </a:ext>
                  </a:extLst>
                </a:gridCol>
                <a:gridCol w="1261778">
                  <a:extLst>
                    <a:ext uri="{9D8B030D-6E8A-4147-A177-3AD203B41FA5}">
                      <a16:colId xmlns="" xmlns:a16="http://schemas.microsoft.com/office/drawing/2014/main" val="4002998376"/>
                    </a:ext>
                  </a:extLst>
                </a:gridCol>
                <a:gridCol w="1127654">
                  <a:extLst>
                    <a:ext uri="{9D8B030D-6E8A-4147-A177-3AD203B41FA5}">
                      <a16:colId xmlns="" xmlns:a16="http://schemas.microsoft.com/office/drawing/2014/main" val="1047420973"/>
                    </a:ext>
                  </a:extLst>
                </a:gridCol>
                <a:gridCol w="1127654">
                  <a:extLst>
                    <a:ext uri="{9D8B030D-6E8A-4147-A177-3AD203B41FA5}">
                      <a16:colId xmlns="" xmlns:a16="http://schemas.microsoft.com/office/drawing/2014/main" val="3228526952"/>
                    </a:ext>
                  </a:extLst>
                </a:gridCol>
                <a:gridCol w="1127654">
                  <a:extLst>
                    <a:ext uri="{9D8B030D-6E8A-4147-A177-3AD203B41FA5}">
                      <a16:colId xmlns="" xmlns:a16="http://schemas.microsoft.com/office/drawing/2014/main" val="493321215"/>
                    </a:ext>
                  </a:extLst>
                </a:gridCol>
              </a:tblGrid>
              <a:tr h="183486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Proceso  SMA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5793098"/>
                  </a:ext>
                </a:extLst>
              </a:tr>
              <a:tr h="366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¿Qué puede salir mal/ bien?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Consecuencia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Nivel de Riesgo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Fecha de implementación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Eficacia de las 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Recomendaciones / Observaciones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9643554"/>
                  </a:ext>
                </a:extLst>
              </a:tr>
              <a:tr h="32110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Retraso en la investigación de incidentes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Repetición de incidentes /reincidencias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=2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S=4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Establecer un formulario preliminar de incidentes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Responsable de SMA</a:t>
                      </a:r>
                      <a:r>
                        <a:rPr lang="es-AR" sz="1050" dirty="0">
                          <a:effectLst/>
                        </a:rPr>
                        <a:t/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Gerente operaciones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Supervisor</a:t>
                      </a:r>
                      <a:br>
                        <a:rPr lang="es-AR" sz="1050" dirty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98450192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siniestralidad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Sistematización del proceso de investigación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7797631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Difusión de alertas de seguridad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1748995"/>
                  </a:ext>
                </a:extLst>
              </a:tr>
              <a:tr h="16055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las inspecciones programadas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corregir desvíos críticos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s-AR" sz="1050" dirty="0">
                        <a:effectLst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endParaRPr lang="es-AR" sz="1050" b="1" baseline="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Control de los programas de visitas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1835321"/>
                  </a:ext>
                </a:extLst>
              </a:tr>
              <a:tr h="48165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Onerosidad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Incorporación y participación de las inspecciones en los puestos de supervisión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191422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Ocurrencia de accidentes (en aumento)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Capacitación y formación de los mandos medios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1616618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programas de visitas y auditorias de campo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7674908"/>
                  </a:ext>
                </a:extLst>
              </a:tr>
              <a:tr h="321101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del programa de capacitación programado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Retraso de capacitación mensual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Comunicar anticipadamente a clientes las fechas de capacitación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39972746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Falta de competencia de las personas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Incorporar la sistematización de las capacitaciones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15024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probabilidad de accidentes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50" dirty="0" smtClean="0">
                          <a:effectLst/>
                        </a:rPr>
                        <a:t>Llevar indicador de incumplimiento por causas del cliente</a:t>
                      </a:r>
                      <a:endParaRPr lang="es-AR" sz="105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9576218"/>
                  </a:ext>
                </a:extLst>
              </a:tr>
              <a:tr h="428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2151665874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Insatisfacción del cliente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Implementación de plataforma</a:t>
                      </a:r>
                      <a:r>
                        <a:rPr lang="es-AR" sz="105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capacitación  por que no pueden realizarse capacitaciones de forma presencial por  COVID 19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6711653"/>
                  </a:ext>
                </a:extLst>
              </a:tr>
              <a:tr h="160550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Aumento de desvíos en conductas de manejo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accidentes viales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s-AR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política de seguridad vial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 smtClean="0">
                          <a:effectLst/>
                        </a:rPr>
                        <a:t>Supervisión </a:t>
                      </a:r>
                      <a:r>
                        <a:rPr lang="es-AR" sz="1050" dirty="0">
                          <a:effectLst/>
                        </a:rPr>
                        <a:t/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Proveedor externo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722897"/>
                  </a:ext>
                </a:extLst>
              </a:tr>
              <a:tr h="1605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Dictar curso de Manejo Defensivo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0340397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Mal desempeño de los conductores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57776135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Mal desempeño de los conductores 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Llevar un ranking de conductores y publicarlo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811759384"/>
                  </a:ext>
                </a:extLst>
              </a:tr>
              <a:tr h="27013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Mal desempeño de los conductores 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Llevar un ranking de conductores y publicarlo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9344112"/>
                  </a:ext>
                </a:extLst>
              </a:tr>
              <a:tr h="6618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Imagen negativa de la compañía frente a los clientes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746661275"/>
                  </a:ext>
                </a:extLst>
              </a:tr>
              <a:tr h="369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AR" sz="1100" dirty="0">
                          <a:effectLst/>
                        </a:rPr>
                        <a:t>Imagen negativa de la compañía frente a los clientes </a:t>
                      </a:r>
                      <a:endParaRPr lang="es-AR" dirty="0"/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Establecer un programa de reconocimiento al desempeño de manejo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70765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Diseñar y difundir campaña de seguridad vial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175551903"/>
                  </a:ext>
                </a:extLst>
              </a:tr>
              <a:tr h="32110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auditorías comportamentales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se identifican desvíos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 </a:t>
                      </a:r>
                      <a:r>
                        <a:rPr lang="es-AR" sz="105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Programar auditorias comportamentales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Responsable de SMA </a:t>
                      </a:r>
                      <a:br>
                        <a:rPr lang="es-AR" sz="1050" dirty="0" smtClean="0">
                          <a:effectLst/>
                        </a:rPr>
                      </a:br>
                      <a:r>
                        <a:rPr lang="es-AR" sz="1050" dirty="0" smtClean="0">
                          <a:effectLst/>
                        </a:rPr>
                        <a:t>Supervisión </a:t>
                      </a:r>
                      <a:br>
                        <a:rPr lang="es-AR" sz="1050" dirty="0" smtClean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86788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El cliente detecta y comunica los desvíos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Tratamiento de desvíos identificado por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Asignación de ejecución de auditorías comportamentales por sector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01-01-2020-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6704405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Aumento de la tasa de accidentes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</a:t>
                      </a:r>
                      <a:r>
                        <a:rPr lang="es-AR" sz="105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9043525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prestar servicio, por rotura de equipo relacionado a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0627031"/>
                  </a:ext>
                </a:extLst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492557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</a:t>
                      </a:r>
                      <a:r>
                        <a:rPr lang="es-ES" sz="1100" dirty="0" err="1">
                          <a:effectLst/>
                          <a:latin typeface="+mn-lt"/>
                        </a:rPr>
                        <a:t>Nº</a:t>
                      </a:r>
                      <a:r>
                        <a:rPr lang="es-ES" sz="1100" dirty="0">
                          <a:effectLst/>
                          <a:latin typeface="+mn-lt"/>
                        </a:rPr>
                        <a:t> 01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8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482386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 smtClean="0"/>
              <a:t>EVALUACIÓN DE RIESGOS: </a:t>
            </a:r>
            <a:r>
              <a:rPr lang="es-AR" dirty="0" smtClean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 smtClean="0"/>
              <a:t>Definición de Riesgo</a:t>
            </a:r>
            <a:r>
              <a:rPr lang="es-AR" b="1" dirty="0" smtClean="0"/>
              <a:t>: </a:t>
            </a:r>
          </a:p>
          <a:p>
            <a:r>
              <a:rPr lang="es-AR" b="1" dirty="0"/>
              <a:t>	</a:t>
            </a:r>
            <a:r>
              <a:rPr lang="es-AR" b="1" dirty="0" smtClean="0"/>
              <a:t>		RIESGO= (</a:t>
            </a:r>
            <a:r>
              <a:rPr lang="es-AR" b="1" i="1" dirty="0" smtClean="0"/>
              <a:t>Probabilidad) X (Severidad)</a:t>
            </a: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284920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014120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SMA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082094"/>
              </p:ext>
            </p:extLst>
          </p:nvPr>
        </p:nvGraphicFramePr>
        <p:xfrm>
          <a:off x="232410" y="1139825"/>
          <a:ext cx="11716640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752"/>
                <a:gridCol w="1330036"/>
                <a:gridCol w="8300852"/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existentes. El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adicional. No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técnica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/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económicamente).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705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2763</TotalTime>
  <Words>1297</Words>
  <Application>Microsoft Office PowerPoint</Application>
  <PresentationFormat>Personalizado</PresentationFormat>
  <Paragraphs>325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Constanza Gordo</cp:lastModifiedBy>
  <cp:revision>244</cp:revision>
  <dcterms:created xsi:type="dcterms:W3CDTF">2016-12-28T14:04:44Z</dcterms:created>
  <dcterms:modified xsi:type="dcterms:W3CDTF">2022-02-04T17:50:48Z</dcterms:modified>
</cp:coreProperties>
</file>