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6" r:id="rId4"/>
    <p:sldId id="268" r:id="rId5"/>
    <p:sldId id="269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FF66"/>
    <a:srgbClr val="0373FB"/>
    <a:srgbClr val="66FF33"/>
    <a:srgbClr val="01224B"/>
    <a:srgbClr val="E2D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9818" autoAdjust="0"/>
  </p:normalViewPr>
  <p:slideViewPr>
    <p:cSldViewPr snapToGrid="0">
      <p:cViewPr>
        <p:scale>
          <a:sx n="80" d="100"/>
          <a:sy n="80" d="100"/>
        </p:scale>
        <p:origin x="-216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pPr/>
              <a:t>31/1/2022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128386"/>
              </p:ext>
            </p:extLst>
          </p:nvPr>
        </p:nvGraphicFramePr>
        <p:xfrm>
          <a:off x="562980" y="880683"/>
          <a:ext cx="2585606" cy="158145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585606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9662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284828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Conectividad a internet.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Electrónico.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Vehículo liviano.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Celular .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Herramientas informáticas. (computadora, impresora, </a:t>
                      </a:r>
                      <a:r>
                        <a:rPr lang="es-AR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etc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económicos.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988622"/>
              </p:ext>
            </p:extLst>
          </p:nvPr>
        </p:nvGraphicFramePr>
        <p:xfrm>
          <a:off x="565827" y="2583600"/>
          <a:ext cx="2582759" cy="2011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582759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62864">
                <a:tc>
                  <a:txBody>
                    <a:bodyPr/>
                    <a:lstStyle/>
                    <a:p>
                      <a:pPr algn="ctr"/>
                      <a:r>
                        <a:rPr lang="es-AR" sz="12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1234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COM-FOR-001, 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Nota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Pedido.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Presupuestos / cotización.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COM-FOR-002, Orden de compra. 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Remito 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COM-FOR-003, Seguimiento de evaluación de proveedores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Planilla de pañol.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Requerimientos del cliente.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379186"/>
              </p:ext>
            </p:extLst>
          </p:nvPr>
        </p:nvGraphicFramePr>
        <p:xfrm>
          <a:off x="570365" y="4667250"/>
          <a:ext cx="2629839" cy="205484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29839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solidFill>
                            <a:schemeClr val="tx1"/>
                          </a:solidFill>
                        </a:rPr>
                        <a:t>¿</a:t>
                      </a:r>
                      <a:r>
                        <a:rPr lang="es-AR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686813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COM-PE-001, Gestion de compras.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COM-PE-002, Evaluación de proveedores.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Requerimientos del cliente.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COM-FOR-003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Seguimiento de evaluación de proveedores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SGI-PN-004, Auditorias </a:t>
                      </a:r>
                      <a:r>
                        <a:rPr lang="es-E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SGI-PB-003-No conformidades</a:t>
                      </a:r>
                      <a:endParaRPr lang="es-ES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943868"/>
              </p:ext>
            </p:extLst>
          </p:nvPr>
        </p:nvGraphicFramePr>
        <p:xfrm>
          <a:off x="8679899" y="3153709"/>
          <a:ext cx="2703443" cy="31283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0344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8613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81928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Cotización / presupuesto.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Mail.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COM-FOR-001, Nota de pedido aprobada.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COM-FOR-002, Orden de compra.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Remito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Factura.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Planilla  de trazabilidad de compras.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Planilla de compras realizadas/pendientes.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COM-PE-002, Evaluación de proveedores.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Planilla de pañol.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COM-FOR-008, MIM.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COM-FOR-05, Ingreso de insumos de materiales.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COM-FOR-06, Egreso de insumos y materiales.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 de gestión.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 TANGO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440802"/>
              </p:ext>
            </p:extLst>
          </p:nvPr>
        </p:nvGraphicFramePr>
        <p:xfrm>
          <a:off x="8720854" y="986980"/>
          <a:ext cx="2718407" cy="170343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41718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44351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Personal</a:t>
                      </a:r>
                      <a:r>
                        <a:rPr lang="es-ES" sz="1000" u="none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la organización.</a:t>
                      </a:r>
                      <a:endParaRPr lang="es-ES" sz="1000" u="none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Proveedores.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i="1" u="none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Gerencia General.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Referente</a:t>
                      </a:r>
                      <a:r>
                        <a:rPr lang="es-ES" sz="1000" u="none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compras.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none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Auxiliar de compras.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u="none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Auxiliar de administración.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1" u="none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Personal en locación.</a:t>
                      </a:r>
                      <a:endParaRPr lang="es-ES" sz="10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60623" y="1059593"/>
            <a:ext cx="4004058" cy="3816429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Proceso “Compra </a:t>
            </a:r>
            <a:r>
              <a:rPr lang="es-ES" sz="1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”</a:t>
            </a:r>
            <a:endParaRPr lang="es-ES" sz="1600" b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Responsable: Responsable de </a:t>
            </a:r>
            <a:r>
              <a:rPr lang="es-ES" sz="1000" b="1" u="sng" dirty="0" smtClean="0"/>
              <a:t>Compras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Atender a las solicitudes de pedido.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Pedir de presupuestos y cotizaciones.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Solicitar </a:t>
            </a:r>
            <a:r>
              <a:rPr lang="es-ES" sz="1000" i="1" dirty="0">
                <a:latin typeface="Arial" panose="020B0604020202020204" pitchFamily="34" charset="0"/>
                <a:cs typeface="Arial" panose="020B0604020202020204" pitchFamily="34" charset="0"/>
              </a:rPr>
              <a:t>aprobación de nota de pedido.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Emitir de ordenes de compra.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Comunicar al solicitante la declinación o postergación  de compra.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Gestión de la compra.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Retirar insumos en proveedor.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Mantener documentada la trazabilidad de compras.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Entrega de circuito de compra.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Gestionar pagos.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Controlar la facturación.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i="1" dirty="0">
                <a:latin typeface="Arial" panose="020B0604020202020204" pitchFamily="34" charset="0"/>
                <a:cs typeface="Arial" panose="020B0604020202020204" pitchFamily="34" charset="0"/>
              </a:rPr>
              <a:t>Informar las compras realizadas.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Evaluar a proveedores.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Registrar ingreso/egreso a pañol.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Remitir insumos a locación.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Controlar  la  calidad de insumos/ servicios.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Actualizar stock.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i="1" dirty="0">
                <a:latin typeface="Arial" panose="020B0604020202020204" pitchFamily="34" charset="0"/>
                <a:cs typeface="Arial" panose="020B0604020202020204" pitchFamily="34" charset="0"/>
              </a:rPr>
              <a:t>Relevar indicadores del proceso y reportar al grupo de gestión.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i="1" dirty="0">
                <a:latin typeface="Arial" panose="020B0604020202020204" pitchFamily="34" charset="0"/>
                <a:cs typeface="Arial" panose="020B0604020202020204" pitchFamily="34" charset="0"/>
              </a:rPr>
              <a:t>Fijar objetivos del proceso.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Participar proactivamente de las auditorias.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367259"/>
              </p:ext>
            </p:extLst>
          </p:nvPr>
        </p:nvGraphicFramePr>
        <p:xfrm>
          <a:off x="4386322" y="5181077"/>
          <a:ext cx="2718407" cy="9699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Informes de auditorias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Reclamo / queja de cliente externo o interno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Planilla de trazabilidad de compras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xmlns="" id="{F4B42B45-CADC-4A27-AB31-5DF57DB37C8C}"/>
              </a:ext>
            </a:extLst>
          </p:cNvPr>
          <p:cNvSpPr/>
          <p:nvPr/>
        </p:nvSpPr>
        <p:spPr>
          <a:xfrm rot="1836341">
            <a:off x="3243449" y="1409851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xmlns="" id="{DF74D6B1-EEAA-421A-A1ED-E83CC214D2B0}"/>
              </a:ext>
            </a:extLst>
          </p:cNvPr>
          <p:cNvSpPr/>
          <p:nvPr/>
        </p:nvSpPr>
        <p:spPr>
          <a:xfrm rot="20899367">
            <a:off x="3243448" y="3018369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xmlns="" id="{A25B051E-B979-4A93-954D-B35D4FEC5CFF}"/>
              </a:ext>
            </a:extLst>
          </p:cNvPr>
          <p:cNvSpPr/>
          <p:nvPr/>
        </p:nvSpPr>
        <p:spPr>
          <a:xfrm rot="18637991">
            <a:off x="6838783" y="4814069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xmlns="" id="{A972CF04-E75D-44CA-9BFD-22520533FCB6}"/>
              </a:ext>
            </a:extLst>
          </p:cNvPr>
          <p:cNvSpPr/>
          <p:nvPr/>
        </p:nvSpPr>
        <p:spPr>
          <a:xfrm rot="11759074">
            <a:off x="7925029" y="3431733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xmlns="" id="{28025172-B1B1-47C5-9803-AC0DB31D958C}"/>
              </a:ext>
            </a:extLst>
          </p:cNvPr>
          <p:cNvSpPr/>
          <p:nvPr/>
        </p:nvSpPr>
        <p:spPr>
          <a:xfrm rot="9363001">
            <a:off x="8010312" y="1390799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echa: a la derecha 27">
            <a:extLst>
              <a:ext uri="{FF2B5EF4-FFF2-40B4-BE49-F238E27FC236}">
                <a16:creationId xmlns:a16="http://schemas.microsoft.com/office/drawing/2014/main" xmlns="" id="{3A1E653A-6109-4D9A-A7AA-F9107F82F630}"/>
              </a:ext>
            </a:extLst>
          </p:cNvPr>
          <p:cNvSpPr/>
          <p:nvPr/>
        </p:nvSpPr>
        <p:spPr>
          <a:xfrm rot="18637991">
            <a:off x="3175511" y="4564427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xmlns="" id="{66140F35-898F-483E-A2AF-F067A6A7C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409709"/>
              </p:ext>
            </p:extLst>
          </p:nvPr>
        </p:nvGraphicFramePr>
        <p:xfrm>
          <a:off x="568052" y="-8455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COMPRAS/ ALMACÉN</a:t>
                      </a:r>
                      <a:endParaRPr lang="es-AR" sz="1000" b="1" kern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100" kern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Código: </a:t>
                      </a:r>
                      <a:r>
                        <a:rPr lang="es-ES" sz="110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SGI-FOR-014</a:t>
                      </a:r>
                      <a:endParaRPr lang="es-AR" sz="1100" kern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Versión </a:t>
                      </a:r>
                      <a:r>
                        <a:rPr lang="es-ES" sz="11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</a:t>
                      </a:r>
                      <a:r>
                        <a:rPr lang="es-E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13/05/2020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30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F3DC2501-BC78-44F7-AB8F-340FD8C19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-36766"/>
            <a:ext cx="1514475" cy="742950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2" name="1 Rectángulo"/>
          <p:cNvSpPr/>
          <p:nvPr/>
        </p:nvSpPr>
        <p:spPr>
          <a:xfrm>
            <a:off x="5007182" y="797983"/>
            <a:ext cx="21868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100" dirty="0"/>
              <a:t>Fecha ultima revisión:  13/05/2020</a:t>
            </a:r>
          </a:p>
        </p:txBody>
      </p:sp>
      <p:graphicFrame>
        <p:nvGraphicFramePr>
          <p:cNvPr id="18" name="Table 12">
            <a:extLst>
              <a:ext uri="{FF2B5EF4-FFF2-40B4-BE49-F238E27FC236}">
                <a16:creationId xmlns="" xmlns:a16="http://schemas.microsoft.com/office/drawing/2014/main" id="{7085DD21-1647-40F4-9ACE-128579F95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723543"/>
              </p:ext>
            </p:extLst>
          </p:nvPr>
        </p:nvGraphicFramePr>
        <p:xfrm>
          <a:off x="3217032" y="6324600"/>
          <a:ext cx="7881276" cy="533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04545">
                  <a:extLst>
                    <a:ext uri="{9D8B030D-6E8A-4147-A177-3AD203B41FA5}">
                      <a16:colId xmlns="" xmlns:a16="http://schemas.microsoft.com/office/drawing/2014/main" val="2133140039"/>
                    </a:ext>
                  </a:extLst>
                </a:gridCol>
                <a:gridCol w="4596575">
                  <a:extLst>
                    <a:ext uri="{9D8B030D-6E8A-4147-A177-3AD203B41FA5}">
                      <a16:colId xmlns="" xmlns:a16="http://schemas.microsoft.com/office/drawing/2014/main" val="437403240"/>
                    </a:ext>
                  </a:extLst>
                </a:gridCol>
                <a:gridCol w="2080156">
                  <a:extLst>
                    <a:ext uri="{9D8B030D-6E8A-4147-A177-3AD203B41FA5}">
                      <a16:colId xmlns="" xmlns:a16="http://schemas.microsoft.com/office/drawing/2014/main" val="1540980647"/>
                    </a:ext>
                  </a:extLst>
                </a:gridCol>
              </a:tblGrid>
              <a:tr h="147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REVISION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DESCRIPCION DE CAMBIOS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kern="1300" dirty="0">
                          <a:solidFill>
                            <a:schemeClr val="tx1"/>
                          </a:solidFill>
                          <a:effectLst/>
                        </a:rPr>
                        <a:t>FECHA DE APROBACION</a:t>
                      </a:r>
                      <a:endParaRPr lang="es-AR" sz="110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73507242"/>
                  </a:ext>
                </a:extLst>
              </a:tr>
              <a:tr h="120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b="0" kern="1300" dirty="0">
                          <a:solidFill>
                            <a:schemeClr val="tx1"/>
                          </a:solidFill>
                          <a:effectLst/>
                        </a:rPr>
                        <a:t>00</a:t>
                      </a:r>
                      <a:endParaRPr lang="es-AR" sz="1100" b="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200" b="0" kern="1300" dirty="0">
                          <a:solidFill>
                            <a:schemeClr val="tx1"/>
                          </a:solidFill>
                          <a:effectLst/>
                        </a:rPr>
                        <a:t>Creación del documento</a:t>
                      </a:r>
                      <a:endParaRPr lang="es-AR" sz="1100" b="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100" b="0" kern="1300" dirty="0" smtClean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09/09/2017</a:t>
                      </a:r>
                      <a:endParaRPr lang="es-AR" sz="1100" b="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4144964"/>
                  </a:ext>
                </a:extLst>
              </a:tr>
              <a:tr h="1101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100" b="0" kern="1300" dirty="0" smtClean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s-AR" sz="1100" b="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100" b="0" kern="1300" dirty="0" smtClean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r>
                        <a:rPr lang="es-AR" sz="1100" b="0" kern="1300" baseline="0" dirty="0" smtClean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modifica contenido de las tablas</a:t>
                      </a:r>
                      <a:endParaRPr lang="es-AR" sz="1100" b="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s-AR" sz="1100" b="0" kern="1300" dirty="0" smtClean="0">
                          <a:solidFill>
                            <a:schemeClr val="tx1"/>
                          </a:solidFill>
                          <a:effectLst/>
                          <a:latin typeface="Helvetica-Normal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13/10/2018</a:t>
                      </a:r>
                      <a:endParaRPr lang="es-AR" sz="1100" b="0" kern="1300" dirty="0">
                        <a:solidFill>
                          <a:schemeClr val="tx1"/>
                        </a:solidFill>
                        <a:effectLst/>
                        <a:latin typeface="Helvetica-Normal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447073"/>
              </p:ext>
            </p:extLst>
          </p:nvPr>
        </p:nvGraphicFramePr>
        <p:xfrm>
          <a:off x="320386" y="929092"/>
          <a:ext cx="3948546" cy="27542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48546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23789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4304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 - 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Inflación determina la</a:t>
                      </a:r>
                      <a:r>
                        <a:rPr lang="es-AR" sz="9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cantidad de proveedores a comparar en presupuestos y  limita la autonomía de compras. </a:t>
                      </a:r>
                      <a:endParaRPr lang="es-AR" sz="9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Posibles restricciones al dólar y a las importaciones puede provocar desabastecimiento en ciertos artículos.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</a:t>
                      </a: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 contingencias sociales (cortes de ruta) afectan al abastecimiento en tiempo y forma (incluyendo el movimiento interno de materiales)</a:t>
                      </a:r>
                      <a:endParaRPr lang="es-AR" sz="900" b="1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 </a:t>
                      </a:r>
                      <a:r>
                        <a:rPr lang="es-E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 demandas de la industria y de los clientes pueden suponer la necesidad de compra  e implementación de nuevas tecnologías. </a:t>
                      </a:r>
                      <a:endParaRPr lang="es-AR" sz="900" b="1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</a:t>
                      </a: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pueden existir determinaciones ambientales a comunicar a proveedores que presten servicios en nombre de OAS</a:t>
                      </a:r>
                      <a:r>
                        <a:rPr lang="es-AR" sz="9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., </a:t>
                      </a:r>
                      <a:r>
                        <a:rPr lang="es-E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cumplimiento de normativas ambientales para las operaciones de la compañía puede representar costos onerosos.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</a:t>
                      </a: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Existen requisitos legales aplicables que determinan requerimientos hacia los  proveedores ( facturación)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567748"/>
              </p:ext>
            </p:extLst>
          </p:nvPr>
        </p:nvGraphicFramePr>
        <p:xfrm>
          <a:off x="282285" y="3954784"/>
          <a:ext cx="3990110" cy="2819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6661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283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s-AR" sz="9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 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presupuesto limitado afecta</a:t>
                      </a:r>
                      <a:r>
                        <a:rPr lang="es-AR" sz="9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directamente a la gestión de compras (autonomía, cumplimiento de pagos a proveedores, captura de nuevos </a:t>
                      </a:r>
                      <a:r>
                        <a:rPr lang="es-AR" sz="9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proveedores). </a:t>
                      </a:r>
                      <a:r>
                        <a:rPr lang="es-E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Dificultades económicas y/o financieras pueden afectar nuestra capacidad de compra.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</a:t>
                      </a: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Incorporación</a:t>
                      </a:r>
                      <a:r>
                        <a:rPr lang="es-AR" sz="9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socio capitalista implica consideraciones a controlar en la gestión de compras para mantener la confiabilidad en el área.</a:t>
                      </a:r>
                      <a:endParaRPr lang="es-AR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Una comunicación (entre clientes internos y/o integrantes del sector) deficiente implica potenciales errores en la adquisición de insumos / servicios y afectaciones en el ambiente laboral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 </a:t>
                      </a:r>
                      <a:r>
                        <a:rPr lang="es-E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incorporación de nuevos sistemas informáticos para la tarea de compras, ingreso y egreso de mercadería puede mejorar significativamente nuestra gestión de compras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</a:t>
                      </a: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gestión de residuos de OAS favorece el desarrollo  de la conciencia ambiental del sector y determina cumplimiento mandatorio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 La migración del SGI a la norma ISO 14001 versión 2015, implica mantener controles </a:t>
                      </a:r>
                      <a:r>
                        <a:rPr lang="es-AR" sz="9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la adquisición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insumos, para alinearse a los controles de los impactos ambientales que responden a ciclo de vida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349194"/>
              </p:ext>
            </p:extLst>
          </p:nvPr>
        </p:nvGraphicFramePr>
        <p:xfrm>
          <a:off x="7375075" y="929808"/>
          <a:ext cx="4343307" cy="284260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3433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72290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EXTERNAS </a:t>
                      </a:r>
                      <a:r>
                        <a:rPr lang="es-AR" sz="11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(Necesidades 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y expectativas 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415888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800" b="1" u="sng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</a:rPr>
                        <a:t>Proveedores </a:t>
                      </a:r>
                      <a:r>
                        <a:rPr lang="es-ES" sz="800" b="1" u="none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</a:rPr>
                        <a:t>Necesidad: </a:t>
                      </a:r>
                      <a:r>
                        <a:rPr lang="es-ES" sz="800" b="0" u="none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</a:rPr>
                        <a:t>Cumplir con los plazos de pago acordados. </a:t>
                      </a:r>
                      <a:r>
                        <a:rPr lang="es-ES" sz="800" dirty="0" smtClean="0">
                          <a:solidFill>
                            <a:schemeClr val="tx1"/>
                          </a:solidFill>
                          <a:latin typeface="Tahoma" pitchFamily="34" charset="0"/>
                        </a:rPr>
                        <a:t>Brindar información clara y completa respecto insumos/ servicios.</a:t>
                      </a:r>
                      <a:r>
                        <a:rPr lang="es-ES" sz="800" b="0" u="none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</a:rPr>
                        <a:t> </a:t>
                      </a:r>
                      <a:r>
                        <a:rPr lang="es-ES" sz="800" b="1" u="none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</a:rPr>
                        <a:t>Expectativas:</a:t>
                      </a:r>
                      <a:r>
                        <a:rPr lang="es-ES" sz="800" b="0" u="none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</a:rPr>
                        <a:t> Contar con productos de buena calidad a un precio justo. Contar con plazos razonables de entrega.</a:t>
                      </a:r>
                      <a:endParaRPr lang="es-AR" sz="800" u="non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800" b="1" u="sn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Cliente: </a:t>
                      </a:r>
                      <a:r>
                        <a:rPr lang="es-AR" sz="800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Necesidad: </a:t>
                      </a:r>
                      <a:r>
                        <a:rPr lang="es-AR" sz="80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Que </a:t>
                      </a:r>
                      <a:r>
                        <a:rPr lang="es-AR" sz="800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GOS</a:t>
                      </a:r>
                      <a:r>
                        <a:rPr lang="es-AR" sz="800" u="non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qu</a:t>
                      </a:r>
                      <a:r>
                        <a:rPr lang="es-AR" sz="800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 </a:t>
                      </a:r>
                      <a:r>
                        <a:rPr lang="es-AR" sz="80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realice una buena gestión de compras para no comprometer la calidad y eficacia del servicio. </a:t>
                      </a:r>
                      <a:r>
                        <a:rPr lang="es-AR" sz="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Expectativas:</a:t>
                      </a:r>
                      <a:r>
                        <a:rPr lang="es-AR" sz="80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No tener reclamos, recibir la remuneración acordada en el plazo que corresponde.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800" b="1" u="sn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Autoridades Municipales, Provinciales y Nacionales</a:t>
                      </a:r>
                      <a:r>
                        <a:rPr lang="es-AR" sz="800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Necesidad</a:t>
                      </a:r>
                      <a:r>
                        <a:rPr lang="es-AR" sz="80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Cumplir con los requisitos de las instalaciones y los equipos utilizados en las operaciones. </a:t>
                      </a:r>
                      <a:r>
                        <a:rPr lang="es-AR" sz="800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Expectativas:</a:t>
                      </a:r>
                      <a:r>
                        <a:rPr lang="es-AR" sz="80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Evitar multas y clausuras.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800" b="1" u="sng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Sociedad: </a:t>
                      </a:r>
                      <a:r>
                        <a:rPr lang="es-AR" sz="800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Necesidad: </a:t>
                      </a:r>
                      <a:r>
                        <a:rPr lang="es-AR" sz="80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Desarrollar las actividades de la empresa de manera segura para los trabajadores, dando empleo y generando el menor impacto al ambiente. </a:t>
                      </a:r>
                      <a:r>
                        <a:rPr lang="es-AR" sz="800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Expectativa: </a:t>
                      </a:r>
                      <a:r>
                        <a:rPr lang="es-AR" sz="80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Tener una buena imagen ante los vecinos y contar con el apoyo de los mismos. 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800" b="1" u="sn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Organizaciones con productos y servicios complementarios (socios </a:t>
                      </a:r>
                      <a:r>
                        <a:rPr lang="es-AR" sz="800" b="1" u="sng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estrategicos</a:t>
                      </a:r>
                      <a:r>
                        <a:rPr lang="es-AR" sz="800" b="1" u="sn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): </a:t>
                      </a:r>
                      <a:r>
                        <a:rPr lang="es-AR" sz="800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Necesidad: </a:t>
                      </a:r>
                      <a:r>
                        <a:rPr lang="es-AR" sz="80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Cuidado y buenas costumbres con los productos y herramientas de su propiedad. Aprovechamiento de nuestras instalaciones y nuestros contactos. </a:t>
                      </a:r>
                      <a:r>
                        <a:rPr lang="es-AR" sz="800" b="1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Expectativa: </a:t>
                      </a:r>
                      <a:r>
                        <a:rPr lang="es-AR" sz="800" u="non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Generar un vendedor implícito a través de las actividades de nuestro «socio». Beneficiarse de la experiencia del personal externo que ingresa a nuestra base.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endParaRPr lang="es-ES" sz="8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493304" y="2197670"/>
            <a:ext cx="2560777" cy="1717393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sz="13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13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Compras-</a:t>
            </a:r>
            <a:r>
              <a:rPr lang="es-ES" sz="1300" b="1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Almacen</a:t>
            </a:r>
            <a:r>
              <a:rPr lang="es-ES" sz="13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”</a:t>
            </a:r>
            <a:endParaRPr lang="es-ES" sz="1300" b="1" u="sng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Responsable de compras 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73537"/>
              </p:ext>
            </p:extLst>
          </p:nvPr>
        </p:nvGraphicFramePr>
        <p:xfrm>
          <a:off x="7263443" y="3915063"/>
          <a:ext cx="4463816" cy="30662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463816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32680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INTERNAS </a:t>
                      </a:r>
                      <a:r>
                        <a:rPr lang="es-AR" sz="10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Necesidades</a:t>
                      </a:r>
                      <a:r>
                        <a:rPr lang="es-AR" sz="1000" baseline="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0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y expectativas 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6102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="1" u="sng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Personal</a:t>
                      </a:r>
                      <a:r>
                        <a:rPr lang="es-ES" sz="900" b="1" u="sng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de la organización /locación: </a:t>
                      </a:r>
                      <a:r>
                        <a:rPr lang="es-ES" sz="900" b="1" i="0" u="non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Necesidad</a:t>
                      </a:r>
                      <a:r>
                        <a:rPr lang="es-ES" sz="9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(comunicar el estado de la solicitud, informar compras  pendientes, gestionar las compras en tiempo y forma) </a:t>
                      </a:r>
                      <a:r>
                        <a:rPr lang="es-ES" sz="900" b="1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Expectativas </a:t>
                      </a:r>
                      <a:r>
                        <a:rPr lang="es-ES" sz="9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 especificaciones de insumos/ servicios solicitados, comunicación fluida, planificación de compras eficiente, controlar la calidad de los insumos adquiridos)</a:t>
                      </a:r>
                      <a:endParaRPr lang="es-ES" sz="9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="1" i="0" u="sng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Gerencia General</a:t>
                      </a:r>
                      <a:r>
                        <a:rPr lang="es-ES" sz="900" i="0" u="sng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s-ES" sz="900" i="0" u="non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b="1" i="0" u="non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Necesidad</a:t>
                      </a:r>
                      <a:r>
                        <a:rPr lang="es-ES" sz="900" i="0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900" i="0" u="non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Información sobre la gestión de compras, comunicar</a:t>
                      </a:r>
                      <a:r>
                        <a:rPr lang="es-ES" sz="900" i="0" u="non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las necesidades del área)  </a:t>
                      </a:r>
                      <a:r>
                        <a:rPr lang="es-ES" sz="900" b="1" i="0" u="non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Expectativa</a:t>
                      </a:r>
                      <a:r>
                        <a:rPr lang="es-ES" sz="900" i="0" u="non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(aprobar presupuesto, aprobar notas de pedido en tiempo y forma, comunicación fluida, liderazgo, definición de objetivos</a:t>
                      </a:r>
                      <a:r>
                        <a:rPr lang="es-ES" sz="900" i="0" u="non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="1" u="sng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Administración y pago a proveedores: </a:t>
                      </a:r>
                      <a:r>
                        <a:rPr lang="es-ES" sz="900" b="1" u="non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Necesidad:</a:t>
                      </a:r>
                      <a:r>
                        <a:rPr lang="es-ES" sz="900" b="1" u="sng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b="0" u="non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de los plazos de pago acordados con los proveedores. Mínima liquidez disponible para compras urgentes y en efectivo. </a:t>
                      </a:r>
                      <a:r>
                        <a:rPr lang="es-ES" sz="900" b="1" u="sng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Expectativa: </a:t>
                      </a:r>
                      <a:r>
                        <a:rPr lang="es-ES" sz="900" b="0" u="non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Gestión de compras efectiva para conseguir buenos precios y plazos de pago.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="1" u="sng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Organizaciones con productos y servicios complementarios (socios estratégicos): </a:t>
                      </a:r>
                      <a:r>
                        <a:rPr lang="es-ES" sz="900" b="1" u="non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Necesidad: </a:t>
                      </a:r>
                      <a:r>
                        <a:rPr lang="es-ES" sz="900" b="0" u="non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Buena comunicación para las tareas en conjunto. </a:t>
                      </a:r>
                      <a:r>
                        <a:rPr lang="es-ES" sz="900" b="1" u="non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Expectativa: </a:t>
                      </a:r>
                      <a:r>
                        <a:rPr lang="es-ES" sz="900" b="0" u="non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Generar mas trabajo a través de la relación con la organización externa. Aprovechar la experiencia a través de las operaciones en conjunto.</a:t>
                      </a:r>
                      <a:endParaRPr lang="es-ES" sz="900" b="0" u="non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endParaRPr lang="es-ES" sz="900" i="0" u="none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xmlns="" id="{05C9DEF5-2C13-4A20-8FD9-AED1204341D1}"/>
              </a:ext>
            </a:extLst>
          </p:cNvPr>
          <p:cNvSpPr/>
          <p:nvPr/>
        </p:nvSpPr>
        <p:spPr>
          <a:xfrm rot="18637991">
            <a:off x="4295857" y="4245467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xmlns="" id="{AE8CAF9C-FBC8-4C50-BB30-DAA78E28BFE4}"/>
              </a:ext>
            </a:extLst>
          </p:cNvPr>
          <p:cNvSpPr/>
          <p:nvPr/>
        </p:nvSpPr>
        <p:spPr>
          <a:xfrm rot="8520556">
            <a:off x="6788136" y="1732968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xmlns="" id="{AC724A33-72BC-436C-B434-6680DC90B7F5}"/>
              </a:ext>
            </a:extLst>
          </p:cNvPr>
          <p:cNvSpPr/>
          <p:nvPr/>
        </p:nvSpPr>
        <p:spPr>
          <a:xfrm rot="2612743">
            <a:off x="4391106" y="1547833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xmlns="" id="{3911062C-59BD-4D70-8E35-EFC69EDB6C46}"/>
              </a:ext>
            </a:extLst>
          </p:cNvPr>
          <p:cNvSpPr/>
          <p:nvPr/>
        </p:nvSpPr>
        <p:spPr>
          <a:xfrm rot="13758758">
            <a:off x="6816164" y="4026724"/>
            <a:ext cx="531892" cy="315414"/>
          </a:xfrm>
          <a:prstGeom prst="rightArrow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xmlns="" id="{14F54842-A3E0-4ABF-BC3C-D249EE5FD0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115305"/>
              </p:ext>
            </p:extLst>
          </p:nvPr>
        </p:nvGraphicFramePr>
        <p:xfrm>
          <a:off x="568052" y="-30677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815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COMPRAS/ ALMACÉN</a:t>
                      </a:r>
                      <a:endParaRPr lang="es-AR" sz="1100" b="1" kern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100" kern="0" dirty="0" smtClean="0">
                          <a:effectLst/>
                          <a:latin typeface="+mn-lt"/>
                        </a:rPr>
                        <a:t>Código: 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SGI-FOR-014</a:t>
                      </a:r>
                      <a:endParaRPr lang="es-AR" sz="1100" kern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+mn-lt"/>
                        </a:rPr>
                        <a:t>Versión </a:t>
                      </a:r>
                      <a:r>
                        <a:rPr lang="es-ES" sz="1100" dirty="0">
                          <a:effectLst/>
                          <a:latin typeface="+mn-lt"/>
                        </a:rPr>
                        <a:t>Nº 01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13/10/2018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26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8CA868D7-44F7-4B9F-8FED-5548C4101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-36766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268932" y="6596390"/>
            <a:ext cx="29939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Fecha ultima revisión:  13/05/2020</a:t>
            </a:r>
            <a:endParaRPr lang="es-AR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A3F4CE2F-7B6F-41DC-AE15-72DE41DEE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21189"/>
              </p:ext>
            </p:extLst>
          </p:nvPr>
        </p:nvGraphicFramePr>
        <p:xfrm>
          <a:off x="319183" y="1107583"/>
          <a:ext cx="11553634" cy="5698872"/>
        </p:xfrm>
        <a:graphic>
          <a:graphicData uri="http://schemas.openxmlformats.org/drawingml/2006/table">
            <a:tbl>
              <a:tblPr firstRow="1" firstCol="1" bandRow="1">
                <a:tableStyleId>{EB9631B5-78F2-41C9-869B-9F39066F8104}</a:tableStyleId>
              </a:tblPr>
              <a:tblGrid>
                <a:gridCol w="1535016">
                  <a:extLst>
                    <a:ext uri="{9D8B030D-6E8A-4147-A177-3AD203B41FA5}">
                      <a16:colId xmlns:a16="http://schemas.microsoft.com/office/drawing/2014/main" xmlns="" val="2381769088"/>
                    </a:ext>
                  </a:extLst>
                </a:gridCol>
                <a:gridCol w="2076493">
                  <a:extLst>
                    <a:ext uri="{9D8B030D-6E8A-4147-A177-3AD203B41FA5}">
                      <a16:colId xmlns:a16="http://schemas.microsoft.com/office/drawing/2014/main" xmlns="" val="2849145308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xmlns="" val="216764770"/>
                    </a:ext>
                  </a:extLst>
                </a:gridCol>
                <a:gridCol w="2316202">
                  <a:extLst>
                    <a:ext uri="{9D8B030D-6E8A-4147-A177-3AD203B41FA5}">
                      <a16:colId xmlns:a16="http://schemas.microsoft.com/office/drawing/2014/main" xmlns="" val="1967140498"/>
                    </a:ext>
                  </a:extLst>
                </a:gridCol>
                <a:gridCol w="1221726">
                  <a:extLst>
                    <a:ext uri="{9D8B030D-6E8A-4147-A177-3AD203B41FA5}">
                      <a16:colId xmlns:a16="http://schemas.microsoft.com/office/drawing/2014/main" xmlns="" val="4002998376"/>
                    </a:ext>
                  </a:extLst>
                </a:gridCol>
                <a:gridCol w="1091860">
                  <a:extLst>
                    <a:ext uri="{9D8B030D-6E8A-4147-A177-3AD203B41FA5}">
                      <a16:colId xmlns:a16="http://schemas.microsoft.com/office/drawing/2014/main" xmlns="" val="1047420973"/>
                    </a:ext>
                  </a:extLst>
                </a:gridCol>
                <a:gridCol w="1091860">
                  <a:extLst>
                    <a:ext uri="{9D8B030D-6E8A-4147-A177-3AD203B41FA5}">
                      <a16:colId xmlns:a16="http://schemas.microsoft.com/office/drawing/2014/main" xmlns="" val="3228526952"/>
                    </a:ext>
                  </a:extLst>
                </a:gridCol>
                <a:gridCol w="1091860">
                  <a:extLst>
                    <a:ext uri="{9D8B030D-6E8A-4147-A177-3AD203B41FA5}">
                      <a16:colId xmlns:a16="http://schemas.microsoft.com/office/drawing/2014/main" xmlns="" val="493321215"/>
                    </a:ext>
                  </a:extLst>
                </a:gridCol>
              </a:tblGrid>
              <a:tr h="167425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4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Proceso  </a:t>
                      </a:r>
                      <a:r>
                        <a:rPr lang="es-AR" sz="14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Compras</a:t>
                      </a:r>
                      <a:r>
                        <a:rPr lang="es-AR" sz="1400" baseline="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r>
                        <a:rPr lang="es-AR" sz="1400" baseline="0" dirty="0" err="1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Almacen</a:t>
                      </a:r>
                      <a:endParaRPr lang="es-AR" sz="14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5793098"/>
                  </a:ext>
                </a:extLst>
              </a:tr>
              <a:tr h="471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¿Qué puede salir mal/ bien?</a:t>
                      </a:r>
                      <a:endParaRPr lang="es-AR" sz="1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Consecuencia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Nivel de Riesgo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Acciones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Responsables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Fecha de implementación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Eficacia de las acciones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Recomendaciones / Observaciones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439643554"/>
                  </a:ext>
                </a:extLst>
              </a:tr>
              <a:tr h="628401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   Adquirir insumos que no cumplan con lo solicitado </a:t>
                      </a:r>
                    </a:p>
                    <a:p>
                      <a:pPr algn="l"/>
                      <a:endParaRPr lang="es-AR" sz="1100" b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ES" sz="1100" dirty="0"/>
                        <a:t>Desaprovechar recursos económicos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s-AR" sz="1100" dirty="0">
                        <a:effectLst/>
                      </a:endParaRPr>
                    </a:p>
                    <a:p>
                      <a:pPr algn="ctr"/>
                      <a:endParaRPr lang="es-AR" sz="1100" dirty="0">
                        <a:effectLst/>
                      </a:endParaRPr>
                    </a:p>
                    <a:p>
                      <a:pPr algn="ctr"/>
                      <a:endParaRPr lang="es-AR" sz="1100" dirty="0">
                        <a:effectLst/>
                      </a:endParaRPr>
                    </a:p>
                    <a:p>
                      <a:pPr algn="ctr"/>
                      <a:r>
                        <a:rPr lang="es-AR" sz="1100" dirty="0">
                          <a:effectLst/>
                        </a:rPr>
                        <a:t> </a:t>
                      </a:r>
                      <a:r>
                        <a:rPr lang="es-AR" sz="1100" dirty="0"/>
                        <a:t>P (2</a:t>
                      </a:r>
                      <a:r>
                        <a:rPr lang="es-AR" sz="1100" dirty="0" smtClean="0"/>
                        <a:t>)=2</a:t>
                      </a:r>
                      <a:endParaRPr lang="es-AR" sz="1100" dirty="0"/>
                    </a:p>
                    <a:p>
                      <a:pPr algn="ctr"/>
                      <a:r>
                        <a:rPr lang="es-AR" sz="1100" dirty="0"/>
                        <a:t>S</a:t>
                      </a:r>
                      <a:r>
                        <a:rPr lang="es-AR" sz="1100" dirty="0" smtClean="0"/>
                        <a:t>(4)=4</a:t>
                      </a:r>
                      <a:endParaRPr lang="es-AR" sz="11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/>
                        <a:t>R=8</a:t>
                      </a:r>
                    </a:p>
                    <a:p>
                      <a:pPr algn="ctr"/>
                      <a:endParaRPr lang="es-AR" sz="1100" baseline="0" dirty="0" smtClean="0"/>
                    </a:p>
                    <a:p>
                      <a:pPr algn="ctr"/>
                      <a:r>
                        <a:rPr lang="es-AR" sz="1100" baseline="0" dirty="0" smtClean="0"/>
                        <a:t>MODERADO</a:t>
                      </a:r>
                      <a:endParaRPr lang="es-AR" sz="1100" dirty="0"/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dirty="0"/>
                        <a:t>Planificación y verificación de la necesidad de compra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es-ES" sz="1100" dirty="0"/>
                        <a:t>Solicitar las especificaciones detalladas  los solicitantes</a:t>
                      </a:r>
                      <a:endParaRPr lang="es-E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s-AR" sz="1100" dirty="0">
                        <a:effectLst/>
                      </a:endParaRPr>
                    </a:p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100" dirty="0">
                          <a:effectLst/>
                        </a:rPr>
                        <a:t>Responsable de Compra/ Solicitante/ Responsable de Almacén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8450192"/>
                  </a:ext>
                </a:extLst>
              </a:tr>
              <a:tr h="69500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s-AR" sz="1100" dirty="0">
                          <a:effectLst/>
                        </a:rPr>
                        <a:t>Perdida de tiempos operativos y de productividad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s-E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dirty="0"/>
                        <a:t>Verificar disponibilidad de insumo en almacén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ES" sz="1100" dirty="0"/>
                        <a:t>No gestionar compras sin nota de pedido </a:t>
                      </a:r>
                      <a:endParaRPr lang="es-AR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7797631"/>
                  </a:ext>
                </a:extLst>
              </a:tr>
              <a:tr h="14319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s-ES" sz="1100" dirty="0"/>
                        <a:t>Potencial</a:t>
                      </a:r>
                      <a:r>
                        <a:rPr lang="es-ES" sz="1100" baseline="0" dirty="0"/>
                        <a:t> insatisfacción del cliente (interno / externo</a:t>
                      </a:r>
                    </a:p>
                    <a:p>
                      <a:endParaRPr lang="es-ES" sz="1100" baseline="0" dirty="0"/>
                    </a:p>
                    <a:p>
                      <a:r>
                        <a:rPr lang="es-ES" sz="1100" baseline="0" dirty="0"/>
                        <a:t>Onerosidad</a:t>
                      </a:r>
                      <a:endParaRPr lang="es-AR" dirty="0"/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1563138"/>
                  </a:ext>
                </a:extLst>
              </a:tr>
              <a:tr h="18238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s-E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ES" sz="1100" dirty="0"/>
                        <a:t>Mantener una comunicación fluida y frecuente con los clientes internos</a:t>
                      </a:r>
                      <a:endParaRPr lang="es-A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636411332"/>
                  </a:ext>
                </a:extLst>
              </a:tr>
              <a:tr h="47130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r>
                        <a:rPr lang="es-ES" sz="1100" dirty="0">
                          <a:latin typeface="Arial" pitchFamily="34" charset="0"/>
                          <a:cs typeface="Arial" pitchFamily="34" charset="0"/>
                        </a:rPr>
                        <a:t>Potencial</a:t>
                      </a:r>
                      <a:r>
                        <a:rPr lang="es-ES" sz="1100" baseline="0" dirty="0">
                          <a:latin typeface="Arial" pitchFamily="34" charset="0"/>
                          <a:cs typeface="Arial" pitchFamily="34" charset="0"/>
                        </a:rPr>
                        <a:t> insatisfacción del cliente (interno / externo</a:t>
                      </a:r>
                      <a:endParaRPr lang="es-E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q"/>
                      </a:pPr>
                      <a:r>
                        <a:rPr lang="es-ES" sz="1100" dirty="0">
                          <a:latin typeface="Arial" pitchFamily="34" charset="0"/>
                          <a:cs typeface="Arial" pitchFamily="34" charset="0"/>
                        </a:rPr>
                        <a:t>Mantener una comunicación fluida y frecuente con los clientes internos</a:t>
                      </a:r>
                      <a:endParaRPr lang="en-US" sz="1100" b="0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4306416"/>
                  </a:ext>
                </a:extLst>
              </a:tr>
              <a:tr h="365716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No prever la compra de artículos críticos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No respetar los plazos de pago acordados con los proveedores.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contar con artículos críticos al momento de necesitarse.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Retraso en las tareas operativas por falta de insumos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>
                          <a:effectLst/>
                        </a:rPr>
                        <a:t>P (4)= 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>
                          <a:effectLst/>
                        </a:rPr>
                        <a:t>S (3)=3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/>
                        <a:t>R=12</a:t>
                      </a:r>
                      <a:endParaRPr lang="es-AR" sz="1100" dirty="0" smtClean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>
                          <a:effectLst/>
                        </a:rPr>
                        <a:t>ALTO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>
                          <a:effectLst/>
                        </a:rPr>
                        <a:t>P (4)= 4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smtClean="0">
                          <a:effectLst/>
                        </a:rPr>
                        <a:t>S(3</a:t>
                      </a:r>
                      <a:r>
                        <a:rPr lang="es-AR" sz="1100" dirty="0" smtClean="0">
                          <a:effectLst/>
                        </a:rPr>
                        <a:t>)=3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/>
                        <a:t>R=12</a:t>
                      </a:r>
                      <a:endParaRPr lang="es-AR" sz="1100" dirty="0" smtClean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>
                          <a:effectLst/>
                        </a:rPr>
                        <a:t>ALTO</a:t>
                      </a:r>
                      <a:endParaRPr lang="es-AR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ES" sz="1100" dirty="0"/>
                        <a:t>Formalizar</a:t>
                      </a:r>
                      <a:r>
                        <a:rPr lang="es-ES" sz="1100" baseline="0" dirty="0"/>
                        <a:t> el área de almacenes</a:t>
                      </a:r>
                      <a:endParaRPr lang="es-AR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es-AR" sz="1100" dirty="0"/>
                    </a:p>
                    <a:p>
                      <a:endParaRPr lang="es-AR" sz="1100" dirty="0"/>
                    </a:p>
                    <a:p>
                      <a:r>
                        <a:rPr lang="es-AR" sz="1100" dirty="0"/>
                        <a:t>Responsable de Administración/</a:t>
                      </a:r>
                    </a:p>
                    <a:p>
                      <a:r>
                        <a:rPr lang="es-AR" sz="1100" dirty="0" smtClean="0"/>
                        <a:t>Gerencia</a:t>
                      </a:r>
                    </a:p>
                    <a:p>
                      <a:endParaRPr lang="es-AR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11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AR" sz="1100" b="0" dirty="0" smtClean="0">
                          <a:latin typeface="+mn-lt"/>
                          <a:cs typeface="Arial" panose="020B0604020202020204" pitchFamily="34" charset="0"/>
                        </a:rPr>
                        <a:t>Responsable de</a:t>
                      </a:r>
                      <a:r>
                        <a:rPr lang="es-AR" sz="1100" b="0" baseline="0" dirty="0" smtClean="0">
                          <a:latin typeface="+mn-lt"/>
                          <a:cs typeface="Arial" panose="020B0604020202020204" pitchFamily="34" charset="0"/>
                        </a:rPr>
                        <a:t> compras</a:t>
                      </a:r>
                      <a:endParaRPr lang="es-AR" sz="11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1914229"/>
                  </a:ext>
                </a:extLst>
              </a:tr>
              <a:tr h="25283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="0" dirty="0" smtClean="0">
                          <a:latin typeface="+mn-lt"/>
                          <a:cs typeface="Arial" panose="020B0604020202020204" pitchFamily="34" charset="0"/>
                        </a:rPr>
                        <a:t>Realizar un Stock físico periódico de los artículos críticos.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es-ES" sz="11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3824035"/>
                  </a:ext>
                </a:extLst>
              </a:tr>
              <a:tr h="13546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>
                          <a:latin typeface="Arial" pitchFamily="34" charset="0"/>
                          <a:cs typeface="Arial" pitchFamily="34" charset="0"/>
                        </a:rPr>
                        <a:t>Posibles cierres de cuentas corrientes.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dirty="0" smtClean="0">
                          <a:latin typeface="Arial" pitchFamily="34" charset="0"/>
                          <a:cs typeface="Arial" pitchFamily="34" charset="0"/>
                        </a:rPr>
                        <a:t>Deterioro de la relación con el proveedor y las condiciones de compra</a:t>
                      </a:r>
                      <a:endParaRPr lang="es-E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ES" sz="1100" dirty="0">
                          <a:latin typeface="Arial" pitchFamily="34" charset="0"/>
                          <a:cs typeface="Arial" pitchFamily="34" charset="0"/>
                        </a:rPr>
                        <a:t>Comunicar</a:t>
                      </a:r>
                      <a:r>
                        <a:rPr lang="es-ES" sz="1100" baseline="0" dirty="0">
                          <a:latin typeface="Arial" pitchFamily="34" charset="0"/>
                          <a:cs typeface="Arial" pitchFamily="34" charset="0"/>
                        </a:rPr>
                        <a:t> la necesidad crítica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ES" sz="1100" dirty="0">
                          <a:latin typeface="Arial" pitchFamily="34" charset="0"/>
                          <a:cs typeface="Arial" pitchFamily="34" charset="0"/>
                        </a:rPr>
                        <a:t>Definir</a:t>
                      </a:r>
                      <a:r>
                        <a:rPr lang="es-ES" sz="1100" baseline="0" dirty="0">
                          <a:latin typeface="Arial" pitchFamily="34" charset="0"/>
                          <a:cs typeface="Arial" pitchFamily="34" charset="0"/>
                        </a:rPr>
                        <a:t> las competencias y aptitudes para el puesto 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s-E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5048720"/>
                  </a:ext>
                </a:extLst>
              </a:tr>
              <a:tr h="27790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s-AR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5467780"/>
                  </a:ext>
                </a:extLst>
              </a:tr>
              <a:tr h="21503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aseline="0" dirty="0" smtClean="0">
                          <a:latin typeface="Arial" pitchFamily="34" charset="0"/>
                          <a:cs typeface="Arial" pitchFamily="34" charset="0"/>
                        </a:rPr>
                        <a:t>Mantener una buena comunicación con el sector administrativo.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aseline="0" dirty="0" smtClean="0">
                          <a:latin typeface="Arial" pitchFamily="34" charset="0"/>
                          <a:cs typeface="Arial" pitchFamily="34" charset="0"/>
                        </a:rPr>
                        <a:t>Mantener una buena comunicación con los proveedores para lograr una buena relación y flexibilidad en los plazos de pago.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es-ES" sz="1100" baseline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027067369"/>
                  </a:ext>
                </a:extLst>
              </a:tr>
              <a:tr h="35974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ES" sz="1100" dirty="0">
                          <a:latin typeface="Arial" pitchFamily="34" charset="0"/>
                          <a:cs typeface="Arial" pitchFamily="34" charset="0"/>
                        </a:rPr>
                        <a:t>Contratar personal calificado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7968549"/>
                  </a:ext>
                </a:extLst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68325A37-F372-4622-8FAB-1BC156EC6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14" y="163139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9828564" y="6479885"/>
            <a:ext cx="21868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100" dirty="0"/>
              <a:t>Fecha ultima revisión:  13/05/2020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103481"/>
              </p:ext>
            </p:extLst>
          </p:nvPr>
        </p:nvGraphicFramePr>
        <p:xfrm>
          <a:off x="481941" y="151204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815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COMPRAS/ ALMACÉN</a:t>
                      </a:r>
                      <a:endParaRPr lang="es-AR" sz="1100" b="1" kern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endParaRPr lang="es-AR" sz="1100" kern="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</a:t>
                      </a:r>
                      <a:r>
                        <a:rPr lang="es-ES" sz="1100" dirty="0" err="1">
                          <a:effectLst/>
                          <a:latin typeface="+mn-lt"/>
                        </a:rPr>
                        <a:t>Nº</a:t>
                      </a:r>
                      <a:r>
                        <a:rPr lang="es-ES" sz="1100" dirty="0">
                          <a:effectLst/>
                          <a:latin typeface="+mn-lt"/>
                        </a:rPr>
                        <a:t> 01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13/10/2018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8CA868D7-44F7-4B9F-8FED-5548C4101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3" y="163139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949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xmlns="" id="{D08A1380-BF0C-4526-8387-0AAEE994D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117999"/>
              </p:ext>
            </p:extLst>
          </p:nvPr>
        </p:nvGraphicFramePr>
        <p:xfrm>
          <a:off x="568052" y="6082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COMPRAS/ ALMACÉN</a:t>
                      </a:r>
                      <a:endParaRPr lang="es-AR" sz="1100" b="1" kern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10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Código: 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SGI-FOR-014</a:t>
                      </a:r>
                      <a:endParaRPr lang="es-AR" sz="1100" kern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Versión Nº 01</a:t>
                      </a:r>
                      <a:endParaRPr lang="es-AR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 ultima revisión:  13/05/2020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68325A37-F372-4622-8FAB-1BC156EC6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32509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9828564" y="6479885"/>
            <a:ext cx="21868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100" dirty="0"/>
              <a:t>Fecha ultima revisión:  13/05/2020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-1" y="1170130"/>
            <a:ext cx="11676275" cy="147732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b="1" u="sng" dirty="0" smtClean="0"/>
              <a:t>EVALUACIÓN DE RIESGOS: </a:t>
            </a:r>
            <a:r>
              <a:rPr lang="es-AR" dirty="0" smtClean="0"/>
              <a:t>Una vez identificados todos los riesgos se procede a la evaluación  de los riesgos, donde algunos provienen directamente de los procesos, otros de la operatividad de la empresa y otros del análisis del contexto de la organización.  </a:t>
            </a:r>
          </a:p>
          <a:p>
            <a:r>
              <a:rPr lang="es-AR" u="sng" dirty="0" smtClean="0"/>
              <a:t>Definición de Riesgo</a:t>
            </a:r>
            <a:r>
              <a:rPr lang="es-AR" b="1" dirty="0" smtClean="0"/>
              <a:t>: </a:t>
            </a:r>
          </a:p>
          <a:p>
            <a:r>
              <a:rPr lang="es-AR" b="1" dirty="0"/>
              <a:t>	</a:t>
            </a:r>
            <a:r>
              <a:rPr lang="es-AR" b="1" dirty="0" smtClean="0"/>
              <a:t>		RIESGO= (</a:t>
            </a:r>
            <a:r>
              <a:rPr lang="es-AR" b="1" i="1" dirty="0" smtClean="0"/>
              <a:t>Probabilidad) X (Severidad)</a:t>
            </a:r>
            <a:endParaRPr lang="es-AR" b="1" i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t="11856" r="2992" b="11766"/>
          <a:stretch/>
        </p:blipFill>
        <p:spPr bwMode="auto">
          <a:xfrm>
            <a:off x="540912" y="3425779"/>
            <a:ext cx="10212947" cy="1429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440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9828564" y="6479885"/>
            <a:ext cx="21868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1100" dirty="0"/>
              <a:t>Fecha ultima revisión:  13/05/2020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647789"/>
              </p:ext>
            </p:extLst>
          </p:nvPr>
        </p:nvGraphicFramePr>
        <p:xfrm>
          <a:off x="213756" y="1300766"/>
          <a:ext cx="11697194" cy="5114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306"/>
                <a:gridCol w="1330036"/>
                <a:gridCol w="8300852"/>
              </a:tblGrid>
              <a:tr h="43857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TIPO DE RIESGO/IMPACTO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 RESIDUAL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ACCIONES NECESARIAS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ACEPTABLE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=1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los controles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existentes. El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Riesgo/Impacto/Riesgo de proceso es aceptado por la organización, teniendo en cuenta su política y sus obligaciones.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No se toma acción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adicional. No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necesaria supervisión mayor a la habitual.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BAJO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 a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las medidas implementadas y analizar viabilidad (técnica /  económica) de medidas adicionales de control de bajo costo.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períodicas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MODERADO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5 a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todas aquellas medidas de reducción de riesgo que sean razonablemente practicables (técnica / 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económicamente)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y que complementen las existentes.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implementar todas las medidas posibles antes de comenzar o reanudar la tarea. El resto de las medidas debe implementarse en un plazo no mayor a 6 meses.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10 a 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aplicación de controles adicionales para bajar el nivel de riesgo a moderado o menor como requisito para comenzar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las medidas de reducción de riesgo necesarias y que sean razonablemente posibles hasta reducir el nivel de riesgo moderado o menor antes de comenzar o reanudar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posible la aplicación de medidas transitorias en forma inmediata, hasta que se implemente la acción definitiva a corto plazo ( plazo no mayor a 1 mes).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168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INTOLERABLE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20 a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El trabajo no debe comenzar.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Suspensión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 la actividad.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No se podrán aplicar medidas transitorias para continuar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el análisis y la aplicación previa de todas las medidas de control posibles permanentes que disminuyan el riesgo (a moderado o menor) y que sean razonablemente practicables (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técnica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/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económicamente).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541431"/>
              </p:ext>
            </p:extLst>
          </p:nvPr>
        </p:nvGraphicFramePr>
        <p:xfrm>
          <a:off x="481941" y="198706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815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COMPRAS/ ALMACÉN</a:t>
                      </a:r>
                      <a:endParaRPr lang="es-AR" sz="1100" b="1" kern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100" kern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Código: 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SGI-FOR-014</a:t>
                      </a:r>
                      <a:endParaRPr lang="es-AR" sz="1100" kern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Versión Nº 01</a:t>
                      </a:r>
                      <a:endParaRPr lang="es-AR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 ultima revisión:  13/05/2020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96" y="256537"/>
            <a:ext cx="1517650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1756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2108</TotalTime>
  <Words>1584</Words>
  <Application>Microsoft Office PowerPoint</Application>
  <PresentationFormat>Personalizado</PresentationFormat>
  <Paragraphs>249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Constanza Gordo</cp:lastModifiedBy>
  <cp:revision>228</cp:revision>
  <dcterms:created xsi:type="dcterms:W3CDTF">2016-12-28T14:04:44Z</dcterms:created>
  <dcterms:modified xsi:type="dcterms:W3CDTF">2022-01-31T17:50:52Z</dcterms:modified>
</cp:coreProperties>
</file>