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3" r:id="rId4"/>
    <p:sldId id="265" r:id="rId5"/>
    <p:sldId id="266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33CC"/>
    <a:srgbClr val="0373FB"/>
    <a:srgbClr val="66FF33"/>
    <a:srgbClr val="01224B"/>
    <a:srgbClr val="E2D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82" autoAdjust="0"/>
    <p:restoredTop sz="99822" autoAdjust="0"/>
  </p:normalViewPr>
  <p:slideViewPr>
    <p:cSldViewPr snapToGrid="0">
      <p:cViewPr>
        <p:scale>
          <a:sx n="94" d="100"/>
          <a:sy n="94" d="100"/>
        </p:scale>
        <p:origin x="-547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árbara Bustos" userId="3ee8c59c9cef5285" providerId="LiveId" clId="{28A518CD-CA25-4EA1-BF7E-2389F0501777}"/>
    <pc:docChg chg="custSel modSld">
      <pc:chgData name="Bárbara Bustos" userId="3ee8c59c9cef5285" providerId="LiveId" clId="{28A518CD-CA25-4EA1-BF7E-2389F0501777}" dt="2017-10-17T14:30:41.473" v="23" actId="478"/>
      <pc:docMkLst>
        <pc:docMk/>
      </pc:docMkLst>
      <pc:sldChg chg="delSp modSp">
        <pc:chgData name="Bárbara Bustos" userId="3ee8c59c9cef5285" providerId="LiveId" clId="{28A518CD-CA25-4EA1-BF7E-2389F0501777}" dt="2017-10-17T14:30:27.103" v="13" actId="6549"/>
        <pc:sldMkLst>
          <pc:docMk/>
          <pc:sldMk cId="3999871589" sldId="262"/>
        </pc:sldMkLst>
        <pc:graphicFrameChg chg="mod modGraphic">
          <ac:chgData name="Bárbara Bustos" userId="3ee8c59c9cef5285" providerId="LiveId" clId="{28A518CD-CA25-4EA1-BF7E-2389F0501777}" dt="2017-10-17T14:30:23.414" v="12" actId="6549"/>
          <ac:graphicFrameMkLst>
            <pc:docMk/>
            <pc:sldMk cId="3999871589" sldId="262"/>
            <ac:graphicFrameMk id="22" creationId="{3497A0CD-BCAC-4B35-93AE-3D6310DAB66F}"/>
          </ac:graphicFrameMkLst>
        </pc:graphicFrameChg>
        <pc:graphicFrameChg chg="modGraphic">
          <ac:chgData name="Bárbara Bustos" userId="3ee8c59c9cef5285" providerId="LiveId" clId="{28A518CD-CA25-4EA1-BF7E-2389F0501777}" dt="2017-10-17T14:30:27.103" v="13" actId="6549"/>
          <ac:graphicFrameMkLst>
            <pc:docMk/>
            <pc:sldMk cId="3999871589" sldId="262"/>
            <ac:graphicFrameMk id="23" creationId="{F80D98A0-52A5-49A1-BBD9-2D1B43A1EF1A}"/>
          </ac:graphicFrameMkLst>
        </pc:graphicFrameChg>
        <pc:picChg chg="del">
          <ac:chgData name="Bárbara Bustos" userId="3ee8c59c9cef5285" providerId="LiveId" clId="{28A518CD-CA25-4EA1-BF7E-2389F0501777}" dt="2017-10-17T14:30:15.690" v="3" actId="478"/>
          <ac:picMkLst>
            <pc:docMk/>
            <pc:sldMk cId="3999871589" sldId="262"/>
            <ac:picMk id="24" creationId="{C4B45E8E-CCB8-4BB5-89EE-F8A27EDA5B66}"/>
          </ac:picMkLst>
        </pc:picChg>
      </pc:sldChg>
      <pc:sldChg chg="delSp modSp">
        <pc:chgData name="Bárbara Bustos" userId="3ee8c59c9cef5285" providerId="LiveId" clId="{28A518CD-CA25-4EA1-BF7E-2389F0501777}" dt="2017-10-17T14:30:41.473" v="23" actId="478"/>
        <pc:sldMkLst>
          <pc:docMk/>
          <pc:sldMk cId="3869232141" sldId="263"/>
        </pc:sldMkLst>
        <pc:graphicFrameChg chg="modGraphic">
          <ac:chgData name="Bárbara Bustos" userId="3ee8c59c9cef5285" providerId="LiveId" clId="{28A518CD-CA25-4EA1-BF7E-2389F0501777}" dt="2017-10-17T14:30:37.568" v="22" actId="20577"/>
          <ac:graphicFrameMkLst>
            <pc:docMk/>
            <pc:sldMk cId="3869232141" sldId="263"/>
            <ac:graphicFrameMk id="3" creationId="{BDBF4B06-6113-4FAA-B244-010E6898A82B}"/>
          </ac:graphicFrameMkLst>
        </pc:graphicFrameChg>
        <pc:graphicFrameChg chg="modGraphic">
          <ac:chgData name="Bárbara Bustos" userId="3ee8c59c9cef5285" providerId="LiveId" clId="{28A518CD-CA25-4EA1-BF7E-2389F0501777}" dt="2017-10-17T14:30:30.962" v="14" actId="6549"/>
          <ac:graphicFrameMkLst>
            <pc:docMk/>
            <pc:sldMk cId="3869232141" sldId="263"/>
            <ac:graphicFrameMk id="5" creationId="{18F62BCF-96AC-4D3A-908F-31416618FCEB}"/>
          </ac:graphicFrameMkLst>
        </pc:graphicFrameChg>
        <pc:picChg chg="del">
          <ac:chgData name="Bárbara Bustos" userId="3ee8c59c9cef5285" providerId="LiveId" clId="{28A518CD-CA25-4EA1-BF7E-2389F0501777}" dt="2017-10-17T14:30:41.473" v="23" actId="478"/>
          <ac:picMkLst>
            <pc:docMk/>
            <pc:sldMk cId="3869232141" sldId="263"/>
            <ac:picMk id="6" creationId="{DB25E376-C2C6-44BC-8C02-A2045E40BCA9}"/>
          </ac:picMkLst>
        </pc:picChg>
      </pc:sldChg>
      <pc:sldChg chg="delSp modSp">
        <pc:chgData name="Bárbara Bustos" userId="3ee8c59c9cef5285" providerId="LiveId" clId="{28A518CD-CA25-4EA1-BF7E-2389F0501777}" dt="2017-10-17T14:30:09.821" v="2" actId="6549"/>
        <pc:sldMkLst>
          <pc:docMk/>
          <pc:sldMk cId="2570915566" sldId="264"/>
        </pc:sldMkLst>
        <pc:graphicFrameChg chg="modGraphic">
          <ac:chgData name="Bárbara Bustos" userId="3ee8c59c9cef5285" providerId="LiveId" clId="{28A518CD-CA25-4EA1-BF7E-2389F0501777}" dt="2017-10-17T14:29:52.891" v="1" actId="6549"/>
          <ac:graphicFrameMkLst>
            <pc:docMk/>
            <pc:sldMk cId="2570915566" sldId="264"/>
            <ac:graphicFrameMk id="11" creationId="{978CCDF6-CA6A-47D8-B4EF-01B3104F9710}"/>
          </ac:graphicFrameMkLst>
        </pc:graphicFrameChg>
        <pc:graphicFrameChg chg="modGraphic">
          <ac:chgData name="Bárbara Bustos" userId="3ee8c59c9cef5285" providerId="LiveId" clId="{28A518CD-CA25-4EA1-BF7E-2389F0501777}" dt="2017-10-17T14:30:09.821" v="2" actId="6549"/>
          <ac:graphicFrameMkLst>
            <pc:docMk/>
            <pc:sldMk cId="2570915566" sldId="264"/>
            <ac:graphicFrameMk id="13" creationId="{7085DD21-1647-40F4-9ACE-128579F95759}"/>
          </ac:graphicFrameMkLst>
        </pc:graphicFrameChg>
        <pc:picChg chg="del">
          <ac:chgData name="Bárbara Bustos" userId="3ee8c59c9cef5285" providerId="LiveId" clId="{28A518CD-CA25-4EA1-BF7E-2389F0501777}" dt="2017-10-17T14:29:45.136" v="0" actId="478"/>
          <ac:picMkLst>
            <pc:docMk/>
            <pc:sldMk cId="2570915566" sldId="264"/>
            <ac:picMk id="14" creationId="{6EB02DA4-0ADB-4B32-925C-9D1AECFE0EC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pPr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313689"/>
              </p:ext>
            </p:extLst>
          </p:nvPr>
        </p:nvGraphicFramePr>
        <p:xfrm>
          <a:off x="199565" y="1462937"/>
          <a:ext cx="3948546" cy="227967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48546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 - Económico</a:t>
                      </a: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Inflación determina la</a:t>
                      </a:r>
                      <a:r>
                        <a:rPr lang="es-AR" sz="9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cantidad de proveedores a comparar en presupuestos y  limita la autonomía de compras. Determinaciones políticas (compre neuquino) determina proveedores</a:t>
                      </a:r>
                      <a:endParaRPr lang="es-AR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</a:t>
                      </a: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 contingencias sociales (cortes de ruta) afectan al abastecimiento en tiempo y forma (incluyendo el movimiento interno de materiales)</a:t>
                      </a:r>
                      <a:endParaRPr lang="es-AR" sz="900" b="1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</a:t>
                      </a: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implementación de TANGO GESTION implica destinar tiempos del personal para instancias de formación respecto la herramienta, riesgos asumibles y planificación adecuada del cambio para la optimización del proceso</a:t>
                      </a:r>
                      <a:endParaRPr lang="es-AR" sz="900" b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</a:t>
                      </a: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pueden existir determinaciones ambientales a comunicar a proveedores que presten servicios en nombre de OAS.</a:t>
                      </a:r>
                      <a:endParaRPr lang="es-AR" sz="900" b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</a:t>
                      </a: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Existen requisitos legales aplicables que determinan requerimientos hacia los  proveedores ( facturación)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332648"/>
              </p:ext>
            </p:extLst>
          </p:nvPr>
        </p:nvGraphicFramePr>
        <p:xfrm>
          <a:off x="7542513" y="1492259"/>
          <a:ext cx="4282922" cy="157339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82922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506590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052771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Proveedores/entes de certificación y calibración:  Requerimientos  (detalle de insumos / servicios a brindar, cumplir con las condiciones de pago).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Clientes: Requerimientos : Mantenimiento preventivos</a:t>
                      </a:r>
                      <a:r>
                        <a:rPr lang="es-ES" sz="10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sin interrupción del servicio.</a:t>
                      </a:r>
                      <a:endParaRPr lang="es-ES" sz="10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803127" y="2394280"/>
            <a:ext cx="2560777" cy="1717393"/>
          </a:xfrm>
          <a:prstGeom prst="rect">
            <a:avLst/>
          </a:prstGeom>
          <a:solidFill>
            <a:srgbClr val="FFFF66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MANTENIMIENTO</a:t>
            </a:r>
            <a:endParaRPr lang="es-ES" sz="13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Gerente de Mantenimiento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graphicFrame>
        <p:nvGraphicFramePr>
          <p:cNvPr id="16" name="Tabla 18">
            <a:extLst>
              <a:ext uri="{FF2B5EF4-FFF2-40B4-BE49-F238E27FC236}">
                <a16:creationId xmlns="" xmlns:a16="http://schemas.microsoft.com/office/drawing/2014/main" id="{8C3009EC-847F-40E4-BC96-4F481FA2B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469999"/>
              </p:ext>
            </p:extLst>
          </p:nvPr>
        </p:nvGraphicFramePr>
        <p:xfrm>
          <a:off x="692727" y="12700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="" xmlns:a16="http://schemas.microsoft.com/office/drawing/2014/main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="" xmlns:a16="http://schemas.microsoft.com/office/drawing/2014/main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="" xmlns:a16="http://schemas.microsoft.com/office/drawing/2014/main" val="1319529659"/>
                    </a:ext>
                  </a:extLst>
                </a:gridCol>
              </a:tblGrid>
              <a:tr h="7926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MANTENIMIENTO</a:t>
                      </a:r>
                      <a:r>
                        <a:rPr lang="es-ES" sz="1100" b="1" kern="0" baseline="0" dirty="0" smtClean="0">
                          <a:effectLst/>
                          <a:latin typeface="+mn-lt"/>
                        </a:rPr>
                        <a:t> 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0921885"/>
                  </a:ext>
                </a:extLst>
              </a:tr>
            </a:tbl>
          </a:graphicData>
        </a:graphic>
      </p:graphicFrame>
      <p:pic>
        <p:nvPicPr>
          <p:cNvPr id="18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71B952E-0E2F-4885-92A4-B6A91B45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9" y="19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056769"/>
              </p:ext>
            </p:extLst>
          </p:nvPr>
        </p:nvGraphicFramePr>
        <p:xfrm>
          <a:off x="640192" y="3916250"/>
          <a:ext cx="2951528" cy="1859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5152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38163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16907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Conectividad a internet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</a:t>
                      </a: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Electrónico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Vehículo de trasporte para unidades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Celular 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Herramientas informáticas. (computadora, impresora, etc.)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económicos.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humanos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calificados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Insumos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</a:t>
                      </a:r>
                      <a:endParaRPr lang="es-AR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1" name="Flecha: a la derecha 10"/>
          <p:cNvSpPr/>
          <p:nvPr/>
        </p:nvSpPr>
        <p:spPr>
          <a:xfrm rot="20706860">
            <a:off x="3782442" y="4138285"/>
            <a:ext cx="322898" cy="375170"/>
          </a:xfrm>
          <a:prstGeom prst="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Flecha: a la derecha 10"/>
          <p:cNvSpPr/>
          <p:nvPr/>
        </p:nvSpPr>
        <p:spPr>
          <a:xfrm rot="2606283">
            <a:off x="4281448" y="1865588"/>
            <a:ext cx="322898" cy="375170"/>
          </a:xfrm>
          <a:prstGeom prst="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Flecha: a la derecha 10"/>
          <p:cNvSpPr/>
          <p:nvPr/>
        </p:nvSpPr>
        <p:spPr>
          <a:xfrm rot="8268596">
            <a:off x="7198595" y="1618371"/>
            <a:ext cx="322898" cy="375170"/>
          </a:xfrm>
          <a:prstGeom prst="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4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420416"/>
              </p:ext>
            </p:extLst>
          </p:nvPr>
        </p:nvGraphicFramePr>
        <p:xfrm>
          <a:off x="8383685" y="3219185"/>
          <a:ext cx="2718407" cy="1767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11991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44351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Personal</a:t>
                      </a:r>
                      <a:r>
                        <a:rPr lang="es-ES" sz="1000" b="0" u="none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la organización.</a:t>
                      </a:r>
                      <a:endParaRPr lang="es-ES" sz="1000" b="0" u="none" dirty="0" smtClean="0"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Proveedores.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Entes de Certificación.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Gerencia General.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Referente de compras.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kern="120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+mn-ea"/>
                          <a:cs typeface="+mn-cs"/>
                        </a:rPr>
                        <a:t>Auxiliar de compras</a:t>
                      </a:r>
                      <a:r>
                        <a:rPr lang="es-ES" sz="1000" b="0" u="none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Auxiliar de administración.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baseline="0" dirty="0" smtClean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Gerente Operativo/Supervisores</a:t>
                      </a:r>
                      <a:endParaRPr lang="es-ES" sz="1000" b="0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4" name="Flecha: a la derecha 15">
            <a:extLst>
              <a:ext uri="{FF2B5EF4-FFF2-40B4-BE49-F238E27FC236}">
                <a16:creationId xmlns:a16="http://schemas.microsoft.com/office/drawing/2014/main" xmlns="" id="{79CDB423-8CD5-4FF5-A8F4-EB4181B9D611}"/>
              </a:ext>
            </a:extLst>
          </p:cNvPr>
          <p:cNvSpPr/>
          <p:nvPr/>
        </p:nvSpPr>
        <p:spPr>
          <a:xfrm rot="13753514">
            <a:off x="7628479" y="3889300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0" y="1004552"/>
            <a:ext cx="5112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Ultima fecha de actualización: 27-10-2020</a:t>
            </a:r>
            <a:endParaRPr lang="es-AR" sz="1200" b="1" dirty="0"/>
          </a:p>
        </p:txBody>
      </p:sp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135660"/>
              </p:ext>
            </p:extLst>
          </p:nvPr>
        </p:nvGraphicFramePr>
        <p:xfrm>
          <a:off x="421383" y="1210725"/>
          <a:ext cx="2970333" cy="342741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7033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6286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23405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Inventario de unidades (equipos y 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vehículos) 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Perfiles de puestos.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Necesidades operativas de mantenimiento/requisitos del cliente 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Insumos de mantenimiento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 de mantenimiento preventivo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Organigrama y perfiles del sector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Mails y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unidades ingresadas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Solicitudes de compras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Comunicación y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unidades revisadas/Formulario Entrega de unidades de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backups</a:t>
                      </a:r>
                      <a:endParaRPr lang="es-ES" sz="1000" u="sng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Presupuestos de insumos y servicios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Costos de mantenimiento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Evaluaciones de Desempeño/Indicadores de eficacia 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u="none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088611"/>
              </p:ext>
            </p:extLst>
          </p:nvPr>
        </p:nvGraphicFramePr>
        <p:xfrm>
          <a:off x="412867" y="4736848"/>
          <a:ext cx="3001971" cy="1295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01971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954">
                <a:tc>
                  <a:txBody>
                    <a:bodyPr/>
                    <a:lstStyle/>
                    <a:p>
                      <a:pPr algn="ctr"/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¿</a:t>
                      </a:r>
                      <a:r>
                        <a:rPr lang="es-AR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s-A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406821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MAN-PE-001 Gestión del Mantenimiento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MAN-PE-002 Mantenimiento de flota liviana </a:t>
                      </a:r>
                      <a:endParaRPr lang="es-ES" sz="1000" b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Modulo Intranet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704700"/>
              </p:ext>
            </p:extLst>
          </p:nvPr>
        </p:nvGraphicFramePr>
        <p:xfrm>
          <a:off x="8723322" y="1182650"/>
          <a:ext cx="2703443" cy="30861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344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7278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3281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Master Plan de Mantenimiento 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2020-2021</a:t>
                      </a:r>
                      <a:endParaRPr lang="es-E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 de Mantenimiento Preventivo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Formulario de Mantenimiento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Mail comunicación con Operaciones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Diagrama de Mantenimiento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Comunicación y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unidades revisadas/Formulario Entrega de unidades de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backups</a:t>
                      </a:r>
                      <a:endParaRPr lang="es-ES" sz="1000" u="sng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Ordenes de compra aprobadas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Mails y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u="sng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</a:t>
                      </a: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unidades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Actualizaciones en el plan de mantenimiento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sng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 de Capacitación para Mantenimiento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u="sng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u="none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u="none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050555" y="1119062"/>
            <a:ext cx="4004058" cy="5601533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Proceso </a:t>
            </a:r>
            <a:r>
              <a:rPr lang="es-ES" sz="1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MANTENIMIENTO</a:t>
            </a:r>
            <a:endParaRPr lang="es-ES" sz="1600" b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60000"/>
              </a:spcBef>
            </a:pPr>
            <a:r>
              <a:rPr lang="es-ES" sz="1000" b="1" u="sng" dirty="0" smtClean="0"/>
              <a:t>Responsable: Gerente de Mantenimiento</a:t>
            </a:r>
          </a:p>
          <a:p>
            <a:pPr algn="ctr">
              <a:spcBef>
                <a:spcPct val="60000"/>
              </a:spcBef>
            </a:pPr>
            <a:endParaRPr lang="es-ES" sz="1000" b="1" u="sng" dirty="0"/>
          </a:p>
          <a:p>
            <a:pPr lvl="0"/>
            <a:r>
              <a:rPr lang="es-AR" sz="1000" dirty="0" smtClean="0"/>
              <a:t>-Realizar Master Plan de Mantenimiento.</a:t>
            </a:r>
          </a:p>
          <a:p>
            <a:pPr lvl="0"/>
            <a:r>
              <a:rPr lang="es-AR" sz="1000" dirty="0"/>
              <a:t>-</a:t>
            </a:r>
            <a:r>
              <a:rPr lang="es-AR" sz="1000" dirty="0" smtClean="0"/>
              <a:t>Planificar </a:t>
            </a:r>
            <a:r>
              <a:rPr lang="es-AR" sz="1000" dirty="0"/>
              <a:t>anualmente </a:t>
            </a:r>
            <a:r>
              <a:rPr lang="es-AR" sz="1000" dirty="0" smtClean="0"/>
              <a:t>el mantenimiento preventivo de los equipos y vehículos.</a:t>
            </a:r>
          </a:p>
          <a:p>
            <a:r>
              <a:rPr lang="en-US" sz="1000" dirty="0" smtClean="0"/>
              <a:t>-</a:t>
            </a:r>
            <a:r>
              <a:rPr lang="en-US" sz="1000" dirty="0" smtClean="0">
                <a:solidFill>
                  <a:srgbClr val="FF0000"/>
                </a:solidFill>
              </a:rPr>
              <a:t>Planificar el </a:t>
            </a:r>
            <a:r>
              <a:rPr lang="en-US" sz="1000" dirty="0">
                <a:solidFill>
                  <a:srgbClr val="FF0000"/>
                </a:solidFill>
              </a:rPr>
              <a:t>mantenimiento </a:t>
            </a:r>
            <a:r>
              <a:rPr lang="en-US" sz="1000" dirty="0" err="1">
                <a:solidFill>
                  <a:srgbClr val="FF0000"/>
                </a:solidFill>
              </a:rPr>
              <a:t>correctivo</a:t>
            </a:r>
            <a:r>
              <a:rPr lang="en-US" sz="1000" dirty="0">
                <a:solidFill>
                  <a:srgbClr val="FF0000"/>
                </a:solidFill>
              </a:rPr>
              <a:t>, </a:t>
            </a:r>
            <a:r>
              <a:rPr lang="en-US" sz="1000" dirty="0" err="1" smtClean="0">
                <a:solidFill>
                  <a:srgbClr val="FF0000"/>
                </a:solidFill>
              </a:rPr>
              <a:t>preventivo</a:t>
            </a:r>
            <a:r>
              <a:rPr lang="en-US" sz="1000" dirty="0" smtClean="0">
                <a:solidFill>
                  <a:srgbClr val="FF0000"/>
                </a:solidFill>
              </a:rPr>
              <a:t>, </a:t>
            </a:r>
            <a:r>
              <a:rPr lang="en-US" sz="1000" dirty="0" err="1" smtClean="0">
                <a:solidFill>
                  <a:srgbClr val="FF0000"/>
                </a:solidFill>
              </a:rPr>
              <a:t>predictivo</a:t>
            </a:r>
            <a:r>
              <a:rPr lang="en-US" sz="1000" dirty="0" smtClean="0">
                <a:solidFill>
                  <a:srgbClr val="FF0000"/>
                </a:solidFill>
              </a:rPr>
              <a:t> y </a:t>
            </a:r>
            <a:r>
              <a:rPr lang="en-US" sz="1000" dirty="0" err="1" smtClean="0">
                <a:solidFill>
                  <a:srgbClr val="FF0000"/>
                </a:solidFill>
              </a:rPr>
              <a:t>conductivo</a:t>
            </a:r>
            <a:r>
              <a:rPr lang="en-US" sz="1000" dirty="0" smtClean="0">
                <a:solidFill>
                  <a:srgbClr val="FF0000"/>
                </a:solidFill>
              </a:rPr>
              <a:t> </a:t>
            </a:r>
            <a:r>
              <a:rPr lang="en-US" sz="1000" dirty="0" err="1">
                <a:solidFill>
                  <a:srgbClr val="FF0000"/>
                </a:solidFill>
              </a:rPr>
              <a:t>edilicio</a:t>
            </a:r>
            <a:r>
              <a:rPr lang="en-US" sz="1000" dirty="0">
                <a:solidFill>
                  <a:srgbClr val="FF0000"/>
                </a:solidFill>
              </a:rPr>
              <a:t> y de </a:t>
            </a:r>
            <a:r>
              <a:rPr lang="en-US" sz="1000" dirty="0" err="1">
                <a:solidFill>
                  <a:srgbClr val="FF0000"/>
                </a:solidFill>
              </a:rPr>
              <a:t>infraestructura</a:t>
            </a:r>
            <a:r>
              <a:rPr lang="en-US" sz="1000" dirty="0">
                <a:solidFill>
                  <a:srgbClr val="FF0000"/>
                </a:solidFill>
              </a:rPr>
              <a:t> </a:t>
            </a:r>
            <a:r>
              <a:rPr lang="en-US" sz="1000" dirty="0" smtClean="0"/>
              <a:t>.</a:t>
            </a:r>
          </a:p>
          <a:p>
            <a:r>
              <a:rPr lang="en-US" sz="1000" dirty="0" smtClean="0"/>
              <a:t>-</a:t>
            </a:r>
            <a:r>
              <a:rPr lang="en-US" sz="1000" dirty="0" err="1" smtClean="0"/>
              <a:t>Coordinar</a:t>
            </a:r>
            <a:r>
              <a:rPr lang="en-US" sz="1000" dirty="0" smtClean="0"/>
              <a:t> las  </a:t>
            </a:r>
            <a:r>
              <a:rPr lang="en-US" sz="1000" dirty="0" err="1" smtClean="0"/>
              <a:t>tareas</a:t>
            </a:r>
            <a:r>
              <a:rPr lang="en-US" sz="1000" dirty="0" smtClean="0"/>
              <a:t>  del </a:t>
            </a:r>
            <a:r>
              <a:rPr lang="en-US" sz="1000" dirty="0" err="1"/>
              <a:t>mantenimiento</a:t>
            </a:r>
            <a:r>
              <a:rPr lang="en-US" sz="1000" dirty="0"/>
              <a:t> </a:t>
            </a:r>
            <a:r>
              <a:rPr lang="en-US" sz="1000" dirty="0" err="1"/>
              <a:t>correctivo</a:t>
            </a:r>
            <a:r>
              <a:rPr lang="en-US" sz="1000" dirty="0"/>
              <a:t>, </a:t>
            </a:r>
            <a:r>
              <a:rPr lang="en-US" sz="1000" dirty="0" err="1"/>
              <a:t>preventivo</a:t>
            </a:r>
            <a:r>
              <a:rPr lang="en-US" sz="1000" dirty="0"/>
              <a:t>, </a:t>
            </a:r>
            <a:r>
              <a:rPr lang="en-US" sz="1000" dirty="0" err="1"/>
              <a:t>predictivo</a:t>
            </a:r>
            <a:r>
              <a:rPr lang="en-US" sz="1000" dirty="0"/>
              <a:t> y </a:t>
            </a:r>
            <a:r>
              <a:rPr lang="en-US" sz="1000" dirty="0" err="1"/>
              <a:t>conductivo</a:t>
            </a:r>
            <a:r>
              <a:rPr lang="en-US" sz="1000" dirty="0"/>
              <a:t> </a:t>
            </a:r>
            <a:r>
              <a:rPr lang="en-US" sz="1000" dirty="0" err="1" smtClean="0"/>
              <a:t>edilicio</a:t>
            </a:r>
            <a:r>
              <a:rPr lang="en-US" sz="1000" dirty="0" smtClean="0"/>
              <a:t> y de </a:t>
            </a:r>
            <a:r>
              <a:rPr lang="en-US" sz="1000" dirty="0" err="1" smtClean="0"/>
              <a:t>infraestructura</a:t>
            </a:r>
            <a:r>
              <a:rPr lang="en-US" sz="1000" dirty="0" smtClean="0"/>
              <a:t> </a:t>
            </a:r>
          </a:p>
          <a:p>
            <a:r>
              <a:rPr lang="es-AR" sz="1000" dirty="0" smtClean="0"/>
              <a:t>- Informar al Gerente de Operaciones el mantenimiento preventivo mensual a fin de coordinar los </a:t>
            </a:r>
            <a:r>
              <a:rPr lang="es-AR" sz="1000" dirty="0" err="1" smtClean="0"/>
              <a:t>backups</a:t>
            </a:r>
            <a:r>
              <a:rPr lang="es-AR" sz="1000" dirty="0" smtClean="0"/>
              <a:t> y traslados de equipos.</a:t>
            </a:r>
          </a:p>
          <a:p>
            <a:pPr lvl="0"/>
            <a:r>
              <a:rPr lang="es-AR" sz="1000" dirty="0" smtClean="0"/>
              <a:t>-Planificar con el personal de mantenimiento  las tareas necesarias para cada mantenimiento preventivo planificado.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Coordinar</a:t>
            </a:r>
            <a:r>
              <a:rPr lang="en-US" sz="1000" dirty="0" smtClean="0"/>
              <a:t> el </a:t>
            </a:r>
            <a:r>
              <a:rPr lang="en-US" sz="1000" dirty="0" err="1" smtClean="0"/>
              <a:t>traslado</a:t>
            </a:r>
            <a:r>
              <a:rPr lang="en-US" sz="1000" dirty="0" smtClean="0"/>
              <a:t> de </a:t>
            </a:r>
            <a:r>
              <a:rPr lang="en-US" sz="1000" dirty="0" err="1" smtClean="0"/>
              <a:t>las</a:t>
            </a:r>
            <a:r>
              <a:rPr lang="en-US" sz="1000" dirty="0" smtClean="0"/>
              <a:t> </a:t>
            </a:r>
            <a:r>
              <a:rPr lang="en-US" sz="1000" dirty="0" err="1" smtClean="0"/>
              <a:t>unidades</a:t>
            </a:r>
            <a:r>
              <a:rPr lang="en-US" sz="1000" dirty="0" smtClean="0"/>
              <a:t> </a:t>
            </a:r>
            <a:r>
              <a:rPr lang="en-US" sz="1000" dirty="0" err="1" smtClean="0"/>
              <a:t>que</a:t>
            </a:r>
            <a:r>
              <a:rPr lang="en-US" sz="1000" dirty="0" smtClean="0"/>
              <a:t> </a:t>
            </a:r>
            <a:r>
              <a:rPr lang="en-US" sz="1000" dirty="0" err="1" smtClean="0"/>
              <a:t>ingresan</a:t>
            </a:r>
            <a:r>
              <a:rPr lang="en-US" sz="1000" dirty="0" smtClean="0"/>
              <a:t> a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 y de </a:t>
            </a:r>
            <a:r>
              <a:rPr lang="en-US" sz="1000" dirty="0" err="1" smtClean="0"/>
              <a:t>las</a:t>
            </a:r>
            <a:r>
              <a:rPr lang="en-US" sz="1000" dirty="0" smtClean="0"/>
              <a:t> </a:t>
            </a:r>
            <a:r>
              <a:rPr lang="en-US" sz="1000" dirty="0" err="1" smtClean="0"/>
              <a:t>que</a:t>
            </a:r>
            <a:r>
              <a:rPr lang="en-US" sz="1000" dirty="0" smtClean="0"/>
              <a:t> se </a:t>
            </a:r>
            <a:r>
              <a:rPr lang="en-US" sz="1000" dirty="0" err="1" smtClean="0"/>
              <a:t>entregan</a:t>
            </a:r>
            <a:r>
              <a:rPr lang="en-US" sz="1000" dirty="0" smtClean="0"/>
              <a:t> </a:t>
            </a:r>
            <a:r>
              <a:rPr lang="en-US" sz="1000" dirty="0" err="1" smtClean="0"/>
              <a:t>como</a:t>
            </a:r>
            <a:r>
              <a:rPr lang="en-US" sz="1000" dirty="0" smtClean="0"/>
              <a:t> backups.</a:t>
            </a:r>
            <a:endParaRPr lang="es-AR" sz="1000" dirty="0"/>
          </a:p>
          <a:p>
            <a:pPr lvl="0"/>
            <a:r>
              <a:rPr lang="es-AR" sz="1000" dirty="0" smtClean="0"/>
              <a:t>-Planificar los recursos materiales y servicios externos necesarios para cada mantenimiento.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Realizar</a:t>
            </a:r>
            <a:r>
              <a:rPr lang="en-US" sz="1000" dirty="0" smtClean="0"/>
              <a:t> </a:t>
            </a:r>
            <a:r>
              <a:rPr lang="en-US" sz="1000" dirty="0" err="1" smtClean="0"/>
              <a:t>las</a:t>
            </a:r>
            <a:r>
              <a:rPr lang="en-US" sz="1000" dirty="0" smtClean="0"/>
              <a:t> </a:t>
            </a:r>
            <a:r>
              <a:rPr lang="en-US" sz="1000" dirty="0"/>
              <a:t> </a:t>
            </a:r>
            <a:r>
              <a:rPr lang="en-US" sz="1000" dirty="0" err="1" smtClean="0"/>
              <a:t>Ordenes</a:t>
            </a:r>
            <a:r>
              <a:rPr lang="en-US" sz="1000" dirty="0" smtClean="0"/>
              <a:t> de </a:t>
            </a:r>
            <a:r>
              <a:rPr lang="en-US" sz="1000" dirty="0" err="1" smtClean="0"/>
              <a:t>Compras</a:t>
            </a:r>
            <a:r>
              <a:rPr lang="en-US" sz="1000" dirty="0" smtClean="0"/>
              <a:t> </a:t>
            </a:r>
            <a:r>
              <a:rPr lang="en-US" sz="1000" dirty="0" err="1" smtClean="0"/>
              <a:t>necesarias</a:t>
            </a:r>
            <a:r>
              <a:rPr lang="en-US" sz="1000" dirty="0" smtClean="0"/>
              <a:t> </a:t>
            </a:r>
            <a:r>
              <a:rPr lang="en-US" sz="1000" dirty="0" err="1" smtClean="0"/>
              <a:t>previas</a:t>
            </a:r>
            <a:r>
              <a:rPr lang="en-US" sz="1000" dirty="0" smtClean="0"/>
              <a:t>  a </a:t>
            </a:r>
            <a:r>
              <a:rPr lang="en-US" sz="1000" dirty="0" err="1" smtClean="0"/>
              <a:t>cada</a:t>
            </a:r>
            <a:r>
              <a:rPr lang="en-US" sz="1000" dirty="0" smtClean="0"/>
              <a:t>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Establecer</a:t>
            </a:r>
            <a:r>
              <a:rPr lang="en-US" sz="1000" dirty="0" smtClean="0"/>
              <a:t> los </a:t>
            </a:r>
            <a:r>
              <a:rPr lang="en-US" sz="1000" dirty="0" err="1" smtClean="0"/>
              <a:t>programas</a:t>
            </a:r>
            <a:r>
              <a:rPr lang="en-US" sz="1000" dirty="0" smtClean="0"/>
              <a:t> de </a:t>
            </a:r>
            <a:r>
              <a:rPr lang="en-US" sz="1000" dirty="0" err="1" smtClean="0"/>
              <a:t>trabajo</a:t>
            </a:r>
            <a:r>
              <a:rPr lang="en-US" sz="1000" dirty="0" smtClean="0"/>
              <a:t> </a:t>
            </a:r>
            <a:r>
              <a:rPr lang="en-US" sz="1000" dirty="0" err="1" smtClean="0"/>
              <a:t>internos</a:t>
            </a:r>
            <a:r>
              <a:rPr lang="en-US" sz="1000" dirty="0" smtClean="0"/>
              <a:t> del personal de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Realizar</a:t>
            </a:r>
            <a:r>
              <a:rPr lang="en-US" sz="1000" dirty="0" smtClean="0"/>
              <a:t> los </a:t>
            </a:r>
            <a:r>
              <a:rPr lang="en-US" sz="1000" dirty="0" err="1" smtClean="0"/>
              <a:t>mantenimientos</a:t>
            </a:r>
            <a:r>
              <a:rPr lang="en-US" sz="1000" dirty="0" smtClean="0"/>
              <a:t> </a:t>
            </a:r>
            <a:r>
              <a:rPr lang="en-US" sz="1000" dirty="0" err="1" smtClean="0"/>
              <a:t>preventivos</a:t>
            </a:r>
            <a:r>
              <a:rPr lang="en-US" sz="1000" dirty="0" smtClean="0"/>
              <a:t> de </a:t>
            </a:r>
            <a:r>
              <a:rPr lang="en-US" sz="1000" dirty="0" err="1" smtClean="0"/>
              <a:t>las</a:t>
            </a:r>
            <a:r>
              <a:rPr lang="en-US" sz="1000" dirty="0" smtClean="0"/>
              <a:t> </a:t>
            </a:r>
            <a:r>
              <a:rPr lang="en-US" sz="1000" dirty="0" err="1" smtClean="0"/>
              <a:t>unidades</a:t>
            </a:r>
            <a:r>
              <a:rPr lang="en-US" sz="1000" dirty="0" smtClean="0"/>
              <a:t>  (</a:t>
            </a:r>
            <a:r>
              <a:rPr lang="en-US" sz="1000" dirty="0" err="1" smtClean="0"/>
              <a:t>equipos</a:t>
            </a:r>
            <a:r>
              <a:rPr lang="en-US" sz="1000" dirty="0" smtClean="0"/>
              <a:t> /</a:t>
            </a:r>
            <a:r>
              <a:rPr lang="en-US" sz="1000" dirty="0" err="1" smtClean="0"/>
              <a:t>vehiculos</a:t>
            </a:r>
            <a:r>
              <a:rPr lang="en-US" sz="1000" dirty="0" smtClean="0"/>
              <a:t>)  </a:t>
            </a:r>
            <a:r>
              <a:rPr lang="en-US" sz="1000" dirty="0" err="1" smtClean="0"/>
              <a:t>planificados</a:t>
            </a:r>
            <a:r>
              <a:rPr lang="en-US" sz="1000" dirty="0" smtClean="0"/>
              <a:t> en </a:t>
            </a:r>
            <a:r>
              <a:rPr lang="en-US" sz="1000" dirty="0" err="1" smtClean="0"/>
              <a:t>tiempo</a:t>
            </a:r>
            <a:r>
              <a:rPr lang="en-US" sz="1000" dirty="0" smtClean="0"/>
              <a:t> y forma.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Completar</a:t>
            </a:r>
            <a:r>
              <a:rPr lang="en-US" sz="1000" dirty="0" smtClean="0"/>
              <a:t> la </a:t>
            </a:r>
            <a:r>
              <a:rPr lang="en-US" sz="1000" dirty="0" err="1" smtClean="0"/>
              <a:t>documentacion</a:t>
            </a:r>
            <a:r>
              <a:rPr lang="en-US" sz="1000" dirty="0" smtClean="0"/>
              <a:t> de </a:t>
            </a:r>
            <a:r>
              <a:rPr lang="en-US" sz="1000" dirty="0" err="1" smtClean="0"/>
              <a:t>cada</a:t>
            </a:r>
            <a:r>
              <a:rPr lang="en-US" sz="1000" dirty="0" smtClean="0"/>
              <a:t>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Coordinar</a:t>
            </a:r>
            <a:r>
              <a:rPr lang="en-US" sz="1000" dirty="0" smtClean="0"/>
              <a:t> el </a:t>
            </a:r>
            <a:r>
              <a:rPr lang="en-US" sz="1000" dirty="0" err="1" smtClean="0"/>
              <a:t>traslado</a:t>
            </a:r>
            <a:r>
              <a:rPr lang="en-US" sz="1000" dirty="0" smtClean="0"/>
              <a:t> de </a:t>
            </a:r>
            <a:r>
              <a:rPr lang="en-US" sz="1000" dirty="0" err="1" smtClean="0"/>
              <a:t>las</a:t>
            </a:r>
            <a:r>
              <a:rPr lang="en-US" sz="1000" dirty="0" smtClean="0"/>
              <a:t> </a:t>
            </a:r>
            <a:r>
              <a:rPr lang="en-US" sz="1000" dirty="0" err="1" smtClean="0"/>
              <a:t>unidades</a:t>
            </a:r>
            <a:r>
              <a:rPr lang="en-US" sz="1000" dirty="0" smtClean="0"/>
              <a:t> </a:t>
            </a:r>
            <a:r>
              <a:rPr lang="en-US" sz="1000" dirty="0" err="1" smtClean="0"/>
              <a:t>que</a:t>
            </a:r>
            <a:r>
              <a:rPr lang="en-US" sz="1000" dirty="0" smtClean="0"/>
              <a:t> </a:t>
            </a:r>
            <a:r>
              <a:rPr lang="en-US" sz="1000" dirty="0" err="1" smtClean="0"/>
              <a:t>deben</a:t>
            </a:r>
            <a:r>
              <a:rPr lang="en-US" sz="1000" dirty="0" smtClean="0"/>
              <a:t> </a:t>
            </a:r>
            <a:r>
              <a:rPr lang="en-US" sz="1000" dirty="0" err="1" smtClean="0"/>
              <a:t>ser</a:t>
            </a:r>
            <a:r>
              <a:rPr lang="en-US" sz="1000" dirty="0" smtClean="0"/>
              <a:t> </a:t>
            </a:r>
            <a:r>
              <a:rPr lang="en-US" sz="1000" dirty="0" err="1" smtClean="0"/>
              <a:t>entregadas</a:t>
            </a:r>
            <a:r>
              <a:rPr lang="en-US" sz="1000" dirty="0" smtClean="0"/>
              <a:t> a Operaciones.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Actualizar</a:t>
            </a:r>
            <a:r>
              <a:rPr lang="en-US" sz="1000" dirty="0" smtClean="0"/>
              <a:t> los </a:t>
            </a:r>
            <a:r>
              <a:rPr lang="en-US" sz="1000" dirty="0" err="1" smtClean="0"/>
              <a:t>costos</a:t>
            </a:r>
            <a:r>
              <a:rPr lang="en-US" sz="1000" dirty="0" smtClean="0"/>
              <a:t> del </a:t>
            </a:r>
            <a:r>
              <a:rPr lang="en-US" sz="1000" dirty="0" err="1"/>
              <a:t>p</a:t>
            </a:r>
            <a:r>
              <a:rPr lang="en-US" sz="1000" dirty="0" err="1" smtClean="0"/>
              <a:t>rograma</a:t>
            </a:r>
            <a:r>
              <a:rPr lang="en-US" sz="1000" dirty="0" smtClean="0"/>
              <a:t> de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 </a:t>
            </a:r>
            <a:r>
              <a:rPr lang="en-US" sz="1000" dirty="0" err="1"/>
              <a:t>p</a:t>
            </a:r>
            <a:r>
              <a:rPr lang="en-US" sz="1000" dirty="0" err="1" smtClean="0"/>
              <a:t>reventivo</a:t>
            </a:r>
            <a:r>
              <a:rPr lang="en-US" sz="1000" dirty="0" smtClean="0"/>
              <a:t>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Realizar</a:t>
            </a:r>
            <a:r>
              <a:rPr lang="en-US" sz="1000" dirty="0" smtClean="0"/>
              <a:t> el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 </a:t>
            </a:r>
            <a:r>
              <a:rPr lang="en-US" sz="1000" dirty="0" err="1" smtClean="0"/>
              <a:t>correctivo</a:t>
            </a:r>
            <a:r>
              <a:rPr lang="en-US" sz="1000" dirty="0" smtClean="0"/>
              <a:t> de </a:t>
            </a:r>
            <a:r>
              <a:rPr lang="en-US" sz="1000" dirty="0" err="1" smtClean="0"/>
              <a:t>las</a:t>
            </a:r>
            <a:r>
              <a:rPr lang="en-US" sz="1000" dirty="0" smtClean="0"/>
              <a:t> </a:t>
            </a:r>
            <a:r>
              <a:rPr lang="en-US" sz="1000" dirty="0" err="1" smtClean="0"/>
              <a:t>unidades</a:t>
            </a:r>
            <a:r>
              <a:rPr lang="en-US" sz="1000" dirty="0" smtClean="0"/>
              <a:t> </a:t>
            </a:r>
            <a:r>
              <a:rPr lang="en-US" sz="1000" dirty="0"/>
              <a:t>(</a:t>
            </a:r>
            <a:r>
              <a:rPr lang="en-US" sz="1000" dirty="0" err="1"/>
              <a:t>equipos</a:t>
            </a:r>
            <a:r>
              <a:rPr lang="en-US" sz="1000" dirty="0"/>
              <a:t> /</a:t>
            </a:r>
            <a:r>
              <a:rPr lang="en-US" sz="1000" dirty="0" err="1"/>
              <a:t>vehiculos</a:t>
            </a:r>
            <a:r>
              <a:rPr lang="en-US" sz="1000" dirty="0"/>
              <a:t>) </a:t>
            </a:r>
            <a:r>
              <a:rPr lang="en-US" sz="1000" dirty="0" smtClean="0"/>
              <a:t> </a:t>
            </a:r>
            <a:r>
              <a:rPr lang="en-US" sz="1000" dirty="0" err="1" smtClean="0"/>
              <a:t>segun</a:t>
            </a:r>
            <a:r>
              <a:rPr lang="en-US" sz="1000" dirty="0" smtClean="0"/>
              <a:t> </a:t>
            </a:r>
            <a:r>
              <a:rPr lang="en-US" sz="1000" dirty="0" err="1" smtClean="0"/>
              <a:t>solicitud</a:t>
            </a:r>
            <a:r>
              <a:rPr lang="en-US" sz="1000" dirty="0" smtClean="0"/>
              <a:t> de Operaciones.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Establecer</a:t>
            </a:r>
            <a:r>
              <a:rPr lang="en-US" sz="1000" dirty="0" smtClean="0"/>
              <a:t> un </a:t>
            </a:r>
            <a:r>
              <a:rPr lang="en-US" sz="1000" dirty="0" err="1" smtClean="0"/>
              <a:t>diagnostico</a:t>
            </a:r>
            <a:r>
              <a:rPr lang="en-US" sz="1000" dirty="0" smtClean="0"/>
              <a:t> de los </a:t>
            </a:r>
            <a:r>
              <a:rPr lang="en-US" sz="1000" dirty="0" err="1" smtClean="0"/>
              <a:t>costos</a:t>
            </a:r>
            <a:r>
              <a:rPr lang="en-US" sz="1000" dirty="0" smtClean="0"/>
              <a:t> de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 de </a:t>
            </a:r>
            <a:r>
              <a:rPr lang="en-US" sz="1000" dirty="0" err="1" smtClean="0"/>
              <a:t>unidades</a:t>
            </a:r>
            <a:r>
              <a:rPr lang="en-US" sz="1000" dirty="0" smtClean="0"/>
              <a:t> </a:t>
            </a:r>
            <a:r>
              <a:rPr lang="en-US" sz="1000" dirty="0" err="1" smtClean="0"/>
              <a:t>antiguas</a:t>
            </a:r>
            <a:r>
              <a:rPr lang="en-US" sz="1000" dirty="0" smtClean="0"/>
              <a:t> </a:t>
            </a:r>
            <a:r>
              <a:rPr lang="en-US" sz="1000" dirty="0" err="1" smtClean="0"/>
              <a:t>respecto</a:t>
            </a:r>
            <a:r>
              <a:rPr lang="en-US" sz="1000" dirty="0" smtClean="0"/>
              <a:t> de la </a:t>
            </a:r>
            <a:r>
              <a:rPr lang="en-US" sz="1000" dirty="0" err="1" smtClean="0"/>
              <a:t>compra</a:t>
            </a:r>
            <a:r>
              <a:rPr lang="en-US" sz="1000" dirty="0" smtClean="0"/>
              <a:t> de </a:t>
            </a:r>
            <a:r>
              <a:rPr lang="en-US" sz="1000" dirty="0" err="1" smtClean="0"/>
              <a:t>nuevas</a:t>
            </a:r>
            <a:r>
              <a:rPr lang="en-US" sz="1000" dirty="0" smtClean="0"/>
              <a:t> </a:t>
            </a:r>
            <a:r>
              <a:rPr lang="en-US" sz="1000" dirty="0" err="1" smtClean="0"/>
              <a:t>unidades</a:t>
            </a:r>
            <a:r>
              <a:rPr lang="en-US" sz="1000" dirty="0" smtClean="0"/>
              <a:t>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Planificar</a:t>
            </a:r>
            <a:r>
              <a:rPr lang="en-US" sz="1000" dirty="0" smtClean="0"/>
              <a:t> la </a:t>
            </a:r>
            <a:r>
              <a:rPr lang="en-US" sz="1000" dirty="0" err="1" smtClean="0"/>
              <a:t>capacitacion</a:t>
            </a:r>
            <a:r>
              <a:rPr lang="en-US" sz="1000" dirty="0" smtClean="0"/>
              <a:t> </a:t>
            </a:r>
            <a:r>
              <a:rPr lang="en-US" sz="1000" dirty="0" err="1" smtClean="0"/>
              <a:t>necesaria</a:t>
            </a:r>
            <a:r>
              <a:rPr lang="en-US" sz="1000" dirty="0" smtClean="0"/>
              <a:t> al personal de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.</a:t>
            </a:r>
          </a:p>
          <a:p>
            <a:pPr lvl="0"/>
            <a:r>
              <a:rPr lang="en-US" sz="1000" dirty="0" smtClean="0"/>
              <a:t>-</a:t>
            </a:r>
            <a:r>
              <a:rPr lang="en-US" sz="1000" dirty="0" err="1" smtClean="0"/>
              <a:t>Actualizar</a:t>
            </a:r>
            <a:r>
              <a:rPr lang="en-US" sz="1000" dirty="0" smtClean="0"/>
              <a:t> </a:t>
            </a:r>
            <a:r>
              <a:rPr lang="en-US" sz="1000" dirty="0" err="1" smtClean="0"/>
              <a:t>Informe</a:t>
            </a:r>
            <a:r>
              <a:rPr lang="en-US" sz="1000" dirty="0" smtClean="0"/>
              <a:t> </a:t>
            </a:r>
            <a:r>
              <a:rPr lang="en-US" sz="1000" dirty="0" err="1" smtClean="0"/>
              <a:t>Anual</a:t>
            </a:r>
            <a:r>
              <a:rPr lang="en-US" sz="1000" dirty="0" smtClean="0"/>
              <a:t> de </a:t>
            </a:r>
            <a:r>
              <a:rPr lang="en-US" sz="1000" dirty="0" err="1" smtClean="0"/>
              <a:t>Mantenimiento</a:t>
            </a:r>
            <a:r>
              <a:rPr lang="en-US" sz="1000" dirty="0" smtClean="0"/>
              <a:t> </a:t>
            </a:r>
            <a:r>
              <a:rPr lang="en-US" sz="1000" dirty="0" err="1" smtClean="0"/>
              <a:t>para</a:t>
            </a:r>
            <a:r>
              <a:rPr lang="en-US" sz="1000" dirty="0" smtClean="0"/>
              <a:t> </a:t>
            </a:r>
            <a:r>
              <a:rPr lang="en-US" sz="1000" dirty="0" err="1" smtClean="0"/>
              <a:t>directorio</a:t>
            </a:r>
            <a:endParaRPr lang="en-US" sz="1000" dirty="0" smtClean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070753"/>
              </p:ext>
            </p:extLst>
          </p:nvPr>
        </p:nvGraphicFramePr>
        <p:xfrm>
          <a:off x="8711917" y="4786115"/>
          <a:ext cx="2718407" cy="1630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5344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23929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Hs</a:t>
                      </a: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Marcha Mes / kilómetros recorridos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Mantenimientos correctivos.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planes de mantenimiento.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partes de equipos fallas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3" name="Flecha: a la derecha 10"/>
          <p:cNvSpPr/>
          <p:nvPr/>
        </p:nvSpPr>
        <p:spPr>
          <a:xfrm rot="19328054">
            <a:off x="3499150" y="5001826"/>
            <a:ext cx="322898" cy="375170"/>
          </a:xfrm>
          <a:prstGeom prst="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Flecha: a la derecha 10"/>
          <p:cNvSpPr/>
          <p:nvPr/>
        </p:nvSpPr>
        <p:spPr>
          <a:xfrm rot="962800">
            <a:off x="3534736" y="1938758"/>
            <a:ext cx="322898" cy="375170"/>
          </a:xfrm>
          <a:prstGeom prst="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Flecha: a la derecha 10"/>
          <p:cNvSpPr/>
          <p:nvPr/>
        </p:nvSpPr>
        <p:spPr>
          <a:xfrm rot="9912363">
            <a:off x="8097160" y="1976077"/>
            <a:ext cx="322898" cy="375170"/>
          </a:xfrm>
          <a:prstGeom prst="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Flecha: a la derecha 10"/>
          <p:cNvSpPr/>
          <p:nvPr/>
        </p:nvSpPr>
        <p:spPr>
          <a:xfrm rot="11871016">
            <a:off x="8160840" y="5249015"/>
            <a:ext cx="322898" cy="375170"/>
          </a:xfrm>
          <a:prstGeom prst="right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643521"/>
              </p:ext>
            </p:extLst>
          </p:nvPr>
        </p:nvGraphicFramePr>
        <p:xfrm>
          <a:off x="728799" y="189865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926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MANTENIMIENTO</a:t>
                      </a:r>
                      <a:r>
                        <a:rPr lang="es-ES" sz="1100" b="1" kern="0" baseline="0" dirty="0" smtClean="0">
                          <a:effectLst/>
                          <a:latin typeface="+mn-lt"/>
                        </a:rPr>
                        <a:t> 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71B952E-0E2F-4885-92A4-B6A91B45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8" y="24583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1">
            <a:extLst>
              <a:ext uri="{FF2B5EF4-FFF2-40B4-BE49-F238E27FC236}">
                <a16:creationId xmlns="" xmlns:a16="http://schemas.microsoft.com/office/drawing/2014/main" id="{A3F4CE2F-7B6F-41DC-AE15-72DE41DEE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965740"/>
              </p:ext>
            </p:extLst>
          </p:nvPr>
        </p:nvGraphicFramePr>
        <p:xfrm>
          <a:off x="309609" y="1196427"/>
          <a:ext cx="11553634" cy="5303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5016">
                  <a:extLst>
                    <a:ext uri="{9D8B030D-6E8A-4147-A177-3AD203B41FA5}">
                      <a16:colId xmlns="" xmlns:a16="http://schemas.microsoft.com/office/drawing/2014/main" val="2381769088"/>
                    </a:ext>
                  </a:extLst>
                </a:gridCol>
                <a:gridCol w="2076493">
                  <a:extLst>
                    <a:ext uri="{9D8B030D-6E8A-4147-A177-3AD203B41FA5}">
                      <a16:colId xmlns="" xmlns:a16="http://schemas.microsoft.com/office/drawing/2014/main" val="2849145308"/>
                    </a:ext>
                  </a:extLst>
                </a:gridCol>
                <a:gridCol w="1128617">
                  <a:extLst>
                    <a:ext uri="{9D8B030D-6E8A-4147-A177-3AD203B41FA5}">
                      <a16:colId xmlns="" xmlns:a16="http://schemas.microsoft.com/office/drawing/2014/main" val="216764770"/>
                    </a:ext>
                  </a:extLst>
                </a:gridCol>
                <a:gridCol w="2316202">
                  <a:extLst>
                    <a:ext uri="{9D8B030D-6E8A-4147-A177-3AD203B41FA5}">
                      <a16:colId xmlns="" xmlns:a16="http://schemas.microsoft.com/office/drawing/2014/main" val="1967140498"/>
                    </a:ext>
                  </a:extLst>
                </a:gridCol>
                <a:gridCol w="1221726">
                  <a:extLst>
                    <a:ext uri="{9D8B030D-6E8A-4147-A177-3AD203B41FA5}">
                      <a16:colId xmlns="" xmlns:a16="http://schemas.microsoft.com/office/drawing/2014/main" val="4002998376"/>
                    </a:ext>
                  </a:extLst>
                </a:gridCol>
                <a:gridCol w="1091860">
                  <a:extLst>
                    <a:ext uri="{9D8B030D-6E8A-4147-A177-3AD203B41FA5}">
                      <a16:colId xmlns="" xmlns:a16="http://schemas.microsoft.com/office/drawing/2014/main" val="1047420973"/>
                    </a:ext>
                  </a:extLst>
                </a:gridCol>
                <a:gridCol w="1091860">
                  <a:extLst>
                    <a:ext uri="{9D8B030D-6E8A-4147-A177-3AD203B41FA5}">
                      <a16:colId xmlns="" xmlns:a16="http://schemas.microsoft.com/office/drawing/2014/main" val="3228526952"/>
                    </a:ext>
                  </a:extLst>
                </a:gridCol>
                <a:gridCol w="1091860">
                  <a:extLst>
                    <a:ext uri="{9D8B030D-6E8A-4147-A177-3AD203B41FA5}">
                      <a16:colId xmlns="" xmlns:a16="http://schemas.microsoft.com/office/drawing/2014/main" val="493321215"/>
                    </a:ext>
                  </a:extLst>
                </a:gridCol>
              </a:tblGrid>
              <a:tr h="142799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Proceso:</a:t>
                      </a:r>
                      <a:r>
                        <a:rPr lang="es-AR" sz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Mantenimiento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5793098"/>
                  </a:ext>
                </a:extLst>
              </a:tr>
              <a:tr h="471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 de implementación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Eficacia de las acciones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Recomendaciones / Observaciones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9643554"/>
                  </a:ext>
                </a:extLst>
              </a:tr>
              <a:tr h="628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AR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contar con</a:t>
                      </a:r>
                      <a:r>
                        <a:rPr lang="es-AR" sz="12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presupuesto para ejecutar mantenimientos </a:t>
                      </a:r>
                      <a:endParaRPr lang="es-AR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poder cumplir con el programa de mantenimiento preventivo 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(2</a:t>
                      </a:r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)=2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(4)=4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s-A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s-AR" sz="11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s-AR" sz="11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MODERADO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b="0" dirty="0" smtClean="0">
                          <a:latin typeface="Arial" pitchFamily="34" charset="0"/>
                          <a:cs typeface="Arial" pitchFamily="34" charset="0"/>
                        </a:rPr>
                        <a:t>Confeccionar</a:t>
                      </a:r>
                      <a:r>
                        <a:rPr lang="es-ES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presupuestó y gestionar la aprobación del mismo, marcar </a:t>
                      </a:r>
                      <a:endParaRPr lang="es-E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</a:t>
                      </a: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Operaciones/ </a:t>
                      </a:r>
                      <a:r>
                        <a:rPr lang="es-AR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Solicitante/ </a:t>
                      </a: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</a:t>
                      </a:r>
                      <a:r>
                        <a:rPr lang="es-AR" sz="11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General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</a:t>
                      </a:r>
                      <a:r>
                        <a:rPr lang="es-AR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s-AR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98450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Que no se posea comunicación fluida con los usuarios de los vehículos</a:t>
                      </a:r>
                      <a:endParaRPr lang="es-AR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Aumento de mantenimiento correctivos,</a:t>
                      </a:r>
                      <a:r>
                        <a:rPr lang="es-AR" sz="11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ocasionando perdidas de producción,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(2)=2</a:t>
                      </a:r>
                    </a:p>
                    <a:p>
                      <a:pPr algn="ctr"/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S(4)=4</a:t>
                      </a:r>
                    </a:p>
                    <a:p>
                      <a:pPr algn="ctr"/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</a:t>
                      </a:r>
                    </a:p>
                    <a:p>
                      <a:pPr algn="ctr"/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dirty="0" smtClean="0">
                          <a:latin typeface="Arial" pitchFamily="34" charset="0"/>
                          <a:cs typeface="Arial" pitchFamily="34" charset="0"/>
                        </a:rPr>
                        <a:t>Desarrollar modulo de</a:t>
                      </a:r>
                      <a:r>
                        <a:rPr lang="es-AR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reporte de mantenimiento en APP-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Incluir reporte de mantenimiento en parte diario de novedades</a:t>
                      </a: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</a:t>
                      </a:r>
                      <a:r>
                        <a:rPr lang="es-AR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Operaciones / Gerencia RRHH 7 Referentes Mantenimiento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</a:t>
                      </a: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1914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Falta</a:t>
                      </a:r>
                      <a:r>
                        <a:rPr lang="es-AR" sz="12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de equipamiento remplazo</a:t>
                      </a:r>
                      <a:endParaRPr lang="es-AR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disponer de tiempo para realizar reparaciones mayores a equipos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P (2)=2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S(4)=4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R= 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MODERADO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dirty="0" smtClean="0">
                          <a:latin typeface="Arial" pitchFamily="34" charset="0"/>
                          <a:cs typeface="Arial" pitchFamily="34" charset="0"/>
                        </a:rPr>
                        <a:t>Fabricar</a:t>
                      </a:r>
                      <a:r>
                        <a:rPr lang="es-AR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/ adquirir partes de equipos críticos</a:t>
                      </a: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Referente de mantenimiento / Gerencia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</a:t>
                      </a: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Cambio de modelo</a:t>
                      </a:r>
                      <a:r>
                        <a:rPr lang="es-AR" sz="12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y marcas de equipos </a:t>
                      </a:r>
                      <a:endParaRPr lang="es-AR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Demora</a:t>
                      </a:r>
                      <a:r>
                        <a:rPr lang="es-AR" sz="11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las reparaciones por falta de capacitación del personal en esas unidades y proveedores 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P (2)=2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S(4)=4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R= 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MODERADO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dirty="0" smtClean="0">
                          <a:latin typeface="Arial" pitchFamily="34" charset="0"/>
                          <a:cs typeface="Arial" pitchFamily="34" charset="0"/>
                        </a:rPr>
                        <a:t>Gestión</a:t>
                      </a:r>
                      <a:r>
                        <a:rPr lang="es-AR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de nuevos proveedores para terse rizar reparaciones – capacitar personal interno</a:t>
                      </a: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RRHH</a:t>
                      </a:r>
                    </a:p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Compras</a:t>
                      </a:r>
                    </a:p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Referente mantenimiento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</a:t>
                      </a: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Falta de personal por aislamiento </a:t>
                      </a:r>
                      <a:endParaRPr lang="es-AR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Incumplimiento en los programas de mantenimientos 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P (2)=2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S(4)=4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R= 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MODERADO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dirty="0" smtClean="0">
                          <a:latin typeface="Arial" pitchFamily="34" charset="0"/>
                          <a:cs typeface="Arial" pitchFamily="34" charset="0"/>
                        </a:rPr>
                        <a:t>Armado de células con</a:t>
                      </a:r>
                      <a:r>
                        <a:rPr lang="es-AR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cambio de diagramas.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Aplicación de protocolos </a:t>
                      </a: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1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Responsables:</a:t>
                      </a:r>
                    </a:p>
                    <a:p>
                      <a:r>
                        <a:rPr lang="es-AR" sz="11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</a:t>
                      </a:r>
                      <a:endParaRPr lang="es-AR" sz="11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RRHH</a:t>
                      </a:r>
                    </a:p>
                    <a:p>
                      <a:r>
                        <a:rPr lang="es-AR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01-01-2020</a:t>
                      </a:r>
                      <a:endParaRPr lang="es-AR" sz="11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</a:t>
                      </a: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459611"/>
              </p:ext>
            </p:extLst>
          </p:nvPr>
        </p:nvGraphicFramePr>
        <p:xfrm>
          <a:off x="584200" y="291465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926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MANTENIMIENTO</a:t>
                      </a:r>
                      <a:r>
                        <a:rPr lang="es-ES" sz="1100" b="1" kern="0" baseline="0" dirty="0" smtClean="0">
                          <a:effectLst/>
                          <a:latin typeface="+mn-lt"/>
                        </a:rPr>
                        <a:t> 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13/10/2020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71B952E-0E2F-4885-92A4-B6A91B45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8" y="24583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23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374415"/>
              </p:ext>
            </p:extLst>
          </p:nvPr>
        </p:nvGraphicFramePr>
        <p:xfrm>
          <a:off x="584200" y="291465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926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MANTENIMIENTO</a:t>
                      </a:r>
                      <a:r>
                        <a:rPr lang="es-ES" sz="1100" b="1" kern="0" baseline="0" dirty="0" smtClean="0">
                          <a:effectLst/>
                          <a:latin typeface="+mn-lt"/>
                        </a:rPr>
                        <a:t> 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71B952E-0E2F-4885-92A4-B6A91B45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8" y="24583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11856" r="2992" b="11766"/>
          <a:stretch/>
        </p:blipFill>
        <p:spPr bwMode="auto">
          <a:xfrm>
            <a:off x="540912" y="3425779"/>
            <a:ext cx="10212947" cy="142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-1" y="1170130"/>
            <a:ext cx="11676275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u="sng" dirty="0" smtClean="0"/>
              <a:t>EVALUACIÓN DE RIESGOS: </a:t>
            </a:r>
            <a:r>
              <a:rPr lang="es-AR" dirty="0" smtClean="0"/>
              <a:t>Una vez identificados todos los riesgos se procede a la evaluación  de los riesgos, donde algunos provienen directamente de los procesos, otros de la operatividad de la empresa y otros del análisis del contexto de la organización.  </a:t>
            </a:r>
          </a:p>
          <a:p>
            <a:r>
              <a:rPr lang="es-AR" u="sng" dirty="0" smtClean="0"/>
              <a:t>Definición de Riesgo</a:t>
            </a:r>
            <a:r>
              <a:rPr lang="es-AR" b="1" dirty="0" smtClean="0"/>
              <a:t>: </a:t>
            </a:r>
          </a:p>
          <a:p>
            <a:r>
              <a:rPr lang="es-AR" b="1" dirty="0"/>
              <a:t>	</a:t>
            </a:r>
            <a:r>
              <a:rPr lang="es-AR" b="1" dirty="0" smtClean="0"/>
              <a:t>		RIESGO= (</a:t>
            </a:r>
            <a:r>
              <a:rPr lang="es-AR" b="1" i="1" dirty="0" smtClean="0"/>
              <a:t>Probabilidad) X (Severidad)</a:t>
            </a:r>
            <a:endParaRPr lang="es-AR" b="1" i="1" dirty="0"/>
          </a:p>
        </p:txBody>
      </p:sp>
    </p:spTree>
    <p:extLst>
      <p:ext uri="{BB962C8B-B14F-4D97-AF65-F5344CB8AC3E}">
        <p14:creationId xmlns:p14="http://schemas.microsoft.com/office/powerpoint/2010/main" val="325403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528438"/>
              </p:ext>
            </p:extLst>
          </p:nvPr>
        </p:nvGraphicFramePr>
        <p:xfrm>
          <a:off x="584200" y="291465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926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MANTENIMIENTO</a:t>
                      </a:r>
                      <a:r>
                        <a:rPr lang="es-ES" sz="1100" b="1" kern="0" baseline="0" dirty="0" smtClean="0">
                          <a:effectLst/>
                          <a:latin typeface="+mn-lt"/>
                        </a:rPr>
                        <a:t> 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71B952E-0E2F-4885-92A4-B6A91B45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8" y="24583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975206"/>
              </p:ext>
            </p:extLst>
          </p:nvPr>
        </p:nvGraphicFramePr>
        <p:xfrm>
          <a:off x="213756" y="1300766"/>
          <a:ext cx="11697194" cy="5114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306"/>
                <a:gridCol w="1330036"/>
                <a:gridCol w="8300852"/>
              </a:tblGrid>
              <a:tr h="43857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TIPO DE RIESGO/IMPACTO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 RESIDUAL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ACCIONES NECESARIAS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ACEPTABLE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=1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los controles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existentes. El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Riesgo/Impacto/Riesgo de proceso es aceptado por la organización, teniendo en cuenta su política y sus obligaciones.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No se toma acción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adicional. No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necesaria supervisión mayor a la habitual.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 a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las medidas implementadas y analizar viabilidad (técnica /  económica) de medidas adicionales de control de bajo costo.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períodicas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MODERADO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5 a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todas aquellas medidas de reducción de riesgo que sean razonablemente practicables (técnica / 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y que complementen las existentes.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implementar todas las medidas posibles antes de comenzar o reanudar la tarea. El resto de las medidas debe implementarse en un plazo no mayor a 6 meses.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10 a 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aplicación de controles adicionales para bajar el nivel de riesgo a moderado o menor como requisito para comenzar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las medidas de reducción de riesgo necesarias y que sean razonablemente posibles hasta reducir el nivel de riesgo moderado o menor antes de comenzar o reanudar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posible la aplicación de medidas transitorias en forma inmediata, hasta que se implemente la acción definitiva a corto plazo ( plazo no mayor a 1 mes).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INTOLERABLE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20 a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trabajo no debe comenzar.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Suspensión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 la actividad.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 se podrán aplicar medidas transitorias para continuar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el análisis y la aplicación previa de todas las medidas de control posibles permanentes que disminuyan el riesgo (a moderado o menor) y que sean razonablemente practicables (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técnica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/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económicamente).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04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2262</TotalTime>
  <Words>1089</Words>
  <Application>Microsoft Office PowerPoint</Application>
  <PresentationFormat>Personalizado</PresentationFormat>
  <Paragraphs>214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Fernando Gordo</cp:lastModifiedBy>
  <cp:revision>231</cp:revision>
  <dcterms:created xsi:type="dcterms:W3CDTF">2016-12-28T14:04:44Z</dcterms:created>
  <dcterms:modified xsi:type="dcterms:W3CDTF">2020-11-23T16:31:46Z</dcterms:modified>
</cp:coreProperties>
</file>