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5" r:id="rId4"/>
    <p:sldId id="268" r:id="rId5"/>
    <p:sldId id="270" r:id="rId6"/>
    <p:sldId id="269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FF33"/>
    <a:srgbClr val="9900CC"/>
    <a:srgbClr val="33CC33"/>
    <a:srgbClr val="FF0066"/>
    <a:srgbClr val="FF33CC"/>
    <a:srgbClr val="01224B"/>
    <a:srgbClr val="E2DD05"/>
    <a:srgbClr val="037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>
        <p:scale>
          <a:sx n="84" d="100"/>
          <a:sy n="84" d="100"/>
        </p:scale>
        <p:origin x="-624" y="-17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pPr/>
              <a:t>23/11/2020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112495"/>
              </p:ext>
            </p:extLst>
          </p:nvPr>
        </p:nvGraphicFramePr>
        <p:xfrm>
          <a:off x="180440" y="1421585"/>
          <a:ext cx="3817398" cy="17996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Económico:</a:t>
                      </a:r>
                      <a:r>
                        <a:rPr lang="es-AR" sz="90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 las crisis económicas determinaron que las operadoras busquen alternativas que impactaron en una mayor demanda de trabajo en la empresa, incrementando ala nomina de personal.</a:t>
                      </a:r>
                      <a:endParaRPr lang="es-ES" dirty="0"/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s-AR" sz="900" b="1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Social- Político: 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determinaciones políticas (gubernamentales / gremiales) respecto las contrataciones de persona</a:t>
                      </a:r>
                      <a:r>
                        <a:rPr lang="es-AR" sz="900" b="1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l d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eterminan requerimientos a controlar a la hora de contratar personal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Ambiental: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Reformas laborales / previsionales afectan las consideraciones a tener durante la liquidación de sueldos. 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712793"/>
              </p:ext>
            </p:extLst>
          </p:nvPr>
        </p:nvGraphicFramePr>
        <p:xfrm>
          <a:off x="141154" y="3343616"/>
          <a:ext cx="3817398" cy="288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Económico 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Un presupuesto poco flexible implica la contratación de personal ante la necesidad operativa identificada de manera inmediata (demanda)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 Político - social: </a:t>
                      </a:r>
                      <a:r>
                        <a:rPr lang="es-AR" sz="900" b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los cambios en la transformación de la empresa implican actualizaciones de organigrama y la necesidad de mantener una comunicación mas fluida con el personal.</a:t>
                      </a:r>
                      <a:endParaRPr lang="es-AR" sz="900" b="0" baseline="0" dirty="0">
                        <a:solidFill>
                          <a:srgbClr val="0D0D0D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Tecnológico: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Es preciso contar con acceso remoto a la intranet para poder contar con información en tiempo real desde otro sitios y no afectar adversamente las tareas, necesidades, etc..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Las identificaciones del SGA determinan modalidades de trabajo a considerar (uso doble faz, borrador, gestión de residuos, compromiso con el MA- apagar las luces fuera de oficina, etc.)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Legal: la actualización de la matriz legal en tiempo y forma implica conocer los controles</a:t>
                      </a:r>
                      <a:r>
                        <a:rPr lang="es-AR" sz="900" b="0" i="0" u="none" strike="noStrike" baseline="0" noProof="0" dirty="0">
                          <a:solidFill>
                            <a:srgbClr val="0D0D0D"/>
                          </a:solidFill>
                          <a:latin typeface="Arial"/>
                        </a:rPr>
                        <a:t> a tener durante la liquidación de sueldos, etc.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278011"/>
              </p:ext>
            </p:extLst>
          </p:nvPr>
        </p:nvGraphicFramePr>
        <p:xfrm>
          <a:off x="7234069" y="944962"/>
          <a:ext cx="4787130" cy="2651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87130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7629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2082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Estudio Contable /Bróker seguros / aseguradoras/Estudio Jurídico: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 cumplir en tiempo y forma con el requerimiento solicitado, disponibilidad cotidiana, seguimiento y respuesta.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Necesidades: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 brindar información a tiempo, establecer requerimientos claros, comunicación fluida.</a:t>
                      </a:r>
                      <a:endParaRPr lang="en-US" sz="1000" b="1" i="0" u="none" strike="noStrike" noProof="0" dirty="0">
                        <a:solidFill>
                          <a:srgbClr val="0D0D0D"/>
                        </a:solidFill>
                        <a:effectLst/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Medico laboral: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Expectativas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: comunicación fluida, contar con habilitaciones para ingresar a locación, asistencia a sitios según necesidad inmediata, participación proactiva en investigación incidentes, cumplir con las necesidades de dictado de capacitaciones, brindar atención en consultorio, visar periódicos, realizar testeos. 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Necesidades: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 Requerimiento claro, comunicación fluida, enviar exámenes en tiempo y forma, comunicación de capacitaciones programada.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Gremio: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 satisfacción de sus requerimientos, comunicación fluida, solicitud de requerimientos claros y en tiempo, identificación de contactos para la interacción.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:  comunicación fluida, atención de requerimientos.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368609" y="2197670"/>
            <a:ext cx="2560777" cy="1717393"/>
          </a:xfrm>
          <a:prstGeom prst="rect">
            <a:avLst/>
          </a:prstGeom>
          <a:noFill/>
          <a:ln w="4127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“RRHH”</a:t>
            </a:r>
            <a:endParaRPr lang="es-ES" sz="13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b="1" dirty="0">
                <a:latin typeface="Arial"/>
                <a:cs typeface="Arial"/>
              </a:rPr>
              <a:t> Responsable de RRHH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560760"/>
              </p:ext>
            </p:extLst>
          </p:nvPr>
        </p:nvGraphicFramePr>
        <p:xfrm>
          <a:off x="7200797" y="3915063"/>
          <a:ext cx="4787129" cy="28041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87129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Supervisores/Responsables de sectores</a:t>
                      </a:r>
                      <a:r>
                        <a:rPr lang="en-U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/</a:t>
                      </a: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Personal de la organización::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Expectativas: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comunicación fluida, identificación de novedades del personal. 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Necesidad: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comunicación fluida, capacidad de respuesta en tiempo y forma.</a:t>
                      </a:r>
                      <a:endParaRPr lang="en-US" sz="1000" b="1" i="0" u="sng" strike="noStrike" noProof="0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Gerente General. 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Expectativa: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Definición de requerimientos y necesidades, comunicación fluida, respuesta y resolución, liderazgo.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Necesidad: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Reporte de novedades de sector, comunicación fluida, capacidad de resolución.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Auxiliar RRHH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Expectativa: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 cumplimiento en tiempo y forma de tareas, comunicación de imprevistos, comunicación fluida.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Necesidades: 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Liderazgo, identificación de tareas a ejecutar precisas, verificación y control, aprobación de tareas.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Gerencia de operaciones: </a:t>
                      </a:r>
                      <a:r>
                        <a:rPr lang="en-U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Expectativas: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 comunicacion fluida, capacidad de trabajo en equipo, disponibilidad. </a:t>
                      </a:r>
                      <a:r>
                        <a:rPr lang="en-US" sz="10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Necesidad: 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comunicacion fluida, capacidad de trabajo en equipo, disponibilidad</a:t>
                      </a:r>
                      <a:endParaRPr lang="en-US" sz="1000" b="1" i="0" u="sng" strike="noStrike" noProof="0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xmlns="" id="{3424920D-EB99-4FA8-9354-CDF87B0ECE02}"/>
              </a:ext>
            </a:extLst>
          </p:cNvPr>
          <p:cNvSpPr/>
          <p:nvPr/>
        </p:nvSpPr>
        <p:spPr>
          <a:xfrm rot="13440000">
            <a:off x="6388024" y="4157588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xmlns="" id="{C052F1D9-D30C-4DE8-B185-7AE51356EEAD}"/>
              </a:ext>
            </a:extLst>
          </p:cNvPr>
          <p:cNvSpPr/>
          <p:nvPr/>
        </p:nvSpPr>
        <p:spPr>
          <a:xfrm rot="17964480">
            <a:off x="3984088" y="4159270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xmlns="" id="{5A40A726-853C-403B-85EC-D1E3E5B8BD95}"/>
              </a:ext>
            </a:extLst>
          </p:cNvPr>
          <p:cNvSpPr/>
          <p:nvPr/>
        </p:nvSpPr>
        <p:spPr>
          <a:xfrm rot="2288802">
            <a:off x="4011896" y="1555025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xmlns="" id="{35348583-41A5-4614-AFFA-79A0A9BCED1E}"/>
              </a:ext>
            </a:extLst>
          </p:cNvPr>
          <p:cNvSpPr/>
          <p:nvPr/>
        </p:nvSpPr>
        <p:spPr>
          <a:xfrm rot="7915215">
            <a:off x="6391552" y="1483864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5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449CADC7-DD8C-4953-A5BC-DBD2F08DD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73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la 2">
            <a:extLst>
              <a:ext uri="{FF2B5EF4-FFF2-40B4-BE49-F238E27FC236}">
                <a16:creationId xmlns:a16="http://schemas.microsoft.com/office/drawing/2014/main" xmlns="" id="{7A039803-005C-48A4-B7F8-8E50AE455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211952"/>
              </p:ext>
            </p:extLst>
          </p:nvPr>
        </p:nvGraphicFramePr>
        <p:xfrm>
          <a:off x="568052" y="6082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>
                          <a:effectLst/>
                          <a:latin typeface="+mn-lt"/>
                        </a:rPr>
                        <a:t>RRHH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21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E945FA0E-A793-4F52-9B93-F1002B99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02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Table 12">
            <a:extLst>
              <a:ext uri="{FF2B5EF4-FFF2-40B4-BE49-F238E27FC236}">
                <a16:creationId xmlns:a16="http://schemas.microsoft.com/office/drawing/2014/main" xmlns="" id="{7085DD21-1647-40F4-9ACE-128579F95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935930"/>
              </p:ext>
            </p:extLst>
          </p:nvPr>
        </p:nvGraphicFramePr>
        <p:xfrm>
          <a:off x="92160" y="6213512"/>
          <a:ext cx="7136831" cy="5395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90767">
                  <a:extLst>
                    <a:ext uri="{9D8B030D-6E8A-4147-A177-3AD203B41FA5}">
                      <a16:colId xmlns:a16="http://schemas.microsoft.com/office/drawing/2014/main" xmlns="" val="2133140039"/>
                    </a:ext>
                  </a:extLst>
                </a:gridCol>
                <a:gridCol w="4162394">
                  <a:extLst>
                    <a:ext uri="{9D8B030D-6E8A-4147-A177-3AD203B41FA5}">
                      <a16:colId xmlns:a16="http://schemas.microsoft.com/office/drawing/2014/main" xmlns="" val="437403240"/>
                    </a:ext>
                  </a:extLst>
                </a:gridCol>
                <a:gridCol w="1883670">
                  <a:extLst>
                    <a:ext uri="{9D8B030D-6E8A-4147-A177-3AD203B41FA5}">
                      <a16:colId xmlns:a16="http://schemas.microsoft.com/office/drawing/2014/main" xmlns="" val="1540980647"/>
                    </a:ext>
                  </a:extLst>
                </a:gridCol>
              </a:tblGrid>
              <a:tr h="189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507242"/>
                  </a:ext>
                </a:extLst>
              </a:tr>
              <a:tr h="1535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b="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b="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09/09/2017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144964"/>
                  </a:ext>
                </a:extLst>
              </a:tr>
              <a:tr h="140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r>
                        <a:rPr lang="es-AR" sz="1100" b="0" kern="1300" baseline="0" dirty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modifica contenido de las tablas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13/10/2018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3" name="22 CuadroTexto"/>
          <p:cNvSpPr txBox="1"/>
          <p:nvPr/>
        </p:nvSpPr>
        <p:spPr>
          <a:xfrm>
            <a:off x="0" y="1004552"/>
            <a:ext cx="5112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/>
              <a:t>Fecha de ultima actualización: 27-10-2020</a:t>
            </a:r>
          </a:p>
        </p:txBody>
      </p:sp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69778"/>
              </p:ext>
            </p:extLst>
          </p:nvPr>
        </p:nvGraphicFramePr>
        <p:xfrm>
          <a:off x="92973" y="913749"/>
          <a:ext cx="2843375" cy="1798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2998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51140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Telefono-linea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corporativa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Herramientas informáticas (PC, impresora, etc..)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Conectividad a Internet.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Acceso a sistema Intranet en domicilio.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/>
                          <a:cs typeface="Arial"/>
                        </a:rPr>
                        <a:t>GPS</a:t>
                      </a:r>
                      <a:endParaRPr lang="es-AR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985849"/>
              </p:ext>
            </p:extLst>
          </p:nvPr>
        </p:nvGraphicFramePr>
        <p:xfrm>
          <a:off x="19050" y="2733677"/>
          <a:ext cx="2843375" cy="372534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de ausencias (mail, telefono)</a:t>
                      </a:r>
                      <a:endParaRPr lang="es-ES" dirty="0"/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RHU-FOR-009 Planilla control de asistencia</a:t>
                      </a:r>
                      <a:endParaRPr lang="es-ES" dirty="0"/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Mail solicitando capacitación 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Programa de capacitación PRO SGI 003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Evaluación de desempeño/requisitos del cliente/requisitos legales.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general de novedades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de liquidación mensual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Vencimientos de exámenes médicos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Vencimientos de vehiculos, etc. en sistema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Recibos</a:t>
                      </a:r>
                      <a:r>
                        <a:rPr lang="es-ES" sz="1000" baseline="0" dirty="0">
                          <a:latin typeface="Arial"/>
                          <a:cs typeface="Arial"/>
                        </a:rPr>
                        <a:t> de haberes.</a:t>
                      </a:r>
                      <a:endParaRPr lang="es-ES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Correo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Solicitud de ingreso de personal/baja de personal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Solicitud de despido/oficios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768890"/>
              </p:ext>
            </p:extLst>
          </p:nvPr>
        </p:nvGraphicFramePr>
        <p:xfrm>
          <a:off x="3222694" y="5076583"/>
          <a:ext cx="2843375" cy="9398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15010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571254">
                <a:tc>
                  <a:txBody>
                    <a:bodyPr/>
                    <a:lstStyle/>
                    <a:p>
                      <a:pPr marL="171450" indent="-171450"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</a:t>
                      </a: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 001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Selección</a:t>
                      </a:r>
                      <a:r>
                        <a:rPr lang="es-ES" sz="1000" dirty="0">
                          <a:latin typeface="Arial"/>
                          <a:cs typeface="Arial"/>
                        </a:rPr>
                        <a:t>, competencia y toma de conciencia</a:t>
                      </a: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Requerimientos de Gerencia 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834465"/>
              </p:ext>
            </p:extLst>
          </p:nvPr>
        </p:nvGraphicFramePr>
        <p:xfrm>
          <a:off x="9334500" y="2686050"/>
          <a:ext cx="2703443" cy="34717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Carga en sistema intranet</a:t>
                      </a:r>
                      <a:endParaRPr lang="es-ES" dirty="0"/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Planilla de novedades mensuales 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Registros de capacitación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Evaluación de desempeño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Revision por la dirección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RHU-FOR-004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Planilla de sueldos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Examen preocupación, periódico o post ocupacional. 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Correo electrónico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Ejecución de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transferencia de haberes.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Comprobantes de seguro exámenes médicos/acuerdos del Ministerio, etc..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Pólizas de seguros.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Constancia de alta y baja en AFIP.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 contestación.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020190"/>
              </p:ext>
            </p:extLst>
          </p:nvPr>
        </p:nvGraphicFramePr>
        <p:xfrm>
          <a:off x="9334500" y="900883"/>
          <a:ext cx="2718407" cy="167887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40315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19796"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Responsables</a:t>
                      </a: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Gerente General.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Contable.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Bróker seguros / aseguradoras.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Jurídico.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247601" y="1311492"/>
            <a:ext cx="5719566" cy="28931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Proceso ”RRHH”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Mendicoa Silvina</a:t>
            </a:r>
          </a:p>
          <a:p>
            <a:pPr marL="171450" lvl="0" indent="-171450"/>
            <a:endParaRPr lang="es-AR" sz="1000" dirty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Controlar asistencia/ausencia.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Coordinar capacitaciones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Carga de capacitaciones dictadas en sistema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Chequear se verifique la eficacia de las capacitaciones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Solicitar se confeccionen y analicen evaluaciones de desempeño.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Confeccionar planilla de novedades  mensuales para estudio Contable.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Confeccionar planilla de sueldos  mensuales; embargos etc..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Realizar trámites de ART (exámenes preocupacionales-periodicos y post-ocupacionales), medicina laboral, Ministerio de trabajo.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Realizar  control de seguros  ART, SVO,  seguros vehiculares.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Solicitar ALTAS Y BAJAS en AFIP.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Solicitar envío de CD y contestaciones a estudio jurídico.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Gestionar las necesidades de ingreso de personal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Entrevistar personal postulantes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887172"/>
              </p:ext>
            </p:extLst>
          </p:nvPr>
        </p:nvGraphicFramePr>
        <p:xfrm>
          <a:off x="6505575" y="5143500"/>
          <a:ext cx="2718407" cy="11887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40874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 de auditorias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Informes de control interno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 de ausentismo ,</a:t>
                      </a:r>
                      <a:r>
                        <a:rPr lang="es-AR" sz="1000" baseline="0" dirty="0">
                          <a:latin typeface="Arial"/>
                          <a:cs typeface="Arial"/>
                        </a:rPr>
                        <a:t> novedades.</a:t>
                      </a: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sz="1000" baseline="0" dirty="0">
                          <a:latin typeface="Arial"/>
                          <a:cs typeface="Arial"/>
                        </a:rPr>
                        <a:t>R</a:t>
                      </a:r>
                      <a:r>
                        <a:rPr lang="es-AR" sz="1000" baseline="0" dirty="0">
                          <a:latin typeface="Arial"/>
                          <a:cs typeface="Arial"/>
                        </a:rPr>
                        <a:t>evisión por la dirección</a:t>
                      </a:r>
                      <a:endParaRPr lang="es-AR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 rot="875270">
            <a:off x="2857754" y="1041339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xmlns="" id="{F37644CF-B226-49D6-811F-BB912C8580ED}"/>
              </a:ext>
            </a:extLst>
          </p:cNvPr>
          <p:cNvSpPr/>
          <p:nvPr/>
        </p:nvSpPr>
        <p:spPr>
          <a:xfrm rot="20721977">
            <a:off x="2900865" y="3529123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439AAC6E-4225-483D-8D22-F9FD7CE6EA12}"/>
              </a:ext>
            </a:extLst>
          </p:cNvPr>
          <p:cNvSpPr/>
          <p:nvPr/>
        </p:nvSpPr>
        <p:spPr>
          <a:xfrm rot="16350506">
            <a:off x="4522549" y="4521394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xmlns="" id="{49610A21-8021-413A-BBE1-8C3B72547289}"/>
              </a:ext>
            </a:extLst>
          </p:cNvPr>
          <p:cNvSpPr/>
          <p:nvPr/>
        </p:nvSpPr>
        <p:spPr>
          <a:xfrm rot="5400000">
            <a:off x="7379321" y="4575149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xmlns="" id="{C2C2E9BE-D6B1-4B0B-9DCC-60517138E2EA}"/>
              </a:ext>
            </a:extLst>
          </p:cNvPr>
          <p:cNvSpPr/>
          <p:nvPr/>
        </p:nvSpPr>
        <p:spPr>
          <a:xfrm rot="711453">
            <a:off x="8916236" y="3429889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xmlns="" id="{5BC2214C-736F-43D8-8651-2C1158F61D5E}"/>
              </a:ext>
            </a:extLst>
          </p:cNvPr>
          <p:cNvSpPr/>
          <p:nvPr/>
        </p:nvSpPr>
        <p:spPr>
          <a:xfrm rot="10200918">
            <a:off x="9025522" y="1361859"/>
            <a:ext cx="278564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pic>
        <p:nvPicPr>
          <p:cNvPr id="19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E945FA0E-A793-4F52-9B93-F1002B99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73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Tabla 2">
            <a:extLst>
              <a:ext uri="{FF2B5EF4-FFF2-40B4-BE49-F238E27FC236}">
                <a16:creationId xmlns:a16="http://schemas.microsoft.com/office/drawing/2014/main" xmlns="" id="{7A039803-005C-48A4-B7F8-8E50AE455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713275"/>
              </p:ext>
            </p:extLst>
          </p:nvPr>
        </p:nvGraphicFramePr>
        <p:xfrm>
          <a:off x="568052" y="6082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RRHH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22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E945FA0E-A793-4F52-9B93-F1002B99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02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914155"/>
              </p:ext>
            </p:extLst>
          </p:nvPr>
        </p:nvGraphicFramePr>
        <p:xfrm>
          <a:off x="75" y="1338084"/>
          <a:ext cx="2843375" cy="181921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997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52822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Telefono-linea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corporativa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Herramientas informáticas (PC, impresora, etc..)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Conectividad a Internet.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Acceso a sistema Intranet en domicilio.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GPS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928309"/>
              </p:ext>
            </p:extLst>
          </p:nvPr>
        </p:nvGraphicFramePr>
        <p:xfrm>
          <a:off x="9525" y="3595699"/>
          <a:ext cx="2843375" cy="23232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SGI-PRO-001 Programa de objetivos y metas.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Requisitos legales /requisitos del cliente.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Requerimientos / necesidades/ sugerencias del personal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Política de alcohol y drogas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Reclamos de entidad gremial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Planilla de programación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Programación de centros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833514"/>
              </p:ext>
            </p:extLst>
          </p:nvPr>
        </p:nvGraphicFramePr>
        <p:xfrm>
          <a:off x="3057525" y="5129224"/>
          <a:ext cx="2843375" cy="129528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9549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99574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SGI-PEN-00  No conformidades, Acciones preventivas/correctivas.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Requerimiento del cliente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SGI PN 005 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340434"/>
              </p:ext>
            </p:extLst>
          </p:nvPr>
        </p:nvGraphicFramePr>
        <p:xfrm>
          <a:off x="9105900" y="4214824"/>
          <a:ext cx="3019018" cy="20500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1901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SGI-FOR-003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conformidades, Acciones preventivas/correctivas.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Informe de auditoria documental (según estudio auditor de clientes)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alcoholemia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Repuesta documentada de reclamos.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Diagrama de personal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351461" y="1435487"/>
            <a:ext cx="5231382" cy="3046988"/>
          </a:xfrm>
          <a:prstGeom prst="rect">
            <a:avLst/>
          </a:prstGeom>
          <a:noFill/>
          <a:ln w="4445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”RRHH”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Mendicoa Silvina</a:t>
            </a:r>
          </a:p>
          <a:p>
            <a:pPr lvl="0"/>
            <a:endParaRPr lang="es-AR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Detectar desvíos del sector,  realizar análisis de causas y determinar acciones correctivas.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Relevar los indicadores para dar seguimiento  a los objetivos alineados al SGI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Supervisar entrega de documentación a los  clientes.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Confección de documentación del sector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Coordinar controles de alcohol y drogas.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u="sng" dirty="0">
                <a:latin typeface="Arial" panose="020B0604020202020204" pitchFamily="34" charset="0"/>
                <a:cs typeface="Arial" panose="020B0604020202020204" pitchFamily="34" charset="0"/>
              </a:rPr>
              <a:t>Entregar recibos de haberes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u="sng" dirty="0">
                <a:latin typeface="Arial" panose="020B0604020202020204" pitchFamily="34" charset="0"/>
                <a:cs typeface="Arial" panose="020B0604020202020204" pitchFamily="34" charset="0"/>
              </a:rPr>
              <a:t>Atender necesidades del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Confección diagrama de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Autocarga, programación y actualización de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Atender necesidades, sugerencias gremiales</a:t>
            </a:r>
          </a:p>
          <a:p>
            <a:pPr>
              <a:spcBef>
                <a:spcPts val="0"/>
              </a:spcBef>
            </a:pPr>
            <a:endParaRPr lang="es-AR" sz="1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950569"/>
              </p:ext>
            </p:extLst>
          </p:nvPr>
        </p:nvGraphicFramePr>
        <p:xfrm>
          <a:off x="6215822" y="5139758"/>
          <a:ext cx="2718407" cy="1350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Informes internos.</a:t>
                      </a:r>
                      <a:endParaRPr lang="es-ES" dirty="0"/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Informes de auditorias 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informe de ausentismo , novedades.</a:t>
                      </a:r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Retenciones de facturación  / reclamos clientes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 rot="20768054">
            <a:off x="2843450" y="2106265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D1633E44-A04C-4849-B4F4-96318CBF5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167510"/>
              </p:ext>
            </p:extLst>
          </p:nvPr>
        </p:nvGraphicFramePr>
        <p:xfrm>
          <a:off x="9086490" y="1261714"/>
          <a:ext cx="3019642" cy="25570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19642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0155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01893"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Responsables</a:t>
                      </a: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Gerente General.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Contable.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Bróker seguros / aseguradoras.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Jurídico.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la organización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Auxiliar RRHH.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Medico laboral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u="sng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la organización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Gerencia de operaciones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b="1" i="1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Gremio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xmlns="" id="{2C2076FB-A5E5-47CD-AF15-62C09CD96769}"/>
              </a:ext>
            </a:extLst>
          </p:cNvPr>
          <p:cNvSpPr/>
          <p:nvPr/>
        </p:nvSpPr>
        <p:spPr>
          <a:xfrm rot="20903730">
            <a:off x="2863122" y="4072087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B832BF76-FBCD-4AFF-910E-6E7595D6D312}"/>
              </a:ext>
            </a:extLst>
          </p:cNvPr>
          <p:cNvSpPr/>
          <p:nvPr/>
        </p:nvSpPr>
        <p:spPr>
          <a:xfrm rot="16200000">
            <a:off x="4482370" y="4644356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xmlns="" id="{7200B2F9-017A-493D-8A6C-4932EFC02028}"/>
              </a:ext>
            </a:extLst>
          </p:cNvPr>
          <p:cNvSpPr/>
          <p:nvPr/>
        </p:nvSpPr>
        <p:spPr>
          <a:xfrm rot="5238188">
            <a:off x="7218603" y="4635708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xmlns="" id="{08E6FE7A-1735-4D3A-ACA4-F1F9C499CE7C}"/>
              </a:ext>
            </a:extLst>
          </p:cNvPr>
          <p:cNvSpPr/>
          <p:nvPr/>
        </p:nvSpPr>
        <p:spPr>
          <a:xfrm rot="2387539">
            <a:off x="8746542" y="4288242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xmlns="" id="{3D64190C-CD98-4F6B-8624-A2AECA3010B8}"/>
              </a:ext>
            </a:extLst>
          </p:cNvPr>
          <p:cNvSpPr/>
          <p:nvPr/>
        </p:nvSpPr>
        <p:spPr>
          <a:xfrm rot="9622737">
            <a:off x="8578099" y="1823507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xmlns="" id="{3C48AEBA-8291-4A51-B2AE-C9E4754C9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265795"/>
              </p:ext>
            </p:extLst>
          </p:nvPr>
        </p:nvGraphicFramePr>
        <p:xfrm>
          <a:off x="608218" y="42881"/>
          <a:ext cx="11429725" cy="9486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411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9486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RRHH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19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C6043C6D-E1E7-4722-A33B-99217CEF3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73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290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87A1CA32-3FB8-4D7C-BD08-05992BCDC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416336"/>
              </p:ext>
            </p:extLst>
          </p:nvPr>
        </p:nvGraphicFramePr>
        <p:xfrm>
          <a:off x="331424" y="978244"/>
          <a:ext cx="11529152" cy="58961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1763">
                  <a:extLst>
                    <a:ext uri="{9D8B030D-6E8A-4147-A177-3AD203B41FA5}">
                      <a16:colId xmlns:a16="http://schemas.microsoft.com/office/drawing/2014/main" xmlns="" val="2381769088"/>
                    </a:ext>
                  </a:extLst>
                </a:gridCol>
                <a:gridCol w="2072093">
                  <a:extLst>
                    <a:ext uri="{9D8B030D-6E8A-4147-A177-3AD203B41FA5}">
                      <a16:colId xmlns:a16="http://schemas.microsoft.com/office/drawing/2014/main" xmlns="" val="2849145308"/>
                    </a:ext>
                  </a:extLst>
                </a:gridCol>
                <a:gridCol w="1126225">
                  <a:extLst>
                    <a:ext uri="{9D8B030D-6E8A-4147-A177-3AD203B41FA5}">
                      <a16:colId xmlns:a16="http://schemas.microsoft.com/office/drawing/2014/main" xmlns="" val="216764770"/>
                    </a:ext>
                  </a:extLst>
                </a:gridCol>
                <a:gridCol w="2311294">
                  <a:extLst>
                    <a:ext uri="{9D8B030D-6E8A-4147-A177-3AD203B41FA5}">
                      <a16:colId xmlns:a16="http://schemas.microsoft.com/office/drawing/2014/main" xmlns="" val="1967140498"/>
                    </a:ext>
                  </a:extLst>
                </a:gridCol>
                <a:gridCol w="1219138">
                  <a:extLst>
                    <a:ext uri="{9D8B030D-6E8A-4147-A177-3AD203B41FA5}">
                      <a16:colId xmlns:a16="http://schemas.microsoft.com/office/drawing/2014/main" xmlns="" val="4002998376"/>
                    </a:ext>
                  </a:extLst>
                </a:gridCol>
                <a:gridCol w="951144">
                  <a:extLst>
                    <a:ext uri="{9D8B030D-6E8A-4147-A177-3AD203B41FA5}">
                      <a16:colId xmlns:a16="http://schemas.microsoft.com/office/drawing/2014/main" xmlns="" val="1047420973"/>
                    </a:ext>
                  </a:extLst>
                </a:gridCol>
                <a:gridCol w="1227949">
                  <a:extLst>
                    <a:ext uri="{9D8B030D-6E8A-4147-A177-3AD203B41FA5}">
                      <a16:colId xmlns:a16="http://schemas.microsoft.com/office/drawing/2014/main" xmlns="" val="3228526952"/>
                    </a:ext>
                  </a:extLst>
                </a:gridCol>
                <a:gridCol w="1089546">
                  <a:extLst>
                    <a:ext uri="{9D8B030D-6E8A-4147-A177-3AD203B41FA5}">
                      <a16:colId xmlns:a16="http://schemas.microsoft.com/office/drawing/2014/main" xmlns="" val="493321215"/>
                    </a:ext>
                  </a:extLst>
                </a:gridCol>
              </a:tblGrid>
              <a:tr h="338052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Proceso  RRHH</a:t>
                      </a: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5793098"/>
                  </a:ext>
                </a:extLst>
              </a:tr>
              <a:tr h="614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Acciones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Responsables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Fecha de implementación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Eficacia de las acciones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Recomendaciones / Observaciones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9643554"/>
                  </a:ext>
                </a:extLst>
              </a:tr>
              <a:tr h="46097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Errores en las liquidaciones de sueldo</a:t>
                      </a: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Rectificativas</a:t>
                      </a: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P=2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S=4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</a:t>
                      </a:r>
                    </a:p>
                    <a:p>
                      <a:pPr algn="ctr"/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  <a:endParaRPr lang="es-AR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Revisionar borrador de liquidación </a:t>
                      </a:r>
                    </a:p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Planificar un proceso sistemático identificando errores anteriores</a:t>
                      </a: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RRHH</a:t>
                      </a: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Estudio Contable </a:t>
                      </a:r>
                      <a:b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01-01-2020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8450192"/>
                  </a:ext>
                </a:extLst>
              </a:tr>
              <a:tr h="30732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Verificar formulas de calculo de liquidación a estudio contable</a:t>
                      </a: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01-01-2020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7797631"/>
                  </a:ext>
                </a:extLst>
              </a:tr>
              <a:tr h="92195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Inconformidad del personal</a:t>
                      </a: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Verificación y aprobación de  liquidaciones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fechas de liquidación para que el personal no interfiera en la actividad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AR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01-01-2020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si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011748995"/>
                  </a:ext>
                </a:extLst>
              </a:tr>
              <a:tr h="768299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Seleccionar personal con apremio (a demanda inmediata</a:t>
                      </a: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Contratación de personal que no se adecue al perfil solicitado</a:t>
                      </a:r>
                      <a:endParaRPr lang="es-A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P=3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S=3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Identificar necesidades faltantes a cubrir para el perfil de puesto</a:t>
                      </a:r>
                    </a:p>
                    <a:p>
                      <a:pPr marL="171450" lvl="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Ejecutar seguimiento del ingresante para informar desvíos</a:t>
                      </a:r>
                      <a:endParaRPr lang="es-A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ctr">
                        <a:buNone/>
                      </a:pPr>
                      <a:endParaRPr lang="en-US" sz="10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RRHH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si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1835321"/>
                  </a:ext>
                </a:extLst>
              </a:tr>
              <a:tr h="5252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 gremios, municipio, etc. los requisitos de perfiles frecuentes de contratación para contar con un filtro </a:t>
                      </a: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841914229"/>
                  </a:ext>
                </a:extLst>
              </a:tr>
              <a:tr h="73530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 aplicable/ </a:t>
                      </a:r>
                      <a:r>
                        <a:rPr kumimoji="0" lang="es-A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Responsables de sector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7501132"/>
                  </a:ext>
                </a:extLst>
              </a:tr>
              <a:tr h="10504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Potencial afectación en la calidad del servicio</a:t>
                      </a: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Contar con una base de datos alimentada por municipio, gremio, etc.</a:t>
                      </a:r>
                    </a:p>
                    <a:p>
                      <a:pPr marL="171450" lvl="0" indent="-171450" algn="ctr">
                        <a:buFont typeface="Wingdings" panose="05000000000000000000" pitchFamily="2" charset="2"/>
                        <a:buChar char="q"/>
                      </a:pPr>
                      <a:endParaRPr lang="es-AR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516166189"/>
                  </a:ext>
                </a:extLst>
              </a:tr>
              <a:tr h="52521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RRHH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7968549"/>
                  </a:ext>
                </a:extLst>
              </a:tr>
              <a:tr h="5252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Insatisfacción del cliente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 un seguimiento especifico sobre el personal. Brindar acompañamiento</a:t>
                      </a:r>
                    </a:p>
                    <a:p>
                      <a:pPr lvl="0" algn="ctr">
                        <a:buNone/>
                      </a:pPr>
                      <a:endParaRPr lang="es-AR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01-01-2020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si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Mejorar mecanismos de control, seguimiento y evaluación/mandos medios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117674908"/>
                  </a:ext>
                </a:extLst>
              </a:tr>
              <a:tr h="76829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Responsables de sector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 de RRHH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828700"/>
                  </a:ext>
                </a:extLst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912351"/>
              </p:ext>
            </p:extLst>
          </p:nvPr>
        </p:nvGraphicFramePr>
        <p:xfrm>
          <a:off x="331424" y="140044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RRHH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C6043C6D-E1E7-4722-A33B-99217CEF3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18" y="14167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07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558232"/>
              </p:ext>
            </p:extLst>
          </p:nvPr>
        </p:nvGraphicFramePr>
        <p:xfrm>
          <a:off x="331424" y="140044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RRHH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C6043C6D-E1E7-4722-A33B-99217CEF3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18" y="14167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11856" r="2992" b="11766"/>
          <a:stretch/>
        </p:blipFill>
        <p:spPr bwMode="auto">
          <a:xfrm>
            <a:off x="540912" y="3425779"/>
            <a:ext cx="10212947" cy="142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" y="1170130"/>
            <a:ext cx="11676275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u="sng" dirty="0"/>
              <a:t>EVALUACIÓN DE RIESGOS: </a:t>
            </a:r>
            <a:r>
              <a:rPr lang="es-AR" dirty="0"/>
              <a:t>Una vez identificados todos los riesgos se procede a la evaluación  de los riesgos, donde algunos provienen directamente de los procesos, otros de la operatividad de la empresa y otros del análisis del contexto de la organización.  </a:t>
            </a:r>
          </a:p>
          <a:p>
            <a:r>
              <a:rPr lang="es-AR" u="sng" dirty="0"/>
              <a:t>Definición de Riesgo</a:t>
            </a:r>
            <a:r>
              <a:rPr lang="es-AR" b="1" dirty="0"/>
              <a:t>: </a:t>
            </a:r>
          </a:p>
          <a:p>
            <a:r>
              <a:rPr lang="es-AR" b="1" dirty="0"/>
              <a:t>			RIESGO= (</a:t>
            </a:r>
            <a:r>
              <a:rPr lang="es-AR" b="1" i="1" dirty="0"/>
              <a:t>Probabilidad) X (Severidad)</a:t>
            </a:r>
          </a:p>
        </p:txBody>
      </p:sp>
    </p:spTree>
    <p:extLst>
      <p:ext uri="{BB962C8B-B14F-4D97-AF65-F5344CB8AC3E}">
        <p14:creationId xmlns:p14="http://schemas.microsoft.com/office/powerpoint/2010/main" val="195567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542861"/>
              </p:ext>
            </p:extLst>
          </p:nvPr>
        </p:nvGraphicFramePr>
        <p:xfrm>
          <a:off x="331424" y="140044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RRHH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</a:t>
                      </a:r>
                      <a:r>
                        <a:rPr lang="es-ES" sz="1100" dirty="0" err="1">
                          <a:effectLst/>
                          <a:latin typeface="+mn-lt"/>
                        </a:rPr>
                        <a:t>Nº</a:t>
                      </a:r>
                      <a:r>
                        <a:rPr lang="es-ES" sz="1100" dirty="0">
                          <a:effectLst/>
                          <a:latin typeface="+mn-lt"/>
                        </a:rPr>
                        <a:t> 01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13/10/2018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C6043C6D-E1E7-4722-A33B-99217CEF3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18" y="14167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768738"/>
              </p:ext>
            </p:extLst>
          </p:nvPr>
        </p:nvGraphicFramePr>
        <p:xfrm>
          <a:off x="172156" y="1170869"/>
          <a:ext cx="11785220" cy="5114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3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00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008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857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TIPO DE RIESGO/IMPACTO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 RESIDUAL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ACCIONES NECESARIAS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ACEPTABLE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=1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los controles existentes. El Riesgo/Impacto/Riesgo de proceso es aceptado por la organización, teniendo en cuenta su política y sus obligaciones.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No se toma acción adicional. No es necesaria supervisión mayor a la habitual.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 a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las medidas implementadas y analizar viabilidad (técnica /  económica) de medidas adicionales de control de bajo costo.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períodicas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MODERADO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5 a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todas aquellas medidas de reducción de riesgo que sean razonablemente practicables (técnica /  económicamente) y que complementen las existentes.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implementar todas las medidas posibles antes de comenzar o reanudar la tarea. El resto de las medidas debe implementarse en un plazo no mayor a 6 meses.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periódicas para asegurar que los controles se mantienen.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10 a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aplicación de controles adicionales para bajar el nivel de riesgo a moderado o menor como requisito para comenzar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las medidas de reducción de riesgo necesarias y que sean razonablemente posibles hasta reducir el nivel de riesgo moderado o menor antes de comenzar o reanudar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posible la aplicación de medidas transitorias en forma inmediata, hasta que se implemente la acción definitiva a corto plazo ( plazo no mayor a 1 mes).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periódicas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INTOLERABLE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20 a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trabajo no debe comenzar.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Suspensión de la actividad.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 se podrán aplicar medidas transitorias para continuar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el análisis y la aplicación previa de todas las medidas de control posibles permanentes que disminuyan el riesgo (a moderado o menor) y que sean razonablemente practicables ( técnica / económicamente).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periódicas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513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</TotalTime>
  <Words>718</Words>
  <Application>Microsoft Office PowerPoint</Application>
  <PresentationFormat>Personalizado</PresentationFormat>
  <Paragraphs>310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Fernando Gordo</cp:lastModifiedBy>
  <cp:revision>205</cp:revision>
  <dcterms:created xsi:type="dcterms:W3CDTF">2016-12-28T14:04:44Z</dcterms:created>
  <dcterms:modified xsi:type="dcterms:W3CDTF">2020-11-23T14:34:27Z</dcterms:modified>
</cp:coreProperties>
</file>