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2" r:id="rId3"/>
    <p:sldId id="266" r:id="rId4"/>
    <p:sldId id="267" r:id="rId5"/>
    <p:sldId id="268" r:id="rId6"/>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8E5"/>
    <a:srgbClr val="FFFF99"/>
    <a:srgbClr val="FF33CC"/>
    <a:srgbClr val="0373FB"/>
    <a:srgbClr val="66FF33"/>
    <a:srgbClr val="01224B"/>
    <a:srgbClr val="E2DD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autoAdjust="0"/>
  </p:normalViewPr>
  <p:slideViewPr>
    <p:cSldViewPr snapToGrid="0">
      <p:cViewPr>
        <p:scale>
          <a:sx n="70" d="100"/>
          <a:sy n="70" d="100"/>
        </p:scale>
        <p:origin x="-1166" y="-48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árbara Bustos" userId="3ee8c59c9cef5285" providerId="LiveId" clId="{28A518CD-CA25-4EA1-BF7E-2389F0501777}"/>
    <pc:docChg chg="custSel modSld">
      <pc:chgData name="Bárbara Bustos" userId="3ee8c59c9cef5285" providerId="LiveId" clId="{28A518CD-CA25-4EA1-BF7E-2389F0501777}" dt="2017-10-17T14:30:41.473" v="23" actId="478"/>
      <pc:docMkLst>
        <pc:docMk/>
      </pc:docMkLst>
      <pc:sldChg chg="delSp modSp">
        <pc:chgData name="Bárbara Bustos" userId="3ee8c59c9cef5285" providerId="LiveId" clId="{28A518CD-CA25-4EA1-BF7E-2389F0501777}" dt="2017-10-17T14:30:27.103" v="13" actId="6549"/>
        <pc:sldMkLst>
          <pc:docMk/>
          <pc:sldMk cId="3999871589" sldId="262"/>
        </pc:sldMkLst>
        <pc:graphicFrameChg chg="mod modGraphic">
          <ac:chgData name="Bárbara Bustos" userId="3ee8c59c9cef5285" providerId="LiveId" clId="{28A518CD-CA25-4EA1-BF7E-2389F0501777}" dt="2017-10-17T14:30:23.414" v="12" actId="6549"/>
          <ac:graphicFrameMkLst>
            <pc:docMk/>
            <pc:sldMk cId="3999871589" sldId="262"/>
            <ac:graphicFrameMk id="22" creationId="{3497A0CD-BCAC-4B35-93AE-3D6310DAB66F}"/>
          </ac:graphicFrameMkLst>
        </pc:graphicFrameChg>
        <pc:graphicFrameChg chg="modGraphic">
          <ac:chgData name="Bárbara Bustos" userId="3ee8c59c9cef5285" providerId="LiveId" clId="{28A518CD-CA25-4EA1-BF7E-2389F0501777}" dt="2017-10-17T14:30:27.103" v="13" actId="6549"/>
          <ac:graphicFrameMkLst>
            <pc:docMk/>
            <pc:sldMk cId="3999871589" sldId="262"/>
            <ac:graphicFrameMk id="23" creationId="{F80D98A0-52A5-49A1-BBD9-2D1B43A1EF1A}"/>
          </ac:graphicFrameMkLst>
        </pc:graphicFrameChg>
        <pc:picChg chg="del">
          <ac:chgData name="Bárbara Bustos" userId="3ee8c59c9cef5285" providerId="LiveId" clId="{28A518CD-CA25-4EA1-BF7E-2389F0501777}" dt="2017-10-17T14:30:15.690" v="3" actId="478"/>
          <ac:picMkLst>
            <pc:docMk/>
            <pc:sldMk cId="3999871589" sldId="262"/>
            <ac:picMk id="24" creationId="{C4B45E8E-CCB8-4BB5-89EE-F8A27EDA5B66}"/>
          </ac:picMkLst>
        </pc:picChg>
      </pc:sldChg>
      <pc:sldChg chg="delSp modSp">
        <pc:chgData name="Bárbara Bustos" userId="3ee8c59c9cef5285" providerId="LiveId" clId="{28A518CD-CA25-4EA1-BF7E-2389F0501777}" dt="2017-10-17T14:30:41.473" v="23" actId="478"/>
        <pc:sldMkLst>
          <pc:docMk/>
          <pc:sldMk cId="3869232141" sldId="263"/>
        </pc:sldMkLst>
        <pc:graphicFrameChg chg="modGraphic">
          <ac:chgData name="Bárbara Bustos" userId="3ee8c59c9cef5285" providerId="LiveId" clId="{28A518CD-CA25-4EA1-BF7E-2389F0501777}" dt="2017-10-17T14:30:37.568" v="22" actId="20577"/>
          <ac:graphicFrameMkLst>
            <pc:docMk/>
            <pc:sldMk cId="3869232141" sldId="263"/>
            <ac:graphicFrameMk id="3" creationId="{BDBF4B06-6113-4FAA-B244-010E6898A82B}"/>
          </ac:graphicFrameMkLst>
        </pc:graphicFrameChg>
        <pc:graphicFrameChg chg="modGraphic">
          <ac:chgData name="Bárbara Bustos" userId="3ee8c59c9cef5285" providerId="LiveId" clId="{28A518CD-CA25-4EA1-BF7E-2389F0501777}" dt="2017-10-17T14:30:30.962" v="14" actId="6549"/>
          <ac:graphicFrameMkLst>
            <pc:docMk/>
            <pc:sldMk cId="3869232141" sldId="263"/>
            <ac:graphicFrameMk id="5" creationId="{18F62BCF-96AC-4D3A-908F-31416618FCEB}"/>
          </ac:graphicFrameMkLst>
        </pc:graphicFrameChg>
        <pc:picChg chg="del">
          <ac:chgData name="Bárbara Bustos" userId="3ee8c59c9cef5285" providerId="LiveId" clId="{28A518CD-CA25-4EA1-BF7E-2389F0501777}" dt="2017-10-17T14:30:41.473" v="23" actId="478"/>
          <ac:picMkLst>
            <pc:docMk/>
            <pc:sldMk cId="3869232141" sldId="263"/>
            <ac:picMk id="6" creationId="{DB25E376-C2C6-44BC-8C02-A2045E40BCA9}"/>
          </ac:picMkLst>
        </pc:picChg>
      </pc:sldChg>
      <pc:sldChg chg="delSp modSp">
        <pc:chgData name="Bárbara Bustos" userId="3ee8c59c9cef5285" providerId="LiveId" clId="{28A518CD-CA25-4EA1-BF7E-2389F0501777}" dt="2017-10-17T14:30:09.821" v="2" actId="6549"/>
        <pc:sldMkLst>
          <pc:docMk/>
          <pc:sldMk cId="2570915566" sldId="264"/>
        </pc:sldMkLst>
        <pc:graphicFrameChg chg="modGraphic">
          <ac:chgData name="Bárbara Bustos" userId="3ee8c59c9cef5285" providerId="LiveId" clId="{28A518CD-CA25-4EA1-BF7E-2389F0501777}" dt="2017-10-17T14:29:52.891" v="1" actId="6549"/>
          <ac:graphicFrameMkLst>
            <pc:docMk/>
            <pc:sldMk cId="2570915566" sldId="264"/>
            <ac:graphicFrameMk id="11" creationId="{978CCDF6-CA6A-47D8-B4EF-01B3104F9710}"/>
          </ac:graphicFrameMkLst>
        </pc:graphicFrameChg>
        <pc:graphicFrameChg chg="modGraphic">
          <ac:chgData name="Bárbara Bustos" userId="3ee8c59c9cef5285" providerId="LiveId" clId="{28A518CD-CA25-4EA1-BF7E-2389F0501777}" dt="2017-10-17T14:30:09.821" v="2" actId="6549"/>
          <ac:graphicFrameMkLst>
            <pc:docMk/>
            <pc:sldMk cId="2570915566" sldId="264"/>
            <ac:graphicFrameMk id="13" creationId="{7085DD21-1647-40F4-9ACE-128579F95759}"/>
          </ac:graphicFrameMkLst>
        </pc:graphicFrameChg>
        <pc:picChg chg="del">
          <ac:chgData name="Bárbara Bustos" userId="3ee8c59c9cef5285" providerId="LiveId" clId="{28A518CD-CA25-4EA1-BF7E-2389F0501777}" dt="2017-10-17T14:29:45.136" v="0" actId="478"/>
          <ac:picMkLst>
            <pc:docMk/>
            <pc:sldMk cId="2570915566" sldId="264"/>
            <ac:picMk id="14" creationId="{6EB02DA4-0ADB-4B32-925C-9D1AECFE0EC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440312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1052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561752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76401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859733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fecha 2"/>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3396802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126859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32747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62804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3791757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24/11/2020</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1347905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8A98E-DA47-46BE-A6EF-8687BB360B80}" type="datetimeFigureOut">
              <a:rPr lang="es-AR" smtClean="0"/>
              <a:pPr/>
              <a:t>24/11/2020</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D69B9-BA6D-4BFB-A863-728A21026821}" type="slidenum">
              <a:rPr lang="es-AR" smtClean="0"/>
              <a:pPr/>
              <a:t>‹Nº›</a:t>
            </a:fld>
            <a:endParaRPr lang="es-AR"/>
          </a:p>
        </p:txBody>
      </p:sp>
    </p:spTree>
    <p:extLst>
      <p:ext uri="{BB962C8B-B14F-4D97-AF65-F5344CB8AC3E}">
        <p14:creationId xmlns:p14="http://schemas.microsoft.com/office/powerpoint/2010/main" val="192414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http://www.greenoilservices.com/wp-content/uploads/2018/03/logo-offset.pn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http://www.greenoilservices.com/wp-content/uploads/2018/03/logo-offset.p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http://www.greenoilservices.com/wp-content/uploads/2018/03/logo-offset.png"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http://www.greenoilservices.com/wp-content/uploads/2018/03/logo-offset.png"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http://www.greenoilservices.com/wp-content/uploads/2018/03/logo-offset.png"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p:cNvGraphicFramePr>
            <a:graphicFrameLocks noGrp="1"/>
          </p:cNvGraphicFramePr>
          <p:nvPr>
            <p:extLst>
              <p:ext uri="{D42A27DB-BD31-4B8C-83A1-F6EECF244321}">
                <p14:modId xmlns:p14="http://schemas.microsoft.com/office/powerpoint/2010/main" val="3780281422"/>
              </p:ext>
            </p:extLst>
          </p:nvPr>
        </p:nvGraphicFramePr>
        <p:xfrm>
          <a:off x="192061" y="1557012"/>
          <a:ext cx="3948546" cy="2678137"/>
        </p:xfrm>
        <a:graphic>
          <a:graphicData uri="http://schemas.openxmlformats.org/drawingml/2006/table">
            <a:tbl>
              <a:tblPr firstRow="1" bandRow="1">
                <a:tableStyleId>{69012ECD-51FC-41F1-AA8D-1B2483CD663E}</a:tableStyleId>
              </a:tblPr>
              <a:tblGrid>
                <a:gridCol w="3948546">
                  <a:extLst>
                    <a:ext uri="{9D8B030D-6E8A-4147-A177-3AD203B41FA5}">
                      <a16:colId xmlns:a16="http://schemas.microsoft.com/office/drawing/2014/main" xmlns="" val="1157492327"/>
                    </a:ext>
                  </a:extLst>
                </a:gridCol>
              </a:tblGrid>
              <a:tr h="254977">
                <a:tc>
                  <a:txBody>
                    <a:bodyPr/>
                    <a:lstStyle/>
                    <a:p>
                      <a:pPr algn="ctr"/>
                      <a:r>
                        <a:rPr lang="es-AR" sz="1000" dirty="0">
                          <a:solidFill>
                            <a:schemeClr val="tx1"/>
                          </a:solidFill>
                          <a:latin typeface="Arial Black" panose="020B0A04020102020204" pitchFamily="34" charset="0"/>
                          <a:cs typeface="Arial" panose="020B0604020202020204" pitchFamily="34" charset="0"/>
                        </a:rPr>
                        <a:t>AFECTAN AL CONTEXTO EXTERNO</a:t>
                      </a:r>
                    </a:p>
                  </a:txBody>
                  <a:tcPr>
                    <a:solidFill>
                      <a:srgbClr val="FFFF99"/>
                    </a:solidFill>
                  </a:tcPr>
                </a:tc>
                <a:extLst>
                  <a:ext uri="{0D108BD9-81ED-4DB2-BD59-A6C34878D82A}">
                    <a16:rowId xmlns:a16="http://schemas.microsoft.com/office/drawing/2014/main" xmlns="" val="3181190746"/>
                  </a:ext>
                </a:extLst>
              </a:tr>
              <a:tr h="2368215">
                <a:tc>
                  <a:txBody>
                    <a:bodyPr/>
                    <a:lstStyle/>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dirty="0">
                          <a:solidFill>
                            <a:schemeClr val="tx1">
                              <a:lumMod val="95000"/>
                              <a:lumOff val="5000"/>
                            </a:schemeClr>
                          </a:solidFill>
                          <a:latin typeface="Arial" panose="020B0604020202020204" pitchFamily="34" charset="0"/>
                          <a:cs typeface="Arial" panose="020B0604020202020204" pitchFamily="34" charset="0"/>
                        </a:rPr>
                        <a:t>Político - Económico:</a:t>
                      </a:r>
                      <a:r>
                        <a:rPr lang="es-AR" sz="900" dirty="0">
                          <a:solidFill>
                            <a:schemeClr val="tx1">
                              <a:lumMod val="95000"/>
                              <a:lumOff val="5000"/>
                            </a:schemeClr>
                          </a:solidFill>
                          <a:latin typeface="Arial" panose="020B0604020202020204" pitchFamily="34" charset="0"/>
                          <a:cs typeface="Arial" panose="020B0604020202020204" pitchFamily="34" charset="0"/>
                        </a:rPr>
                        <a:t>  Inflación y el cambio de valor</a:t>
                      </a:r>
                      <a:r>
                        <a:rPr lang="es-AR" sz="900" baseline="0" dirty="0">
                          <a:solidFill>
                            <a:schemeClr val="tx1">
                              <a:lumMod val="95000"/>
                              <a:lumOff val="5000"/>
                            </a:schemeClr>
                          </a:solidFill>
                          <a:latin typeface="Arial" panose="020B0604020202020204" pitchFamily="34" charset="0"/>
                          <a:cs typeface="Arial" panose="020B0604020202020204" pitchFamily="34" charset="0"/>
                        </a:rPr>
                        <a:t> del dólar afecta directamente a la rentabilidad de la empresa (combustible, dotación vehicular). Los cambios de dueños en los yacimientos afecta a los requisitos del servicio.</a:t>
                      </a:r>
                      <a:endParaRPr lang="es-AR" sz="90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Social: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Las contingencias sociales (cortes de ruta), paros sindicales, requerimiento de superficiarios, afectan directamente a la prestación del servicio.</a:t>
                      </a: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0" baseline="0" dirty="0">
                          <a:solidFill>
                            <a:schemeClr val="tx1">
                              <a:lumMod val="95000"/>
                              <a:lumOff val="5000"/>
                            </a:schemeClr>
                          </a:solidFill>
                          <a:latin typeface="Arial" panose="020B0604020202020204" pitchFamily="34" charset="0"/>
                          <a:cs typeface="Arial" panose="020B0604020202020204" pitchFamily="34" charset="0"/>
                        </a:rPr>
                        <a:t> </a:t>
                      </a:r>
                      <a:r>
                        <a:rPr lang="es-AR" sz="900" b="1" baseline="0" dirty="0">
                          <a:solidFill>
                            <a:schemeClr val="tx1">
                              <a:lumMod val="95000"/>
                              <a:lumOff val="5000"/>
                            </a:schemeClr>
                          </a:solidFill>
                          <a:latin typeface="Arial" panose="020B0604020202020204" pitchFamily="34" charset="0"/>
                          <a:cs typeface="Arial" panose="020B0604020202020204" pitchFamily="34" charset="0"/>
                        </a:rPr>
                        <a:t>Tecnológico: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El ingreso de empresas extranjeras con nuevas tecnologías y lecciones aprendidas en pozos no convencionales repercute en la reinversión tecnológica del servicio. Innovación en operaciones con productos químicos en los servicios respecto de la operativa mecánica. Dado que la operación con químicos es una </a:t>
                      </a:r>
                      <a:r>
                        <a:rPr lang="es-AR" sz="900" b="0" baseline="0" dirty="0" err="1">
                          <a:solidFill>
                            <a:schemeClr val="tx1">
                              <a:lumMod val="95000"/>
                              <a:lumOff val="5000"/>
                            </a:schemeClr>
                          </a:solidFill>
                          <a:latin typeface="Arial" panose="020B0604020202020204" pitchFamily="34" charset="0"/>
                          <a:cs typeface="Arial" panose="020B0604020202020204" pitchFamily="34" charset="0"/>
                        </a:rPr>
                        <a:t>tecnologia</a:t>
                      </a:r>
                      <a:r>
                        <a:rPr lang="es-AR" sz="900" b="0" baseline="0" dirty="0">
                          <a:solidFill>
                            <a:schemeClr val="tx1">
                              <a:lumMod val="95000"/>
                              <a:lumOff val="5000"/>
                            </a:schemeClr>
                          </a:solidFill>
                          <a:latin typeface="Arial" panose="020B0604020202020204" pitchFamily="34" charset="0"/>
                          <a:cs typeface="Arial" panose="020B0604020202020204" pitchFamily="34" charset="0"/>
                        </a:rPr>
                        <a:t> que evoluciona.</a:t>
                      </a: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Ambiental: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La actualización del marco legal ambiental en yacimiento protegidos generaría nuevas obligaciones para la empresa. Ej. controles de ruido en operaciones cercanas al volcán.</a:t>
                      </a: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Legal: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La actualización del marco legal podría genera nuevas obligaciones para la empresa.</a:t>
                      </a:r>
                    </a:p>
                  </a:txBody>
                  <a:tcPr/>
                </a:tc>
                <a:extLst>
                  <a:ext uri="{0D108BD9-81ED-4DB2-BD59-A6C34878D82A}">
                    <a16:rowId xmlns:a16="http://schemas.microsoft.com/office/drawing/2014/main" xmlns="" val="2278747012"/>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2256410881"/>
              </p:ext>
            </p:extLst>
          </p:nvPr>
        </p:nvGraphicFramePr>
        <p:xfrm>
          <a:off x="192061" y="4333488"/>
          <a:ext cx="3990110" cy="1672213"/>
        </p:xfrm>
        <a:graphic>
          <a:graphicData uri="http://schemas.openxmlformats.org/drawingml/2006/table">
            <a:tbl>
              <a:tblPr firstRow="1" bandRow="1">
                <a:tableStyleId>{69012ECD-51FC-41F1-AA8D-1B2483CD663E}</a:tableStyleId>
              </a:tblPr>
              <a:tblGrid>
                <a:gridCol w="3990110">
                  <a:extLst>
                    <a:ext uri="{9D8B030D-6E8A-4147-A177-3AD203B41FA5}">
                      <a16:colId xmlns:a16="http://schemas.microsoft.com/office/drawing/2014/main" xmlns="" val="1157492327"/>
                    </a:ext>
                  </a:extLst>
                </a:gridCol>
              </a:tblGrid>
              <a:tr h="166612">
                <a:tc>
                  <a:txBody>
                    <a:bodyPr/>
                    <a:lstStyle/>
                    <a:p>
                      <a:pPr algn="ctr"/>
                      <a:r>
                        <a:rPr lang="es-AR" sz="1000" dirty="0">
                          <a:solidFill>
                            <a:schemeClr val="tx1"/>
                          </a:solidFill>
                          <a:latin typeface="Arial Black" panose="020B0A04020102020204" pitchFamily="34" charset="0"/>
                          <a:cs typeface="Arial" panose="020B0604020202020204" pitchFamily="34" charset="0"/>
                        </a:rPr>
                        <a:t>AFECTAN AL CONTEXTO INTERNO</a:t>
                      </a:r>
                    </a:p>
                  </a:txBody>
                  <a:tcPr>
                    <a:solidFill>
                      <a:srgbClr val="FFFF99"/>
                    </a:solidFill>
                  </a:tcPr>
                </a:tc>
                <a:extLst>
                  <a:ext uri="{0D108BD9-81ED-4DB2-BD59-A6C34878D82A}">
                    <a16:rowId xmlns:a16="http://schemas.microsoft.com/office/drawing/2014/main" xmlns="" val="3181190746"/>
                  </a:ext>
                </a:extLst>
              </a:tr>
              <a:tr h="1428373">
                <a:tc>
                  <a:txBody>
                    <a:bodyPr/>
                    <a:lstStyle/>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dirty="0">
                          <a:solidFill>
                            <a:schemeClr val="tx1">
                              <a:lumMod val="95000"/>
                              <a:lumOff val="5000"/>
                            </a:schemeClr>
                          </a:solidFill>
                          <a:latin typeface="Arial" panose="020B0604020202020204" pitchFamily="34" charset="0"/>
                          <a:cs typeface="Arial" panose="020B0604020202020204" pitchFamily="34" charset="0"/>
                        </a:rPr>
                        <a:t>Económico:</a:t>
                      </a:r>
                      <a:r>
                        <a:rPr lang="es-AR" sz="900" dirty="0">
                          <a:solidFill>
                            <a:schemeClr val="tx1">
                              <a:lumMod val="95000"/>
                              <a:lumOff val="5000"/>
                            </a:schemeClr>
                          </a:solidFill>
                          <a:latin typeface="Arial" panose="020B0604020202020204" pitchFamily="34" charset="0"/>
                          <a:cs typeface="Arial" panose="020B0604020202020204" pitchFamily="34" charset="0"/>
                        </a:rPr>
                        <a:t>  El</a:t>
                      </a:r>
                      <a:r>
                        <a:rPr lang="es-AR" sz="900" baseline="0" dirty="0">
                          <a:solidFill>
                            <a:schemeClr val="tx1">
                              <a:lumMod val="95000"/>
                              <a:lumOff val="5000"/>
                            </a:schemeClr>
                          </a:solidFill>
                          <a:latin typeface="Arial" panose="020B0604020202020204" pitchFamily="34" charset="0"/>
                          <a:cs typeface="Arial" panose="020B0604020202020204" pitchFamily="34" charset="0"/>
                        </a:rPr>
                        <a:t> presupuesto 2018 ha generado limitantes para la contratación de servicios y adquisición de insumos operativos.</a:t>
                      </a:r>
                      <a:endParaRPr lang="es-AR" sz="90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dirty="0">
                          <a:solidFill>
                            <a:schemeClr val="tx1">
                              <a:lumMod val="95000"/>
                              <a:lumOff val="5000"/>
                            </a:schemeClr>
                          </a:solidFill>
                          <a:latin typeface="Arial" panose="020B0604020202020204" pitchFamily="34" charset="0"/>
                          <a:cs typeface="Arial" panose="020B0604020202020204" pitchFamily="34" charset="0"/>
                        </a:rPr>
                        <a:t>Político:</a:t>
                      </a:r>
                      <a:r>
                        <a:rPr lang="es-AR" sz="900" dirty="0">
                          <a:solidFill>
                            <a:schemeClr val="tx1">
                              <a:lumMod val="95000"/>
                              <a:lumOff val="5000"/>
                            </a:schemeClr>
                          </a:solidFill>
                          <a:latin typeface="Arial" panose="020B0604020202020204" pitchFamily="34" charset="0"/>
                          <a:cs typeface="Arial" panose="020B0604020202020204" pitchFamily="34" charset="0"/>
                        </a:rPr>
                        <a:t>  Incorporación</a:t>
                      </a:r>
                      <a:r>
                        <a:rPr lang="es-AR" sz="900" baseline="0" dirty="0">
                          <a:solidFill>
                            <a:schemeClr val="tx1">
                              <a:lumMod val="95000"/>
                              <a:lumOff val="5000"/>
                            </a:schemeClr>
                          </a:solidFill>
                          <a:latin typeface="Arial" panose="020B0604020202020204" pitchFamily="34" charset="0"/>
                          <a:cs typeface="Arial" panose="020B0604020202020204" pitchFamily="34" charset="0"/>
                        </a:rPr>
                        <a:t> de socio capitalista implica un aumento en los contratos y en la actividad operativa.</a:t>
                      </a:r>
                      <a:endParaRPr lang="es-AR" sz="90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Tecnológico: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el nivel de dependencia con las herramientas tecnológicas afectan positivamente a la eficacia del proceso. Ej. generación rápida de información</a:t>
                      </a:r>
                      <a:r>
                        <a:rPr lang="ja-JP" altLang="en-US" sz="900" b="0" baseline="0" dirty="0">
                          <a:solidFill>
                            <a:schemeClr val="tx1">
                              <a:lumMod val="95000"/>
                              <a:lumOff val="5000"/>
                            </a:schemeClr>
                          </a:solidFill>
                          <a:latin typeface="Arial" panose="020B0604020202020204" pitchFamily="34" charset="0"/>
                          <a:cs typeface="Arial" panose="020B0604020202020204" pitchFamily="34" charset="0"/>
                        </a:rPr>
                        <a:t> </a:t>
                      </a:r>
                      <a:r>
                        <a:rPr lang="es-AR" altLang="ja-JP" sz="900" b="0" baseline="0" dirty="0">
                          <a:solidFill>
                            <a:schemeClr val="tx1">
                              <a:lumMod val="95000"/>
                              <a:lumOff val="5000"/>
                            </a:schemeClr>
                          </a:solidFill>
                          <a:latin typeface="Arial" panose="020B0604020202020204" pitchFamily="34" charset="0"/>
                          <a:cs typeface="Arial" panose="020B0604020202020204" pitchFamily="34" charset="0"/>
                        </a:rPr>
                        <a:t>operativa.</a:t>
                      </a:r>
                      <a:endParaRPr lang="es-AR" sz="900" b="0" baseline="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Social/Legal</a:t>
                      </a:r>
                      <a:r>
                        <a:rPr lang="es-AR" sz="900" b="0" baseline="0" dirty="0">
                          <a:solidFill>
                            <a:schemeClr val="tx1">
                              <a:lumMod val="95000"/>
                              <a:lumOff val="5000"/>
                            </a:schemeClr>
                          </a:solidFill>
                          <a:latin typeface="Arial" panose="020B0604020202020204" pitchFamily="34" charset="0"/>
                          <a:cs typeface="Arial" panose="020B0604020202020204" pitchFamily="34" charset="0"/>
                        </a:rPr>
                        <a:t>: la baja rotación de personal es una oportunidad para </a:t>
                      </a:r>
                    </a:p>
                  </a:txBody>
                  <a:tcPr/>
                </a:tc>
                <a:extLst>
                  <a:ext uri="{0D108BD9-81ED-4DB2-BD59-A6C34878D82A}">
                    <a16:rowId xmlns:a16="http://schemas.microsoft.com/office/drawing/2014/main" xmlns="" val="2278747012"/>
                  </a:ext>
                </a:extLst>
              </a:tr>
            </a:tbl>
          </a:graphicData>
        </a:graphic>
      </p:graphicFrame>
      <p:graphicFrame>
        <p:nvGraphicFramePr>
          <p:cNvPr id="15" name="Tabla 14"/>
          <p:cNvGraphicFramePr>
            <a:graphicFrameLocks noGrp="1"/>
          </p:cNvGraphicFramePr>
          <p:nvPr>
            <p:extLst>
              <p:ext uri="{D42A27DB-BD31-4B8C-83A1-F6EECF244321}">
                <p14:modId xmlns:p14="http://schemas.microsoft.com/office/powerpoint/2010/main" val="2850482689"/>
              </p:ext>
            </p:extLst>
          </p:nvPr>
        </p:nvGraphicFramePr>
        <p:xfrm>
          <a:off x="7427675" y="943078"/>
          <a:ext cx="4282922" cy="2685759"/>
        </p:xfrm>
        <a:graphic>
          <a:graphicData uri="http://schemas.openxmlformats.org/drawingml/2006/table">
            <a:tbl>
              <a:tblPr firstRow="1" bandRow="1">
                <a:tableStyleId>{69012ECD-51FC-41F1-AA8D-1B2483CD663E}</a:tableStyleId>
              </a:tblPr>
              <a:tblGrid>
                <a:gridCol w="4282922">
                  <a:extLst>
                    <a:ext uri="{9D8B030D-6E8A-4147-A177-3AD203B41FA5}">
                      <a16:colId xmlns:a16="http://schemas.microsoft.com/office/drawing/2014/main" xmlns="" val="1157492327"/>
                    </a:ext>
                  </a:extLst>
                </a:gridCol>
              </a:tblGrid>
              <a:tr h="460719">
                <a:tc>
                  <a:txBody>
                    <a:bodyPr/>
                    <a:lstStyle/>
                    <a:p>
                      <a:pPr algn="ctr"/>
                      <a:r>
                        <a:rPr lang="es-AR" sz="1000" dirty="0">
                          <a:solidFill>
                            <a:schemeClr val="tx1"/>
                          </a:solidFill>
                          <a:latin typeface="Arial Black" panose="020B0A04020102020204" pitchFamily="34" charset="0"/>
                          <a:cs typeface="Arial" panose="020B0604020202020204" pitchFamily="34" charset="0"/>
                        </a:rPr>
                        <a:t>PARTES INTERESADAS EXTERNAS (Requerimientos y expectativas )</a:t>
                      </a:r>
                    </a:p>
                  </a:txBody>
                  <a:tcPr>
                    <a:solidFill>
                      <a:srgbClr val="FFFF99"/>
                    </a:solidFill>
                  </a:tcPr>
                </a:tc>
                <a:extLst>
                  <a:ext uri="{0D108BD9-81ED-4DB2-BD59-A6C34878D82A}">
                    <a16:rowId xmlns:a16="http://schemas.microsoft.com/office/drawing/2014/main" xmlns="" val="3181190746"/>
                  </a:ext>
                </a:extLst>
              </a:tr>
              <a:tr h="2143513">
                <a:tc>
                  <a:txBody>
                    <a:bodyPr/>
                    <a:lstStyle/>
                    <a:p>
                      <a:pPr>
                        <a:spcBef>
                          <a:spcPct val="20000"/>
                        </a:spcBef>
                        <a:buFontTx/>
                        <a:buBlip>
                          <a:blip r:embed="rId2">
                            <a:extLst/>
                          </a:blip>
                        </a:buBlip>
                      </a:pPr>
                      <a:r>
                        <a:rPr lang="es-ES" sz="1000" u="none" dirty="0">
                          <a:solidFill>
                            <a:schemeClr val="tx1">
                              <a:lumMod val="95000"/>
                              <a:lumOff val="5000"/>
                            </a:schemeClr>
                          </a:solidFill>
                          <a:effectLst/>
                          <a:latin typeface="Arial" pitchFamily="34" charset="0"/>
                          <a:cs typeface="Arial" pitchFamily="34" charset="0"/>
                        </a:rPr>
                        <a:t>Clientes: Requerimientos</a:t>
                      </a:r>
                      <a:r>
                        <a:rPr lang="es-ES" sz="1000" u="none" baseline="0" dirty="0">
                          <a:solidFill>
                            <a:schemeClr val="tx1">
                              <a:lumMod val="95000"/>
                              <a:lumOff val="5000"/>
                            </a:schemeClr>
                          </a:solidFill>
                          <a:effectLst/>
                          <a:latin typeface="Arial" pitchFamily="34" charset="0"/>
                          <a:cs typeface="Arial" pitchFamily="34" charset="0"/>
                        </a:rPr>
                        <a:t>: cumplir con los </a:t>
                      </a:r>
                      <a:r>
                        <a:rPr lang="es-ES" sz="1000" u="none" kern="1200" dirty="0">
                          <a:solidFill>
                            <a:schemeClr val="tx1">
                              <a:lumMod val="95000"/>
                              <a:lumOff val="5000"/>
                            </a:schemeClr>
                          </a:solidFill>
                          <a:effectLst/>
                          <a:latin typeface="Arial" pitchFamily="34" charset="0"/>
                          <a:ea typeface="+mn-ea"/>
                          <a:cs typeface="Arial" pitchFamily="34" charset="0"/>
                        </a:rPr>
                        <a:t>requisitos de clientes</a:t>
                      </a:r>
                      <a:r>
                        <a:rPr lang="es-ES" sz="1000" u="none" kern="1200" baseline="0" dirty="0">
                          <a:solidFill>
                            <a:schemeClr val="tx1">
                              <a:lumMod val="95000"/>
                              <a:lumOff val="5000"/>
                            </a:schemeClr>
                          </a:solidFill>
                          <a:effectLst/>
                          <a:latin typeface="Arial" pitchFamily="34" charset="0"/>
                          <a:ea typeface="+mn-ea"/>
                          <a:cs typeface="Arial" pitchFamily="34" charset="0"/>
                        </a:rPr>
                        <a:t> que se modifican con las nuevas ventas de yacimientos., lo que hace que se establezcan modificaciones sobre los </a:t>
                      </a:r>
                      <a:r>
                        <a:rPr lang="es-AR" sz="1000" u="none" kern="1200" dirty="0">
                          <a:solidFill>
                            <a:schemeClr val="tx1">
                              <a:lumMod val="95000"/>
                              <a:lumOff val="5000"/>
                            </a:schemeClr>
                          </a:solidFill>
                          <a:effectLst/>
                          <a:latin typeface="Arial" pitchFamily="34" charset="0"/>
                          <a:ea typeface="+mn-ea"/>
                          <a:cs typeface="Arial" pitchFamily="34" charset="0"/>
                        </a:rPr>
                        <a:t>contratos vigentes.</a:t>
                      </a:r>
                      <a:r>
                        <a:rPr lang="es-AR" sz="1000" u="none" kern="1200" baseline="0" dirty="0">
                          <a:solidFill>
                            <a:schemeClr val="tx1">
                              <a:lumMod val="95000"/>
                              <a:lumOff val="5000"/>
                            </a:schemeClr>
                          </a:solidFill>
                          <a:effectLst/>
                          <a:latin typeface="Arial" pitchFamily="34" charset="0"/>
                          <a:ea typeface="+mn-ea"/>
                          <a:cs typeface="Arial" pitchFamily="34" charset="0"/>
                        </a:rPr>
                        <a:t> Atender los reclamos del cliente.</a:t>
                      </a:r>
                      <a:endParaRPr lang="es-AR" sz="1000" u="none" kern="1200" dirty="0">
                        <a:solidFill>
                          <a:schemeClr val="tx1">
                            <a:lumMod val="95000"/>
                            <a:lumOff val="5000"/>
                          </a:schemeClr>
                        </a:solidFill>
                        <a:effectLst/>
                        <a:latin typeface="Arial" pitchFamily="34" charset="0"/>
                        <a:ea typeface="+mn-ea"/>
                        <a:cs typeface="Arial" pitchFamily="34" charset="0"/>
                      </a:endParaRPr>
                    </a:p>
                    <a:p>
                      <a:pPr>
                        <a:spcBef>
                          <a:spcPct val="20000"/>
                        </a:spcBef>
                        <a:buFontTx/>
                        <a:buBlip>
                          <a:blip r:embed="rId2">
                            <a:extLst/>
                          </a:blip>
                        </a:buBlip>
                      </a:pPr>
                      <a:r>
                        <a:rPr lang="en-US" sz="1000" u="none" kern="1200" dirty="0" err="1">
                          <a:solidFill>
                            <a:schemeClr val="tx1">
                              <a:lumMod val="95000"/>
                              <a:lumOff val="5000"/>
                            </a:schemeClr>
                          </a:solidFill>
                          <a:effectLst/>
                          <a:latin typeface="Arial" pitchFamily="34" charset="0"/>
                          <a:ea typeface="+mn-ea"/>
                          <a:cs typeface="Arial" pitchFamily="34" charset="0"/>
                        </a:rPr>
                        <a:t>Sindicatos</a:t>
                      </a:r>
                      <a:r>
                        <a:rPr lang="en-US" sz="1000" u="none" kern="1200" dirty="0">
                          <a:solidFill>
                            <a:schemeClr val="tx1">
                              <a:lumMod val="95000"/>
                              <a:lumOff val="5000"/>
                            </a:schemeClr>
                          </a:solidFill>
                          <a:effectLst/>
                          <a:latin typeface="Arial" pitchFamily="34" charset="0"/>
                          <a:ea typeface="+mn-ea"/>
                          <a:cs typeface="Arial" pitchFamily="34" charset="0"/>
                        </a:rPr>
                        <a:t>: </a:t>
                      </a:r>
                      <a:r>
                        <a:rPr lang="en-US" sz="1000" u="none" kern="1200" dirty="0" err="1">
                          <a:solidFill>
                            <a:schemeClr val="tx1">
                              <a:lumMod val="95000"/>
                              <a:lumOff val="5000"/>
                            </a:schemeClr>
                          </a:solidFill>
                          <a:effectLst/>
                          <a:latin typeface="Arial" pitchFamily="34" charset="0"/>
                          <a:ea typeface="+mn-ea"/>
                          <a:cs typeface="Arial" pitchFamily="34" charset="0"/>
                        </a:rPr>
                        <a:t>Requerimientos</a:t>
                      </a:r>
                      <a:r>
                        <a:rPr lang="en-US" sz="1000" u="none" kern="1200" dirty="0">
                          <a:solidFill>
                            <a:schemeClr val="tx1">
                              <a:lumMod val="95000"/>
                              <a:lumOff val="5000"/>
                            </a:schemeClr>
                          </a:solidFill>
                          <a:effectLst/>
                          <a:latin typeface="Arial" pitchFamily="34" charset="0"/>
                          <a:ea typeface="+mn-ea"/>
                          <a:cs typeface="Arial" pitchFamily="34" charset="0"/>
                        </a:rPr>
                        <a:t>:</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Cumplir</a:t>
                      </a:r>
                      <a:r>
                        <a:rPr lang="en-US" sz="1000" u="none" kern="1200" baseline="0" dirty="0">
                          <a:solidFill>
                            <a:schemeClr val="tx1">
                              <a:lumMod val="95000"/>
                              <a:lumOff val="5000"/>
                            </a:schemeClr>
                          </a:solidFill>
                          <a:effectLst/>
                          <a:latin typeface="Arial" pitchFamily="34" charset="0"/>
                          <a:ea typeface="+mn-ea"/>
                          <a:cs typeface="Arial" pitchFamily="34" charset="0"/>
                        </a:rPr>
                        <a:t> con </a:t>
                      </a:r>
                      <a:r>
                        <a:rPr lang="en-US" sz="1000" u="none" kern="1200" baseline="0" dirty="0" err="1">
                          <a:solidFill>
                            <a:schemeClr val="tx1">
                              <a:lumMod val="95000"/>
                              <a:lumOff val="5000"/>
                            </a:schemeClr>
                          </a:solidFill>
                          <a:effectLst/>
                          <a:latin typeface="Arial" pitchFamily="34" charset="0"/>
                          <a:ea typeface="+mn-ea"/>
                          <a:cs typeface="Arial" pitchFamily="34" charset="0"/>
                        </a:rPr>
                        <a:t>convenios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colectivos</a:t>
                      </a:r>
                      <a:r>
                        <a:rPr lang="en-US" sz="1000" u="none" kern="1200" baseline="0" dirty="0">
                          <a:solidFill>
                            <a:schemeClr val="tx1">
                              <a:lumMod val="95000"/>
                              <a:lumOff val="5000"/>
                            </a:schemeClr>
                          </a:solidFill>
                          <a:effectLst/>
                          <a:latin typeface="Arial" pitchFamily="34" charset="0"/>
                          <a:ea typeface="+mn-ea"/>
                          <a:cs typeface="Arial" pitchFamily="34" charset="0"/>
                        </a:rPr>
                        <a:t> de </a:t>
                      </a:r>
                      <a:r>
                        <a:rPr lang="en-US" sz="1000" u="none" kern="1200" baseline="0" dirty="0" err="1">
                          <a:solidFill>
                            <a:schemeClr val="tx1">
                              <a:lumMod val="95000"/>
                              <a:lumOff val="5000"/>
                            </a:schemeClr>
                          </a:solidFill>
                          <a:effectLst/>
                          <a:latin typeface="Arial" pitchFamily="34" charset="0"/>
                          <a:ea typeface="+mn-ea"/>
                          <a:cs typeface="Arial" pitchFamily="34" charset="0"/>
                        </a:rPr>
                        <a:t>trabajo</a:t>
                      </a:r>
                      <a:r>
                        <a:rPr lang="en-US" sz="1000" u="none" kern="1200" baseline="0" dirty="0">
                          <a:solidFill>
                            <a:schemeClr val="tx1">
                              <a:lumMod val="95000"/>
                              <a:lumOff val="5000"/>
                            </a:schemeClr>
                          </a:solidFill>
                          <a:effectLst/>
                          <a:latin typeface="Arial" pitchFamily="34" charset="0"/>
                          <a:ea typeface="+mn-ea"/>
                          <a:cs typeface="Arial" pitchFamily="34" charset="0"/>
                        </a:rPr>
                        <a:t> y </a:t>
                      </a:r>
                      <a:r>
                        <a:rPr lang="en-US" sz="1000" u="none" kern="1200" baseline="0" dirty="0" err="1">
                          <a:solidFill>
                            <a:schemeClr val="tx1">
                              <a:lumMod val="95000"/>
                              <a:lumOff val="5000"/>
                            </a:schemeClr>
                          </a:solidFill>
                          <a:effectLst/>
                          <a:latin typeface="Arial" pitchFamily="34" charset="0"/>
                          <a:ea typeface="+mn-ea"/>
                          <a:cs typeface="Arial" pitchFamily="34" charset="0"/>
                        </a:rPr>
                        <a:t>otros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requerimientos</a:t>
                      </a:r>
                      <a:r>
                        <a:rPr lang="en-US" sz="1000" u="none" kern="1200" baseline="0" dirty="0">
                          <a:solidFill>
                            <a:schemeClr val="tx1">
                              <a:lumMod val="95000"/>
                              <a:lumOff val="5000"/>
                            </a:schemeClr>
                          </a:solidFill>
                          <a:effectLst/>
                          <a:latin typeface="Arial" pitchFamily="34" charset="0"/>
                          <a:ea typeface="+mn-ea"/>
                          <a:cs typeface="Arial" pitchFamily="34" charset="0"/>
                        </a:rPr>
                        <a:t>.</a:t>
                      </a:r>
                    </a:p>
                    <a:p>
                      <a:pPr>
                        <a:spcBef>
                          <a:spcPct val="20000"/>
                        </a:spcBef>
                        <a:buFontTx/>
                        <a:buBlip>
                          <a:blip r:embed="rId2">
                            <a:extLst/>
                          </a:blip>
                        </a:buBlip>
                      </a:pPr>
                      <a:r>
                        <a:rPr lang="en-US" sz="1000" u="none" kern="1200" dirty="0" err="1">
                          <a:solidFill>
                            <a:schemeClr val="tx1">
                              <a:lumMod val="95000"/>
                              <a:lumOff val="5000"/>
                            </a:schemeClr>
                          </a:solidFill>
                          <a:effectLst/>
                          <a:latin typeface="Arial" pitchFamily="34" charset="0"/>
                          <a:ea typeface="+mn-ea"/>
                          <a:cs typeface="Arial" pitchFamily="34" charset="0"/>
                        </a:rPr>
                        <a:t>Autoridades</a:t>
                      </a:r>
                      <a:r>
                        <a:rPr lang="en-US" sz="1000" u="none" kern="1200" dirty="0">
                          <a:solidFill>
                            <a:schemeClr val="tx1">
                              <a:lumMod val="95000"/>
                              <a:lumOff val="5000"/>
                            </a:schemeClr>
                          </a:solidFill>
                          <a:effectLst/>
                          <a:latin typeface="Arial" pitchFamily="34" charset="0"/>
                          <a:ea typeface="+mn-ea"/>
                          <a:cs typeface="Arial" pitchFamily="34" charset="0"/>
                        </a:rPr>
                        <a:t> de </a:t>
                      </a:r>
                      <a:r>
                        <a:rPr lang="en-US" sz="1000" u="none" kern="1200" dirty="0" err="1">
                          <a:solidFill>
                            <a:schemeClr val="tx1">
                              <a:lumMod val="95000"/>
                              <a:lumOff val="5000"/>
                            </a:schemeClr>
                          </a:solidFill>
                          <a:effectLst/>
                          <a:latin typeface="Arial" pitchFamily="34" charset="0"/>
                          <a:ea typeface="+mn-ea"/>
                          <a:cs typeface="Arial" pitchFamily="34" charset="0"/>
                        </a:rPr>
                        <a:t>aplicación</a:t>
                      </a:r>
                      <a:r>
                        <a:rPr lang="en-US" sz="1000" u="none" kern="1200" dirty="0">
                          <a:solidFill>
                            <a:schemeClr val="tx1">
                              <a:lumMod val="95000"/>
                              <a:lumOff val="5000"/>
                            </a:schemeClr>
                          </a:solidFill>
                          <a:effectLst/>
                          <a:latin typeface="Arial" pitchFamily="34" charset="0"/>
                          <a:ea typeface="+mn-ea"/>
                          <a:cs typeface="Arial" pitchFamily="34" charset="0"/>
                        </a:rPr>
                        <a:t>: </a:t>
                      </a:r>
                      <a:r>
                        <a:rPr lang="en-US" sz="1000" u="none" kern="1200" dirty="0" err="1">
                          <a:solidFill>
                            <a:schemeClr val="tx1">
                              <a:lumMod val="95000"/>
                              <a:lumOff val="5000"/>
                            </a:schemeClr>
                          </a:solidFill>
                          <a:effectLst/>
                          <a:latin typeface="Arial" pitchFamily="34" charset="0"/>
                          <a:ea typeface="+mn-ea"/>
                          <a:cs typeface="Arial" pitchFamily="34" charset="0"/>
                        </a:rPr>
                        <a:t>Requerimientos</a:t>
                      </a:r>
                      <a:r>
                        <a:rPr lang="en-US" sz="1000" u="none" kern="1200" dirty="0">
                          <a:solidFill>
                            <a:schemeClr val="tx1">
                              <a:lumMod val="95000"/>
                              <a:lumOff val="5000"/>
                            </a:schemeClr>
                          </a:solidFill>
                          <a:effectLst/>
                          <a:latin typeface="Arial" pitchFamily="34" charset="0"/>
                          <a:ea typeface="+mn-ea"/>
                          <a:cs typeface="Arial" pitchFamily="34" charset="0"/>
                        </a:rPr>
                        <a:t>: </a:t>
                      </a:r>
                      <a:r>
                        <a:rPr lang="es-AR" sz="1000" u="none" kern="1200" dirty="0">
                          <a:solidFill>
                            <a:schemeClr val="tx1">
                              <a:lumMod val="95000"/>
                              <a:lumOff val="5000"/>
                            </a:schemeClr>
                          </a:solidFill>
                          <a:effectLst/>
                          <a:latin typeface="Arial" pitchFamily="34" charset="0"/>
                          <a:ea typeface="+mn-ea"/>
                          <a:cs typeface="Arial" pitchFamily="34" charset="0"/>
                        </a:rPr>
                        <a:t>Cumplir con los Requisitos legales y otros requisitos </a:t>
                      </a:r>
                      <a:r>
                        <a:rPr lang="es-AR" sz="1000" u="none" kern="1200" baseline="0" dirty="0">
                          <a:solidFill>
                            <a:schemeClr val="tx1">
                              <a:lumMod val="95000"/>
                              <a:lumOff val="5000"/>
                            </a:schemeClr>
                          </a:solidFill>
                          <a:effectLst/>
                          <a:latin typeface="Arial" pitchFamily="34" charset="0"/>
                          <a:ea typeface="+mn-ea"/>
                          <a:cs typeface="Arial" pitchFamily="34" charset="0"/>
                        </a:rPr>
                        <a:t>, </a:t>
                      </a:r>
                      <a:r>
                        <a:rPr lang="es-AR" sz="1000" u="none" kern="1200" baseline="0" dirty="0" err="1">
                          <a:solidFill>
                            <a:schemeClr val="tx1">
                              <a:lumMod val="95000"/>
                              <a:lumOff val="5000"/>
                            </a:schemeClr>
                          </a:solidFill>
                          <a:effectLst/>
                          <a:latin typeface="Arial" pitchFamily="34" charset="0"/>
                          <a:ea typeface="+mn-ea"/>
                          <a:cs typeface="Arial" pitchFamily="34" charset="0"/>
                        </a:rPr>
                        <a:t>Ej</a:t>
                      </a:r>
                      <a:r>
                        <a:rPr lang="es-AR" sz="1000" u="none" kern="1200" baseline="0" dirty="0">
                          <a:solidFill>
                            <a:schemeClr val="tx1">
                              <a:lumMod val="95000"/>
                              <a:lumOff val="5000"/>
                            </a:schemeClr>
                          </a:solidFill>
                          <a:effectLst/>
                          <a:latin typeface="Arial" pitchFamily="34" charset="0"/>
                          <a:ea typeface="+mn-ea"/>
                          <a:cs typeface="Arial" pitchFamily="34" charset="0"/>
                        </a:rPr>
                        <a:t> .operaciones cercanas al </a:t>
                      </a:r>
                      <a:r>
                        <a:rPr lang="es-AR" sz="1000" u="none" kern="1200" baseline="0" dirty="0" err="1">
                          <a:solidFill>
                            <a:schemeClr val="tx1">
                              <a:lumMod val="95000"/>
                              <a:lumOff val="5000"/>
                            </a:schemeClr>
                          </a:solidFill>
                          <a:effectLst/>
                          <a:latin typeface="Arial" pitchFamily="34" charset="0"/>
                          <a:ea typeface="+mn-ea"/>
                          <a:cs typeface="Arial" pitchFamily="34" charset="0"/>
                        </a:rPr>
                        <a:t>volcan</a:t>
                      </a:r>
                      <a:r>
                        <a:rPr lang="es-AR" sz="1000" u="none" kern="1200" baseline="0" dirty="0">
                          <a:solidFill>
                            <a:schemeClr val="tx1">
                              <a:lumMod val="95000"/>
                              <a:lumOff val="5000"/>
                            </a:schemeClr>
                          </a:solidFill>
                          <a:effectLst/>
                          <a:latin typeface="Arial" pitchFamily="34" charset="0"/>
                          <a:ea typeface="+mn-ea"/>
                          <a:cs typeface="Arial" pitchFamily="34" charset="0"/>
                        </a:rPr>
                        <a:t>.</a:t>
                      </a:r>
                      <a:endParaRPr lang="en-US" sz="1000" u="none" kern="1200" dirty="0">
                        <a:solidFill>
                          <a:schemeClr val="tx1">
                            <a:lumMod val="95000"/>
                            <a:lumOff val="5000"/>
                          </a:schemeClr>
                        </a:solidFill>
                        <a:effectLst/>
                        <a:latin typeface="Arial" pitchFamily="34" charset="0"/>
                        <a:ea typeface="+mn-ea"/>
                        <a:cs typeface="Arial" pitchFamily="34" charset="0"/>
                      </a:endParaRPr>
                    </a:p>
                    <a:p>
                      <a:pPr>
                        <a:spcBef>
                          <a:spcPct val="20000"/>
                        </a:spcBef>
                        <a:buFontTx/>
                        <a:buBlip>
                          <a:blip r:embed="rId2">
                            <a:extLst/>
                          </a:blip>
                        </a:buBlip>
                      </a:pPr>
                      <a:r>
                        <a:rPr lang="en-US" sz="1000" u="none" kern="1200" baseline="0" dirty="0" err="1">
                          <a:solidFill>
                            <a:schemeClr val="tx1">
                              <a:lumMod val="95000"/>
                              <a:lumOff val="5000"/>
                            </a:schemeClr>
                          </a:solidFill>
                          <a:effectLst/>
                          <a:latin typeface="Arial" pitchFamily="34" charset="0"/>
                          <a:ea typeface="+mn-ea"/>
                          <a:cs typeface="Arial" pitchFamily="34" charset="0"/>
                        </a:rPr>
                        <a:t>Superficiarios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Requerimientos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Atender</a:t>
                      </a:r>
                      <a:r>
                        <a:rPr lang="en-US" sz="1000" u="none" kern="1200" baseline="0" dirty="0">
                          <a:solidFill>
                            <a:schemeClr val="tx1">
                              <a:lumMod val="95000"/>
                              <a:lumOff val="5000"/>
                            </a:schemeClr>
                          </a:solidFill>
                          <a:effectLst/>
                          <a:latin typeface="Arial" pitchFamily="34" charset="0"/>
                          <a:ea typeface="+mn-ea"/>
                          <a:cs typeface="Arial" pitchFamily="34" charset="0"/>
                        </a:rPr>
                        <a:t> las </a:t>
                      </a:r>
                      <a:r>
                        <a:rPr lang="en-US" sz="1000" u="none" kern="1200" baseline="0" dirty="0" err="1">
                          <a:solidFill>
                            <a:schemeClr val="tx1">
                              <a:lumMod val="95000"/>
                              <a:lumOff val="5000"/>
                            </a:schemeClr>
                          </a:solidFill>
                          <a:effectLst/>
                          <a:latin typeface="Arial" pitchFamily="34" charset="0"/>
                          <a:ea typeface="+mn-ea"/>
                          <a:cs typeface="Arial" pitchFamily="34" charset="0"/>
                        </a:rPr>
                        <a:t>necesidades</a:t>
                      </a:r>
                      <a:r>
                        <a:rPr lang="en-US" sz="1000" u="none" kern="1200" baseline="0" dirty="0">
                          <a:solidFill>
                            <a:schemeClr val="tx1">
                              <a:lumMod val="95000"/>
                              <a:lumOff val="5000"/>
                            </a:schemeClr>
                          </a:solidFill>
                          <a:effectLst/>
                          <a:latin typeface="Arial" pitchFamily="34" charset="0"/>
                          <a:ea typeface="+mn-ea"/>
                          <a:cs typeface="Arial" pitchFamily="34" charset="0"/>
                        </a:rPr>
                        <a:t> de los </a:t>
                      </a:r>
                      <a:r>
                        <a:rPr lang="en-US" sz="1000" u="none" kern="1200" baseline="0" dirty="0" err="1">
                          <a:solidFill>
                            <a:schemeClr val="tx1">
                              <a:lumMod val="95000"/>
                              <a:lumOff val="5000"/>
                            </a:schemeClr>
                          </a:solidFill>
                          <a:effectLst/>
                          <a:latin typeface="Arial" pitchFamily="34" charset="0"/>
                          <a:ea typeface="+mn-ea"/>
                          <a:cs typeface="Arial" pitchFamily="34" charset="0"/>
                        </a:rPr>
                        <a:t>superficiarios</a:t>
                      </a:r>
                      <a:r>
                        <a:rPr lang="en-US" sz="1000" u="none" kern="1200" baseline="0" dirty="0">
                          <a:solidFill>
                            <a:schemeClr val="tx1">
                              <a:lumMod val="95000"/>
                              <a:lumOff val="5000"/>
                            </a:schemeClr>
                          </a:solidFill>
                          <a:effectLst/>
                          <a:latin typeface="Arial" pitchFamily="34" charset="0"/>
                          <a:ea typeface="+mn-ea"/>
                          <a:cs typeface="Arial" pitchFamily="34" charset="0"/>
                        </a:rPr>
                        <a:t> para </a:t>
                      </a:r>
                      <a:r>
                        <a:rPr lang="en-US" sz="1000" u="none" kern="1200" baseline="0" dirty="0" err="1">
                          <a:solidFill>
                            <a:schemeClr val="tx1">
                              <a:lumMod val="95000"/>
                              <a:lumOff val="5000"/>
                            </a:schemeClr>
                          </a:solidFill>
                          <a:effectLst/>
                          <a:latin typeface="Arial" pitchFamily="34" charset="0"/>
                          <a:ea typeface="+mn-ea"/>
                          <a:cs typeface="Arial" pitchFamily="34" charset="0"/>
                        </a:rPr>
                        <a:t>dar</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acceso</a:t>
                      </a:r>
                      <a:r>
                        <a:rPr lang="en-US" sz="1000" u="none" kern="1200" baseline="0" dirty="0">
                          <a:solidFill>
                            <a:schemeClr val="tx1">
                              <a:lumMod val="95000"/>
                              <a:lumOff val="5000"/>
                            </a:schemeClr>
                          </a:solidFill>
                          <a:effectLst/>
                          <a:latin typeface="Arial" pitchFamily="34" charset="0"/>
                          <a:ea typeface="+mn-ea"/>
                          <a:cs typeface="Arial" pitchFamily="34" charset="0"/>
                        </a:rPr>
                        <a:t> a las </a:t>
                      </a:r>
                      <a:r>
                        <a:rPr lang="en-US" sz="1000" u="none" kern="1200" baseline="0" dirty="0" err="1">
                          <a:solidFill>
                            <a:schemeClr val="tx1">
                              <a:lumMod val="95000"/>
                              <a:lumOff val="5000"/>
                            </a:schemeClr>
                          </a:solidFill>
                          <a:effectLst/>
                          <a:latin typeface="Arial" pitchFamily="34" charset="0"/>
                          <a:ea typeface="+mn-ea"/>
                          <a:cs typeface="Arial" pitchFamily="34" charset="0"/>
                        </a:rPr>
                        <a:t>tranqueras</a:t>
                      </a:r>
                      <a:r>
                        <a:rPr lang="en-US" sz="1000" u="none" kern="1200" baseline="0" dirty="0">
                          <a:solidFill>
                            <a:schemeClr val="tx1">
                              <a:lumMod val="95000"/>
                              <a:lumOff val="5000"/>
                            </a:schemeClr>
                          </a:solidFill>
                          <a:effectLst/>
                          <a:latin typeface="Arial" pitchFamily="34" charset="0"/>
                          <a:ea typeface="+mn-ea"/>
                          <a:cs typeface="Arial" pitchFamily="34" charset="0"/>
                        </a:rPr>
                        <a:t>.</a:t>
                      </a:r>
                    </a:p>
                    <a:p>
                      <a:pPr>
                        <a:spcBef>
                          <a:spcPct val="20000"/>
                        </a:spcBef>
                        <a:buFontTx/>
                        <a:buBlip>
                          <a:blip r:embed="rId2">
                            <a:extLst/>
                          </a:blip>
                        </a:buBlip>
                      </a:pPr>
                      <a:r>
                        <a:rPr lang="en-US" sz="1000" u="none" kern="1200" baseline="0" dirty="0" err="1">
                          <a:solidFill>
                            <a:schemeClr val="tx1">
                              <a:lumMod val="95000"/>
                              <a:lumOff val="5000"/>
                            </a:schemeClr>
                          </a:solidFill>
                          <a:effectLst/>
                          <a:latin typeface="Arial" pitchFamily="34" charset="0"/>
                          <a:ea typeface="+mn-ea"/>
                          <a:cs typeface="Arial" pitchFamily="34" charset="0"/>
                        </a:rPr>
                        <a:t>Proveedores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Requerimientos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Establecer</a:t>
                      </a:r>
                      <a:r>
                        <a:rPr lang="en-US" sz="1000" u="none" kern="1200" baseline="0" dirty="0">
                          <a:solidFill>
                            <a:schemeClr val="tx1">
                              <a:lumMod val="95000"/>
                              <a:lumOff val="5000"/>
                            </a:schemeClr>
                          </a:solidFill>
                          <a:effectLst/>
                          <a:latin typeface="Arial" pitchFamily="34" charset="0"/>
                          <a:ea typeface="+mn-ea"/>
                          <a:cs typeface="Arial" pitchFamily="34" charset="0"/>
                        </a:rPr>
                        <a:t> los </a:t>
                      </a:r>
                      <a:r>
                        <a:rPr lang="en-US" sz="1000" u="none" kern="1200" baseline="0" dirty="0" err="1">
                          <a:solidFill>
                            <a:schemeClr val="tx1">
                              <a:lumMod val="95000"/>
                              <a:lumOff val="5000"/>
                            </a:schemeClr>
                          </a:solidFill>
                          <a:effectLst/>
                          <a:latin typeface="Arial" pitchFamily="34" charset="0"/>
                          <a:ea typeface="+mn-ea"/>
                          <a:cs typeface="Arial" pitchFamily="34" charset="0"/>
                        </a:rPr>
                        <a:t>requisitos</a:t>
                      </a:r>
                      <a:r>
                        <a:rPr lang="en-US" sz="1000" u="none" kern="1200" baseline="0" dirty="0">
                          <a:solidFill>
                            <a:schemeClr val="tx1">
                              <a:lumMod val="95000"/>
                              <a:lumOff val="5000"/>
                            </a:schemeClr>
                          </a:solidFill>
                          <a:effectLst/>
                          <a:latin typeface="Arial" pitchFamily="34" charset="0"/>
                          <a:ea typeface="+mn-ea"/>
                          <a:cs typeface="Arial" pitchFamily="34" charset="0"/>
                        </a:rPr>
                        <a:t> de </a:t>
                      </a:r>
                      <a:r>
                        <a:rPr lang="en-US" sz="1000" u="none" kern="1200" baseline="0" dirty="0" err="1">
                          <a:solidFill>
                            <a:schemeClr val="tx1">
                              <a:lumMod val="95000"/>
                              <a:lumOff val="5000"/>
                            </a:schemeClr>
                          </a:solidFill>
                          <a:effectLst/>
                          <a:latin typeface="Arial" pitchFamily="34" charset="0"/>
                          <a:ea typeface="+mn-ea"/>
                          <a:cs typeface="Arial" pitchFamily="34" charset="0"/>
                        </a:rPr>
                        <a:t>compra</a:t>
                      </a:r>
                      <a:r>
                        <a:rPr lang="en-US" sz="1000" u="none" kern="1200" baseline="0" dirty="0">
                          <a:solidFill>
                            <a:schemeClr val="tx1">
                              <a:lumMod val="95000"/>
                              <a:lumOff val="5000"/>
                            </a:schemeClr>
                          </a:solidFill>
                          <a:effectLst/>
                          <a:latin typeface="Arial" pitchFamily="34" charset="0"/>
                          <a:ea typeface="+mn-ea"/>
                          <a:cs typeface="Arial" pitchFamily="34" charset="0"/>
                        </a:rPr>
                        <a:t> y los </a:t>
                      </a:r>
                      <a:r>
                        <a:rPr lang="en-US" sz="1000" u="none" kern="1200" baseline="0" dirty="0" err="1">
                          <a:solidFill>
                            <a:schemeClr val="tx1">
                              <a:lumMod val="95000"/>
                              <a:lumOff val="5000"/>
                            </a:schemeClr>
                          </a:solidFill>
                          <a:effectLst/>
                          <a:latin typeface="Arial" pitchFamily="34" charset="0"/>
                          <a:ea typeface="+mn-ea"/>
                          <a:cs typeface="Arial" pitchFamily="34" charset="0"/>
                        </a:rPr>
                        <a:t>pagos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en</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tiempo</a:t>
                      </a:r>
                      <a:r>
                        <a:rPr lang="en-US" sz="1000" u="none" kern="1200" baseline="0" dirty="0">
                          <a:solidFill>
                            <a:schemeClr val="tx1">
                              <a:lumMod val="95000"/>
                              <a:lumOff val="5000"/>
                            </a:schemeClr>
                          </a:solidFill>
                          <a:effectLst/>
                          <a:latin typeface="Arial" pitchFamily="34" charset="0"/>
                          <a:ea typeface="+mn-ea"/>
                          <a:cs typeface="Arial" pitchFamily="34" charset="0"/>
                        </a:rPr>
                        <a:t> y forma.</a:t>
                      </a:r>
                      <a:endParaRPr lang="es-AR" sz="1000" u="none" kern="1200" dirty="0">
                        <a:solidFill>
                          <a:schemeClr val="tx1">
                            <a:lumMod val="95000"/>
                            <a:lumOff val="5000"/>
                          </a:schemeClr>
                        </a:solidFill>
                        <a:effectLst/>
                        <a:latin typeface="Arial" pitchFamily="34" charset="0"/>
                        <a:ea typeface="+mn-ea"/>
                        <a:cs typeface="Arial" pitchFamily="34" charset="0"/>
                      </a:endParaRPr>
                    </a:p>
                    <a:p>
                      <a:pPr>
                        <a:spcBef>
                          <a:spcPct val="20000"/>
                        </a:spcBef>
                        <a:buFontTx/>
                        <a:buNone/>
                      </a:pPr>
                      <a:endParaRPr lang="es-ES" sz="1000" u="none" kern="1200" dirty="0">
                        <a:solidFill>
                          <a:schemeClr val="tx1">
                            <a:lumMod val="95000"/>
                            <a:lumOff val="5000"/>
                          </a:schemeClr>
                        </a:solidFill>
                        <a:effectLst/>
                        <a:latin typeface="Arial" pitchFamily="34" charset="0"/>
                        <a:ea typeface="+mn-ea"/>
                        <a:cs typeface="Arial" pitchFamily="34" charset="0"/>
                      </a:endParaRPr>
                    </a:p>
                  </a:txBody>
                  <a:tcPr/>
                </a:tc>
                <a:extLst>
                  <a:ext uri="{0D108BD9-81ED-4DB2-BD59-A6C34878D82A}">
                    <a16:rowId xmlns:a16="http://schemas.microsoft.com/office/drawing/2014/main" xmlns="" val="2278747012"/>
                  </a:ext>
                </a:extLst>
              </a:tr>
            </a:tbl>
          </a:graphicData>
        </a:graphic>
      </p:graphicFrame>
      <p:sp>
        <p:nvSpPr>
          <p:cNvPr id="17" name="Text Box 4"/>
          <p:cNvSpPr txBox="1">
            <a:spLocks noChangeArrowheads="1"/>
          </p:cNvSpPr>
          <p:nvPr/>
        </p:nvSpPr>
        <p:spPr bwMode="auto">
          <a:xfrm>
            <a:off x="4604853" y="2076639"/>
            <a:ext cx="2560777" cy="1717393"/>
          </a:xfrm>
          <a:prstGeom prst="rect">
            <a:avLst/>
          </a:prstGeom>
          <a:noFill/>
          <a:ln w="38100" cmpd="dbl">
            <a:solidFill>
              <a:schemeClr val="tx1"/>
            </a:solidFill>
            <a:miter lim="800000"/>
            <a:headEnd/>
            <a:tailEnd/>
          </a:ln>
          <a:effectLst/>
        </p:spPr>
        <p:txBody>
          <a:bodyPr wrap="square">
            <a:spAutoFit/>
          </a:bodyPr>
          <a:lstStyle/>
          <a:p>
            <a:pPr marL="0" marR="0" lvl="0" indent="0" algn="ctr" defTabSz="914400" rtl="0" eaLnBrk="1" fontAlgn="auto" latinLnBrk="0" hangingPunct="1">
              <a:lnSpc>
                <a:spcPct val="100000"/>
              </a:lnSpc>
              <a:spcBef>
                <a:spcPct val="60000"/>
              </a:spcBef>
              <a:spcAft>
                <a:spcPts val="0"/>
              </a:spcAft>
              <a:buClrTx/>
              <a:buSzTx/>
              <a:buFontTx/>
              <a:buNone/>
              <a:tabLst/>
              <a:defRPr/>
            </a:pPr>
            <a:r>
              <a:rPr lang="es-ES" sz="2000" b="1" u="sng" dirty="0">
                <a:effectLst>
                  <a:outerShdw blurRad="38100" dist="38100" dir="2700000" algn="tl">
                    <a:srgbClr val="C0C0C0"/>
                  </a:outerShdw>
                </a:effectLst>
                <a:latin typeface="Arial" panose="020B0604020202020204" pitchFamily="34" charset="0"/>
                <a:cs typeface="Arial" panose="020B0604020202020204" pitchFamily="34" charset="0"/>
              </a:rPr>
              <a:t>Proceso</a:t>
            </a:r>
          </a:p>
          <a:p>
            <a:pPr lvl="0" algn="ctr">
              <a:spcBef>
                <a:spcPct val="60000"/>
              </a:spcBef>
              <a:defRPr/>
            </a:pPr>
            <a:r>
              <a:rPr lang="es-ES" sz="1300" b="1" u="sng" dirty="0">
                <a:effectLst>
                  <a:outerShdw blurRad="38100" dist="38100" dir="2700000" algn="tl">
                    <a:srgbClr val="C0C0C0"/>
                  </a:outerShdw>
                </a:effectLst>
                <a:latin typeface="Arial" panose="020B0604020202020204" pitchFamily="34" charset="0"/>
                <a:cs typeface="Arial" panose="020B0604020202020204" pitchFamily="34" charset="0"/>
              </a:rPr>
              <a:t>Operaciones</a:t>
            </a:r>
          </a:p>
          <a:p>
            <a:pPr lvl="0" algn="ctr">
              <a:spcBef>
                <a:spcPct val="60000"/>
              </a:spcBef>
              <a:defRPr/>
            </a:pPr>
            <a:r>
              <a:rPr lang="es-ES" b="1" u="sng" dirty="0">
                <a:latin typeface="Arial" panose="020B0604020202020204" pitchFamily="34" charset="0"/>
                <a:cs typeface="Arial" panose="020B0604020202020204" pitchFamily="34" charset="0"/>
              </a:rPr>
              <a:t>Responsable</a:t>
            </a:r>
            <a:r>
              <a:rPr lang="es-ES" b="1" u="sng" dirty="0">
                <a:effectLst>
                  <a:outerShdw blurRad="38100" dist="38100" dir="2700000" algn="tl">
                    <a:srgbClr val="C0C0C0"/>
                  </a:outerShdw>
                </a:effectLst>
                <a:latin typeface="Arial" panose="020B0604020202020204" pitchFamily="34" charset="0"/>
                <a:cs typeface="Arial" panose="020B0604020202020204" pitchFamily="34" charset="0"/>
              </a:rPr>
              <a:t>: Gerente de Operaciones</a:t>
            </a:r>
            <a:endParaRPr kumimoji="0" lang="es-ES" sz="1000" b="0" i="0" u="none" strike="noStrike" kern="1200" cap="none" spc="0" normalizeH="0" baseline="0" noProof="0" dirty="0">
              <a:ln>
                <a:noFill/>
              </a:ln>
              <a:solidFill>
                <a:srgbClr val="FF0000"/>
              </a:solidFill>
              <a:effectLst/>
              <a:uLnTx/>
              <a:uFillTx/>
              <a:latin typeface="Tahoma" pitchFamily="34" charset="0"/>
              <a:ea typeface="+mn-ea"/>
              <a:cs typeface="+mn-cs"/>
            </a:endParaRPr>
          </a:p>
        </p:txBody>
      </p:sp>
      <p:graphicFrame>
        <p:nvGraphicFramePr>
          <p:cNvPr id="20" name="Tabla 19"/>
          <p:cNvGraphicFramePr>
            <a:graphicFrameLocks noGrp="1"/>
          </p:cNvGraphicFramePr>
          <p:nvPr>
            <p:extLst>
              <p:ext uri="{D42A27DB-BD31-4B8C-83A1-F6EECF244321}">
                <p14:modId xmlns:p14="http://schemas.microsoft.com/office/powerpoint/2010/main" val="4046265224"/>
              </p:ext>
            </p:extLst>
          </p:nvPr>
        </p:nvGraphicFramePr>
        <p:xfrm>
          <a:off x="7424363" y="3683459"/>
          <a:ext cx="4366507" cy="2406896"/>
        </p:xfrm>
        <a:graphic>
          <a:graphicData uri="http://schemas.openxmlformats.org/drawingml/2006/table">
            <a:tbl>
              <a:tblPr firstRow="1" bandRow="1">
                <a:tableStyleId>{69012ECD-51FC-41F1-AA8D-1B2483CD663E}</a:tableStyleId>
              </a:tblPr>
              <a:tblGrid>
                <a:gridCol w="4366507">
                  <a:extLst>
                    <a:ext uri="{9D8B030D-6E8A-4147-A177-3AD203B41FA5}">
                      <a16:colId xmlns:a16="http://schemas.microsoft.com/office/drawing/2014/main" xmlns="" val="1157492327"/>
                    </a:ext>
                  </a:extLst>
                </a:gridCol>
              </a:tblGrid>
              <a:tr h="183738">
                <a:tc>
                  <a:txBody>
                    <a:bodyPr/>
                    <a:lstStyle/>
                    <a:p>
                      <a:pPr algn="ctr"/>
                      <a:r>
                        <a:rPr lang="es-AR" sz="1000" dirty="0">
                          <a:solidFill>
                            <a:schemeClr val="tx1"/>
                          </a:solidFill>
                          <a:latin typeface="Arial Black" panose="020B0A04020102020204" pitchFamily="34" charset="0"/>
                          <a:cs typeface="Arial" panose="020B0604020202020204" pitchFamily="34" charset="0"/>
                        </a:rPr>
                        <a:t>PARTES INTERESADAS INTERNAS Requerimientos y expectativas </a:t>
                      </a:r>
                    </a:p>
                  </a:txBody>
                  <a:tcPr>
                    <a:solidFill>
                      <a:srgbClr val="FFFF99"/>
                    </a:solidFill>
                  </a:tcPr>
                </a:tc>
                <a:extLst>
                  <a:ext uri="{0D108BD9-81ED-4DB2-BD59-A6C34878D82A}">
                    <a16:rowId xmlns:a16="http://schemas.microsoft.com/office/drawing/2014/main" xmlns="" val="3181190746"/>
                  </a:ext>
                </a:extLst>
              </a:tr>
              <a:tr h="2010656">
                <a:tc>
                  <a:txBody>
                    <a:bodyPr/>
                    <a:lstStyle/>
                    <a:p>
                      <a:pPr marL="0" marR="0" indent="0" algn="l" defTabSz="914400" rtl="0" eaLnBrk="1" fontAlgn="auto" latinLnBrk="0" hangingPunct="1">
                        <a:lnSpc>
                          <a:spcPct val="100000"/>
                        </a:lnSpc>
                        <a:spcBef>
                          <a:spcPct val="20000"/>
                        </a:spcBef>
                        <a:spcAft>
                          <a:spcPts val="0"/>
                        </a:spcAft>
                        <a:buClrTx/>
                        <a:buSzTx/>
                        <a:buFontTx/>
                        <a:buBlip>
                          <a:blip r:embed="rId2">
                            <a:extLst/>
                          </a:blip>
                        </a:buBlip>
                        <a:tabLst/>
                        <a:defRPr/>
                      </a:pPr>
                      <a:r>
                        <a:rPr lang="es-ES" sz="1000" dirty="0">
                          <a:solidFill>
                            <a:schemeClr val="tx1"/>
                          </a:solidFill>
                          <a:effectLst/>
                          <a:latin typeface="Arial" pitchFamily="34" charset="0"/>
                          <a:cs typeface="Arial" pitchFamily="34" charset="0"/>
                        </a:rPr>
                        <a:t>Personal</a:t>
                      </a:r>
                      <a:r>
                        <a:rPr lang="es-ES" sz="1000" baseline="0" dirty="0">
                          <a:solidFill>
                            <a:schemeClr val="tx1"/>
                          </a:solidFill>
                          <a:effectLst/>
                          <a:latin typeface="Arial" pitchFamily="34" charset="0"/>
                          <a:cs typeface="Arial" pitchFamily="34" charset="0"/>
                        </a:rPr>
                        <a:t> de la organización</a:t>
                      </a:r>
                      <a:r>
                        <a:rPr lang="es-ES" sz="1000" b="0" u="none" baseline="0" dirty="0">
                          <a:solidFill>
                            <a:schemeClr val="tx1"/>
                          </a:solidFill>
                          <a:effectLst/>
                          <a:latin typeface="Arial" pitchFamily="34" charset="0"/>
                          <a:cs typeface="Arial" pitchFamily="34" charset="0"/>
                        </a:rPr>
                        <a:t>: </a:t>
                      </a:r>
                      <a:r>
                        <a:rPr lang="es-ES" sz="1000" baseline="0" dirty="0">
                          <a:solidFill>
                            <a:schemeClr val="tx1"/>
                          </a:solidFill>
                          <a:effectLst/>
                          <a:latin typeface="Arial" pitchFamily="34" charset="0"/>
                          <a:cs typeface="Arial" pitchFamily="34" charset="0"/>
                        </a:rPr>
                        <a:t>Requerimientos: Atender y gestionar los requerimientos de:</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Mantenimiento: disponibilidad de equipos para realizar mantenimiento preventivo.</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Compras: gestión de compras ordenada respetando tiempos de proceso.</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Seguridad y Ambiente: cumplimiento de estándares de seguridad y ambiente.</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Gerencia: Presentación de informes en tiempo y forma.</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RRHH: </a:t>
                      </a:r>
                      <a:r>
                        <a:rPr lang="es-ES" sz="1000" dirty="0" err="1">
                          <a:solidFill>
                            <a:schemeClr val="tx1"/>
                          </a:solidFill>
                          <a:effectLst/>
                          <a:latin typeface="Arial" pitchFamily="34" charset="0"/>
                          <a:cs typeface="Arial" pitchFamily="34" charset="0"/>
                        </a:rPr>
                        <a:t>Reazalizacion</a:t>
                      </a:r>
                      <a:r>
                        <a:rPr lang="es-ES" sz="1000" dirty="0">
                          <a:solidFill>
                            <a:schemeClr val="tx1"/>
                          </a:solidFill>
                          <a:effectLst/>
                          <a:latin typeface="Arial" pitchFamily="34" charset="0"/>
                          <a:cs typeface="Arial" pitchFamily="34" charset="0"/>
                        </a:rPr>
                        <a:t> de evaluaciones de desempeño, actualización de plantillas de personal.</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SGI: Cumplir con los procedimientos de SGI y directrices de SGI.</a:t>
                      </a:r>
                    </a:p>
                  </a:txBody>
                  <a:tcPr/>
                </a:tc>
                <a:extLst>
                  <a:ext uri="{0D108BD9-81ED-4DB2-BD59-A6C34878D82A}">
                    <a16:rowId xmlns:a16="http://schemas.microsoft.com/office/drawing/2014/main" xmlns="" val="2278747012"/>
                  </a:ext>
                </a:extLst>
              </a:tr>
            </a:tbl>
          </a:graphicData>
        </a:graphic>
      </p:graphicFrame>
      <p:sp>
        <p:nvSpPr>
          <p:cNvPr id="14" name="Flecha: a la derecha 13">
            <a:extLst>
              <a:ext uri="{FF2B5EF4-FFF2-40B4-BE49-F238E27FC236}">
                <a16:creationId xmlns:a16="http://schemas.microsoft.com/office/drawing/2014/main" xmlns="" id="{9A117EB1-8F85-44E7-AE82-F3CF75CAFA48}"/>
              </a:ext>
            </a:extLst>
          </p:cNvPr>
          <p:cNvSpPr/>
          <p:nvPr/>
        </p:nvSpPr>
        <p:spPr>
          <a:xfrm rot="17561866">
            <a:off x="4403044" y="4064641"/>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6" name="Flecha: a la derecha 15">
            <a:extLst>
              <a:ext uri="{FF2B5EF4-FFF2-40B4-BE49-F238E27FC236}">
                <a16:creationId xmlns:a16="http://schemas.microsoft.com/office/drawing/2014/main" xmlns="" id="{8EB948E1-1118-48F3-BA7F-1D8B4769C61D}"/>
              </a:ext>
            </a:extLst>
          </p:cNvPr>
          <p:cNvSpPr/>
          <p:nvPr/>
        </p:nvSpPr>
        <p:spPr>
          <a:xfrm rot="14578999">
            <a:off x="6647709" y="4118595"/>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8" name="Flecha: a la derecha 17">
            <a:extLst>
              <a:ext uri="{FF2B5EF4-FFF2-40B4-BE49-F238E27FC236}">
                <a16:creationId xmlns:a16="http://schemas.microsoft.com/office/drawing/2014/main" xmlns="" id="{A232B2BB-6254-4938-ADAA-441E420885EE}"/>
              </a:ext>
            </a:extLst>
          </p:cNvPr>
          <p:cNvSpPr/>
          <p:nvPr/>
        </p:nvSpPr>
        <p:spPr>
          <a:xfrm rot="7598700">
            <a:off x="7004182" y="1690321"/>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9" name="Flecha: a la derecha 18">
            <a:extLst>
              <a:ext uri="{FF2B5EF4-FFF2-40B4-BE49-F238E27FC236}">
                <a16:creationId xmlns:a16="http://schemas.microsoft.com/office/drawing/2014/main" xmlns="" id="{384A4815-373E-4FF6-A37B-B884839880ED}"/>
              </a:ext>
            </a:extLst>
          </p:cNvPr>
          <p:cNvSpPr/>
          <p:nvPr/>
        </p:nvSpPr>
        <p:spPr>
          <a:xfrm rot="2760178">
            <a:off x="4167688" y="1767568"/>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graphicFrame>
        <p:nvGraphicFramePr>
          <p:cNvPr id="23" name="Tabla 18">
            <a:extLst>
              <a:ext uri="{FF2B5EF4-FFF2-40B4-BE49-F238E27FC236}">
                <a16:creationId xmlns:a16="http://schemas.microsoft.com/office/drawing/2014/main" xmlns="" id="{240AE7D7-8503-4983-B32E-8677B520643B}"/>
              </a:ext>
            </a:extLst>
          </p:cNvPr>
          <p:cNvGraphicFramePr>
            <a:graphicFrameLocks noGrp="1"/>
          </p:cNvGraphicFramePr>
          <p:nvPr>
            <p:extLst>
              <p:ext uri="{D42A27DB-BD31-4B8C-83A1-F6EECF244321}">
                <p14:modId xmlns:p14="http://schemas.microsoft.com/office/powerpoint/2010/main" val="3345155969"/>
              </p:ext>
            </p:extLst>
          </p:nvPr>
        </p:nvGraphicFramePr>
        <p:xfrm>
          <a:off x="568052" y="60820"/>
          <a:ext cx="11234305" cy="838200"/>
        </p:xfrm>
        <a:graphic>
          <a:graphicData uri="http://schemas.openxmlformats.org/drawingml/2006/table">
            <a:tbl>
              <a:tblPr>
                <a:tableStyleId>{5C22544A-7EE6-4342-B048-85BDC9FD1C3A}</a:tableStyleId>
              </a:tblPr>
              <a:tblGrid>
                <a:gridCol w="2878694">
                  <a:extLst>
                    <a:ext uri="{9D8B030D-6E8A-4147-A177-3AD203B41FA5}">
                      <a16:colId xmlns:a16="http://schemas.microsoft.com/office/drawing/2014/main" xmlns="" val="2254908734"/>
                    </a:ext>
                  </a:extLst>
                </a:gridCol>
                <a:gridCol w="5783176">
                  <a:extLst>
                    <a:ext uri="{9D8B030D-6E8A-4147-A177-3AD203B41FA5}">
                      <a16:colId xmlns:a16="http://schemas.microsoft.com/office/drawing/2014/main" xmlns="" val="416124163"/>
                    </a:ext>
                  </a:extLst>
                </a:gridCol>
                <a:gridCol w="2572435">
                  <a:extLst>
                    <a:ext uri="{9D8B030D-6E8A-4147-A177-3AD203B41FA5}">
                      <a16:colId xmlns:a16="http://schemas.microsoft.com/office/drawing/2014/main" xmlns="" val="1319529659"/>
                    </a:ext>
                  </a:extLst>
                </a:gridCol>
              </a:tblGrid>
              <a:tr h="742950">
                <a:tc>
                  <a:txBody>
                    <a:bodyPr/>
                    <a:lstStyle/>
                    <a:p>
                      <a:pPr algn="ctr">
                        <a:spcAft>
                          <a:spcPts val="0"/>
                        </a:spcAft>
                      </a:pPr>
                      <a:endParaRPr lang="es-ES" sz="1600" dirty="0">
                        <a:effectLst/>
                        <a:latin typeface="+mn-lt"/>
                        <a:ea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s-ES" sz="1100" b="1" kern="0" dirty="0">
                          <a:effectLst/>
                          <a:latin typeface="+mn-lt"/>
                        </a:rPr>
                        <a:t>FICHA DE PROCESO</a:t>
                      </a:r>
                    </a:p>
                    <a:p>
                      <a:pPr algn="ctr">
                        <a:spcAft>
                          <a:spcPts val="0"/>
                        </a:spcAft>
                      </a:pPr>
                      <a:endParaRPr lang="es-AR" sz="1100" b="1" kern="0" dirty="0">
                        <a:effectLst/>
                        <a:latin typeface="+mn-lt"/>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100" kern="0" dirty="0">
                          <a:effectLst/>
                          <a:latin typeface="+mn-lt"/>
                        </a:rPr>
                        <a:t>Código: </a:t>
                      </a:r>
                      <a:r>
                        <a:rPr lang="es-ES" sz="1100" kern="1200" dirty="0" smtClean="0">
                          <a:solidFill>
                            <a:schemeClr val="dk1"/>
                          </a:solidFill>
                          <a:effectLst/>
                          <a:latin typeface="+mn-lt"/>
                          <a:ea typeface="+mn-ea"/>
                          <a:cs typeface="+mn-cs"/>
                        </a:rPr>
                        <a:t>SGI-FOR-014</a:t>
                      </a:r>
                      <a:endParaRPr lang="es-AR" sz="1100" kern="1200" dirty="0" smtClean="0">
                        <a:solidFill>
                          <a:schemeClr val="dk1"/>
                        </a:solidFill>
                        <a:effectLst/>
                        <a:latin typeface="+mn-lt"/>
                        <a:ea typeface="+mn-ea"/>
                        <a:cs typeface="+mn-cs"/>
                      </a:endParaRPr>
                    </a:p>
                    <a:p>
                      <a:pPr>
                        <a:spcAft>
                          <a:spcPts val="0"/>
                        </a:spcAft>
                      </a:pPr>
                      <a:r>
                        <a:rPr lang="es-ES" sz="1100" dirty="0">
                          <a:effectLst/>
                          <a:latin typeface="+mn-lt"/>
                        </a:rPr>
                        <a:t> </a:t>
                      </a:r>
                      <a:endParaRPr lang="es-AR" sz="1600" dirty="0">
                        <a:effectLst/>
                        <a:latin typeface="+mn-lt"/>
                      </a:endParaRPr>
                    </a:p>
                    <a:p>
                      <a:pPr>
                        <a:spcAft>
                          <a:spcPts val="0"/>
                        </a:spcAft>
                      </a:pPr>
                      <a:r>
                        <a:rPr lang="es-ES" sz="1100" dirty="0">
                          <a:effectLst/>
                          <a:latin typeface="+mn-lt"/>
                        </a:rPr>
                        <a:t>Versión Nº </a:t>
                      </a:r>
                      <a:r>
                        <a:rPr lang="es-ES" sz="1100" dirty="0" smtClean="0">
                          <a:effectLst/>
                          <a:latin typeface="+mn-lt"/>
                        </a:rPr>
                        <a:t>02</a:t>
                      </a:r>
                      <a:endParaRPr lang="es-AR" sz="1600" dirty="0">
                        <a:effectLst/>
                        <a:latin typeface="+mn-lt"/>
                      </a:endParaRPr>
                    </a:p>
                    <a:p>
                      <a:pPr>
                        <a:spcAft>
                          <a:spcPts val="0"/>
                        </a:spcAft>
                      </a:pPr>
                      <a:r>
                        <a:rPr lang="es-ES" sz="1100" dirty="0">
                          <a:effectLst/>
                          <a:latin typeface="+mn-lt"/>
                        </a:rPr>
                        <a:t> </a:t>
                      </a:r>
                      <a:endParaRPr lang="es-AR" sz="1600" dirty="0">
                        <a:effectLst/>
                        <a:latin typeface="+mn-lt"/>
                      </a:endParaRPr>
                    </a:p>
                    <a:p>
                      <a:pPr>
                        <a:spcAft>
                          <a:spcPts val="0"/>
                        </a:spcAft>
                      </a:pPr>
                      <a:r>
                        <a:rPr lang="es-ES" sz="1100" dirty="0">
                          <a:effectLst/>
                          <a:latin typeface="+mn-lt"/>
                        </a:rPr>
                        <a:t>Fecha ultima revisión:  </a:t>
                      </a:r>
                      <a:r>
                        <a:rPr lang="es-ES" sz="1100" dirty="0" smtClean="0">
                          <a:effectLst/>
                          <a:latin typeface="+mn-lt"/>
                        </a:rPr>
                        <a:t>13/05/2020</a:t>
                      </a:r>
                      <a:endParaRPr lang="es-AR" sz="1600" dirty="0">
                        <a:effectLst/>
                        <a:latin typeface="+mn-lt"/>
                        <a:ea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570921885"/>
                  </a:ext>
                </a:extLst>
              </a:tr>
            </a:tbl>
          </a:graphicData>
        </a:graphic>
      </p:graphicFrame>
      <p:pic>
        <p:nvPicPr>
          <p:cNvPr id="24" name="Picture 1" descr="http://www.greenoilservices.com/wp-content/uploads/2018/03/logo-offset.png">
            <a:extLst>
              <a:ext uri="{FF2B5EF4-FFF2-40B4-BE49-F238E27FC236}">
                <a16:creationId xmlns:a16="http://schemas.microsoft.com/office/drawing/2014/main" xmlns="" id="{16AE4443-2AA8-4860-9340-AFA787208854}"/>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234043" y="134499"/>
            <a:ext cx="1514475" cy="742950"/>
          </a:xfrm>
          <a:prstGeom prst="rect">
            <a:avLst/>
          </a:prstGeom>
          <a:noFill/>
          <a:extLst>
            <a:ext uri="{909E8E84-426E-40DD-AFC4-6F175D3DCCD1}">
              <a14:hiddenFill xmlns:a14="http://schemas.microsoft.com/office/drawing/2010/main">
                <a:solidFill>
                  <a:srgbClr val="FFFFFF"/>
                </a:solidFill>
              </a14:hiddenFill>
            </a:ext>
          </a:extLst>
        </p:spPr>
      </p:pic>
      <p:sp>
        <p:nvSpPr>
          <p:cNvPr id="25" name="24 CuadroTexto"/>
          <p:cNvSpPr txBox="1"/>
          <p:nvPr/>
        </p:nvSpPr>
        <p:spPr>
          <a:xfrm>
            <a:off x="124630" y="1085029"/>
            <a:ext cx="5112913" cy="276999"/>
          </a:xfrm>
          <a:prstGeom prst="rect">
            <a:avLst/>
          </a:prstGeom>
          <a:noFill/>
        </p:spPr>
        <p:txBody>
          <a:bodyPr wrap="square" rtlCol="0">
            <a:spAutoFit/>
          </a:bodyPr>
          <a:lstStyle/>
          <a:p>
            <a:r>
              <a:rPr lang="es-AR" sz="1200" b="1" dirty="0" smtClean="0"/>
              <a:t>Ultima fecha de actualización: 27-10-2020</a:t>
            </a:r>
            <a:endParaRPr lang="es-AR" sz="1200" b="1" dirty="0"/>
          </a:p>
        </p:txBody>
      </p:sp>
    </p:spTree>
    <p:extLst>
      <p:ext uri="{BB962C8B-B14F-4D97-AF65-F5344CB8AC3E}">
        <p14:creationId xmlns:p14="http://schemas.microsoft.com/office/powerpoint/2010/main" val="2570915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p:cNvGraphicFramePr>
            <a:graphicFrameLocks noGrp="1"/>
          </p:cNvGraphicFramePr>
          <p:nvPr>
            <p:extLst>
              <p:ext uri="{D42A27DB-BD31-4B8C-83A1-F6EECF244321}">
                <p14:modId xmlns:p14="http://schemas.microsoft.com/office/powerpoint/2010/main" val="4089055386"/>
              </p:ext>
            </p:extLst>
          </p:nvPr>
        </p:nvGraphicFramePr>
        <p:xfrm>
          <a:off x="97545" y="765025"/>
          <a:ext cx="2653792" cy="1264920"/>
        </p:xfrm>
        <a:graphic>
          <a:graphicData uri="http://schemas.openxmlformats.org/drawingml/2006/table">
            <a:tbl>
              <a:tblPr firstRow="1" bandRow="1">
                <a:tableStyleId>{69012ECD-51FC-41F1-AA8D-1B2483CD663E}</a:tableStyleId>
              </a:tblPr>
              <a:tblGrid>
                <a:gridCol w="2653792">
                  <a:extLst>
                    <a:ext uri="{9D8B030D-6E8A-4147-A177-3AD203B41FA5}">
                      <a16:colId xmlns:a16="http://schemas.microsoft.com/office/drawing/2014/main" xmlns="" val="1157492327"/>
                    </a:ext>
                  </a:extLst>
                </a:gridCol>
              </a:tblGrid>
              <a:tr h="204235">
                <a:tc>
                  <a:txBody>
                    <a:bodyPr/>
                    <a:lstStyle/>
                    <a:p>
                      <a:pPr algn="ctr"/>
                      <a:r>
                        <a:rPr lang="es-AR" sz="1100" dirty="0">
                          <a:solidFill>
                            <a:schemeClr val="tx1"/>
                          </a:solidFill>
                          <a:latin typeface="Arial Black" panose="020B0A04020102020204" pitchFamily="34" charset="0"/>
                          <a:cs typeface="Arial" panose="020B0604020202020204" pitchFamily="34" charset="0"/>
                        </a:rPr>
                        <a:t>¿CON QUÉ?</a:t>
                      </a:r>
                    </a:p>
                  </a:txBody>
                  <a:tcPr>
                    <a:solidFill>
                      <a:srgbClr val="FFFF99"/>
                    </a:solidFill>
                  </a:tcPr>
                </a:tc>
                <a:extLst>
                  <a:ext uri="{0D108BD9-81ED-4DB2-BD59-A6C34878D82A}">
                    <a16:rowId xmlns:a16="http://schemas.microsoft.com/office/drawing/2014/main" xmlns="" val="3181190746"/>
                  </a:ext>
                </a:extLst>
              </a:tr>
              <a:tr h="815410">
                <a:tc>
                  <a:txBody>
                    <a:bodyPr/>
                    <a:lstStyle/>
                    <a:p>
                      <a:pPr>
                        <a:spcBef>
                          <a:spcPts val="0"/>
                        </a:spcBef>
                        <a:buFontTx/>
                        <a:buBlip>
                          <a:blip r:embed="rId2"/>
                        </a:buBlip>
                      </a:pPr>
                      <a:r>
                        <a:rPr lang="en-US" sz="1000" dirty="0" err="1">
                          <a:latin typeface="Arial" panose="020B0604020202020204" pitchFamily="34" charset="0"/>
                          <a:cs typeface="Arial" panose="020B0604020202020204" pitchFamily="34" charset="0"/>
                        </a:rPr>
                        <a:t>Telefono</a:t>
                      </a:r>
                      <a:endParaRPr lang="en-US" sz="1000" dirty="0">
                        <a:latin typeface="Arial" panose="020B0604020202020204" pitchFamily="34" charset="0"/>
                        <a:cs typeface="Arial" panose="020B0604020202020204" pitchFamily="34" charset="0"/>
                      </a:endParaRPr>
                    </a:p>
                    <a:p>
                      <a:pPr>
                        <a:spcBef>
                          <a:spcPts val="0"/>
                        </a:spcBef>
                        <a:buFontTx/>
                        <a:buBlip>
                          <a:blip r:embed="rId2"/>
                        </a:buBlip>
                      </a:pPr>
                      <a:r>
                        <a:rPr lang="en-US" sz="1000" dirty="0">
                          <a:latin typeface="Arial" panose="020B0604020202020204" pitchFamily="34" charset="0"/>
                          <a:cs typeface="Arial" panose="020B0604020202020204" pitchFamily="34" charset="0"/>
                        </a:rPr>
                        <a:t>PC</a:t>
                      </a:r>
                    </a:p>
                    <a:p>
                      <a:pPr>
                        <a:spcBef>
                          <a:spcPts val="0"/>
                        </a:spcBef>
                        <a:buFontTx/>
                        <a:buBlip>
                          <a:blip r:embed="rId2"/>
                        </a:buBlip>
                      </a:pPr>
                      <a:r>
                        <a:rPr lang="en-US" sz="1000" dirty="0" err="1">
                          <a:latin typeface="Arial" panose="020B0604020202020204" pitchFamily="34" charset="0"/>
                          <a:cs typeface="Arial" panose="020B0604020202020204" pitchFamily="34" charset="0"/>
                        </a:rPr>
                        <a:t>Vehiculo</a:t>
                      </a:r>
                      <a:endParaRPr lang="en-US" sz="1000" dirty="0">
                        <a:latin typeface="Arial" panose="020B0604020202020204" pitchFamily="34" charset="0"/>
                        <a:cs typeface="Arial" panose="020B0604020202020204" pitchFamily="34" charset="0"/>
                      </a:endParaRPr>
                    </a:p>
                    <a:p>
                      <a:pPr>
                        <a:spcBef>
                          <a:spcPts val="0"/>
                        </a:spcBef>
                        <a:buFontTx/>
                        <a:buBlip>
                          <a:blip r:embed="rId2"/>
                        </a:buBlip>
                      </a:pPr>
                      <a:r>
                        <a:rPr lang="en-US" sz="1000" dirty="0">
                          <a:latin typeface="Arial" panose="020B0604020202020204" pitchFamily="34" charset="0"/>
                          <a:cs typeface="Arial" panose="020B0604020202020204" pitchFamily="34" charset="0"/>
                        </a:rPr>
                        <a:t>Intranet</a:t>
                      </a:r>
                    </a:p>
                    <a:p>
                      <a:pPr>
                        <a:spcBef>
                          <a:spcPts val="0"/>
                        </a:spcBef>
                        <a:buFontTx/>
                        <a:buBlip>
                          <a:blip r:embed="rId2"/>
                        </a:buBlip>
                      </a:pPr>
                      <a:r>
                        <a:rPr lang="en-US" sz="1000" dirty="0">
                          <a:latin typeface="Arial" panose="020B0604020202020204" pitchFamily="34" charset="0"/>
                          <a:cs typeface="Arial" panose="020B0604020202020204" pitchFamily="34" charset="0"/>
                        </a:rPr>
                        <a:t>Internet</a:t>
                      </a:r>
                    </a:p>
                    <a:p>
                      <a:pPr>
                        <a:spcBef>
                          <a:spcPts val="0"/>
                        </a:spcBef>
                        <a:buFontTx/>
                        <a:buBlip>
                          <a:blip r:embed="rId2"/>
                        </a:buBlip>
                      </a:pPr>
                      <a:endParaRPr lang="es-AR"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278747012"/>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2383515123"/>
              </p:ext>
            </p:extLst>
          </p:nvPr>
        </p:nvGraphicFramePr>
        <p:xfrm>
          <a:off x="0" y="2212558"/>
          <a:ext cx="3117604" cy="2682240"/>
        </p:xfrm>
        <a:graphic>
          <a:graphicData uri="http://schemas.openxmlformats.org/drawingml/2006/table">
            <a:tbl>
              <a:tblPr firstRow="1" bandRow="1">
                <a:tableStyleId>{69012ECD-51FC-41F1-AA8D-1B2483CD663E}</a:tableStyleId>
              </a:tblPr>
              <a:tblGrid>
                <a:gridCol w="3117604">
                  <a:extLst>
                    <a:ext uri="{9D8B030D-6E8A-4147-A177-3AD203B41FA5}">
                      <a16:colId xmlns:a16="http://schemas.microsoft.com/office/drawing/2014/main" xmlns="" val="1157492327"/>
                    </a:ext>
                  </a:extLst>
                </a:gridCol>
              </a:tblGrid>
              <a:tr h="162864">
                <a:tc>
                  <a:txBody>
                    <a:bodyPr/>
                    <a:lstStyle/>
                    <a:p>
                      <a:pPr algn="ctr"/>
                      <a:r>
                        <a:rPr lang="es-AR" sz="1100" dirty="0">
                          <a:solidFill>
                            <a:schemeClr val="tx1"/>
                          </a:solidFill>
                          <a:latin typeface="Arial Black" panose="020B0A04020102020204" pitchFamily="34" charset="0"/>
                          <a:cs typeface="Arial" panose="020B0604020202020204" pitchFamily="34" charset="0"/>
                        </a:rPr>
                        <a:t>ENTRADAS</a:t>
                      </a:r>
                    </a:p>
                  </a:txBody>
                  <a:tcPr>
                    <a:solidFill>
                      <a:srgbClr val="FFFF99"/>
                    </a:solidFill>
                  </a:tcPr>
                </a:tc>
                <a:extLst>
                  <a:ext uri="{0D108BD9-81ED-4DB2-BD59-A6C34878D82A}">
                    <a16:rowId xmlns:a16="http://schemas.microsoft.com/office/drawing/2014/main" xmlns="" val="3181190746"/>
                  </a:ext>
                </a:extLst>
              </a:tr>
              <a:tr h="1123405">
                <a:tc>
                  <a:txBody>
                    <a:bodyPr/>
                    <a:lstStyle/>
                    <a:p>
                      <a:pPr lvl="0"/>
                      <a:r>
                        <a:rPr lang="es-AR" sz="900" kern="1200" dirty="0">
                          <a:solidFill>
                            <a:schemeClr val="tx1"/>
                          </a:solidFill>
                          <a:effectLst/>
                          <a:latin typeface="+mn-lt"/>
                          <a:ea typeface="+mn-ea"/>
                          <a:cs typeface="+mn-cs"/>
                        </a:rPr>
                        <a:t>-Necesidad del cliente. Comportamiento del mercado.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900" b="0" dirty="0">
                          <a:latin typeface="Arial" panose="020B0604020202020204" pitchFamily="34" charset="0"/>
                          <a:cs typeface="Arial" panose="020B0604020202020204" pitchFamily="34" charset="0"/>
                        </a:rPr>
                        <a:t>-Programa de visita</a:t>
                      </a:r>
                      <a:r>
                        <a:rPr lang="es-ES" sz="900" b="0" baseline="0" dirty="0">
                          <a:latin typeface="Arial" panose="020B0604020202020204" pitchFamily="34" charset="0"/>
                          <a:cs typeface="Arial" panose="020B0604020202020204" pitchFamily="34" charset="0"/>
                        </a:rPr>
                        <a:t> al cliente.</a:t>
                      </a:r>
                      <a:endParaRPr lang="es-AR" sz="900" kern="1200" dirty="0">
                        <a:solidFill>
                          <a:schemeClr val="tx1"/>
                        </a:solidFill>
                        <a:effectLst/>
                        <a:latin typeface="+mn-lt"/>
                        <a:ea typeface="+mn-ea"/>
                        <a:cs typeface="+mn-cs"/>
                      </a:endParaRPr>
                    </a:p>
                    <a:p>
                      <a:pPr lvl="0"/>
                      <a:r>
                        <a:rPr lang="en-US" sz="900" kern="1200" baseline="0" dirty="0">
                          <a:solidFill>
                            <a:schemeClr val="tx1"/>
                          </a:solidFill>
                          <a:effectLst/>
                          <a:latin typeface="+mn-lt"/>
                          <a:ea typeface="+mn-ea"/>
                          <a:cs typeface="+mn-cs"/>
                        </a:rPr>
                        <a:t>-</a:t>
                      </a:r>
                      <a:r>
                        <a:rPr lang="en-US" sz="900" kern="1200" baseline="0" dirty="0" err="1">
                          <a:solidFill>
                            <a:schemeClr val="tx1"/>
                          </a:solidFill>
                          <a:effectLst/>
                          <a:latin typeface="+mn-lt"/>
                          <a:ea typeface="+mn-ea"/>
                          <a:cs typeface="+mn-cs"/>
                        </a:rPr>
                        <a:t>Presupuestos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proveedores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productos</a:t>
                      </a:r>
                      <a:r>
                        <a:rPr lang="en-US" sz="900" kern="1200" baseline="0" dirty="0">
                          <a:solidFill>
                            <a:schemeClr val="tx1"/>
                          </a:solidFill>
                          <a:effectLst/>
                          <a:latin typeface="+mn-lt"/>
                          <a:ea typeface="+mn-ea"/>
                          <a:cs typeface="+mn-cs"/>
                        </a:rPr>
                        <a:t> y </a:t>
                      </a:r>
                      <a:r>
                        <a:rPr lang="en-US" sz="900" kern="1200" baseline="0" dirty="0" err="1">
                          <a:solidFill>
                            <a:schemeClr val="tx1"/>
                          </a:solidFill>
                          <a:effectLst/>
                          <a:latin typeface="+mn-lt"/>
                          <a:ea typeface="+mn-ea"/>
                          <a:cs typeface="+mn-cs"/>
                        </a:rPr>
                        <a:t>servicios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actualizados</a:t>
                      </a:r>
                      <a:r>
                        <a:rPr lang="en-US" sz="90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a:t>
                      </a:r>
                      <a:r>
                        <a:rPr lang="en-US" sz="900" kern="1200" baseline="0" dirty="0" err="1">
                          <a:solidFill>
                            <a:schemeClr val="tx1"/>
                          </a:solidFill>
                          <a:effectLst/>
                          <a:latin typeface="+mn-lt"/>
                          <a:ea typeface="+mn-ea"/>
                          <a:cs typeface="+mn-cs"/>
                        </a:rPr>
                        <a:t>Documentación</a:t>
                      </a:r>
                      <a:r>
                        <a:rPr lang="en-US" sz="900" kern="1200" baseline="0" dirty="0">
                          <a:solidFill>
                            <a:schemeClr val="tx1"/>
                          </a:solidFill>
                          <a:effectLst/>
                          <a:latin typeface="+mn-lt"/>
                          <a:ea typeface="+mn-ea"/>
                          <a:cs typeface="+mn-cs"/>
                        </a:rPr>
                        <a:t> y </a:t>
                      </a:r>
                      <a:r>
                        <a:rPr lang="en-US" sz="900" kern="1200" baseline="0" dirty="0" err="1">
                          <a:solidFill>
                            <a:schemeClr val="tx1"/>
                          </a:solidFill>
                          <a:effectLst/>
                          <a:latin typeface="+mn-lt"/>
                          <a:ea typeface="+mn-ea"/>
                          <a:cs typeface="+mn-cs"/>
                        </a:rPr>
                        <a:t>recursos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disponibles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pedidos</a:t>
                      </a:r>
                      <a:r>
                        <a:rPr lang="en-US" sz="900" kern="1200" baseline="0" dirty="0">
                          <a:solidFill>
                            <a:schemeClr val="tx1"/>
                          </a:solidFill>
                          <a:effectLst/>
                          <a:latin typeface="+mn-lt"/>
                          <a:ea typeface="+mn-ea"/>
                          <a:cs typeface="+mn-cs"/>
                        </a:rPr>
                        <a:t> , </a:t>
                      </a:r>
                      <a:r>
                        <a:rPr lang="en-US" sz="900" kern="1200" baseline="0" dirty="0" err="1">
                          <a:solidFill>
                            <a:schemeClr val="tx1"/>
                          </a:solidFill>
                          <a:effectLst/>
                          <a:latin typeface="+mn-lt"/>
                          <a:ea typeface="+mn-ea"/>
                          <a:cs typeface="+mn-cs"/>
                        </a:rPr>
                        <a:t>precios</a:t>
                      </a:r>
                      <a:r>
                        <a:rPr lang="en-US" sz="900" kern="1200" baseline="0" dirty="0">
                          <a:solidFill>
                            <a:schemeClr val="tx1"/>
                          </a:solidFill>
                          <a:effectLst/>
                          <a:latin typeface="+mn-lt"/>
                          <a:ea typeface="+mn-ea"/>
                          <a:cs typeface="+mn-cs"/>
                        </a:rPr>
                        <a:t> del </a:t>
                      </a:r>
                      <a:r>
                        <a:rPr lang="en-US" sz="900" kern="1200" baseline="0" dirty="0" err="1">
                          <a:solidFill>
                            <a:schemeClr val="tx1"/>
                          </a:solidFill>
                          <a:effectLst/>
                          <a:latin typeface="+mn-lt"/>
                          <a:ea typeface="+mn-ea"/>
                          <a:cs typeface="+mn-cs"/>
                        </a:rPr>
                        <a:t>cliente</a:t>
                      </a:r>
                      <a:r>
                        <a:rPr lang="en-US" sz="900" kern="1200" baseline="0" dirty="0">
                          <a:solidFill>
                            <a:schemeClr val="tx1"/>
                          </a:solidFill>
                          <a:effectLst/>
                          <a:latin typeface="+mn-lt"/>
                          <a:ea typeface="+mn-ea"/>
                          <a:cs typeface="+mn-cs"/>
                        </a:rPr>
                        <a:t>, panel de control,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-Panel de Control.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a:t>
                      </a:r>
                      <a:r>
                        <a:rPr lang="en-US" sz="900" kern="1200" baseline="0" dirty="0" err="1">
                          <a:solidFill>
                            <a:schemeClr val="tx1"/>
                          </a:solidFill>
                          <a:effectLst/>
                          <a:latin typeface="+mn-lt"/>
                          <a:ea typeface="+mn-ea"/>
                          <a:cs typeface="+mn-cs"/>
                        </a:rPr>
                        <a:t>Ordenes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Trabajo</a:t>
                      </a:r>
                      <a:r>
                        <a:rPr lang="en-US" sz="900" kern="1200" baseline="0" dirty="0">
                          <a:solidFill>
                            <a:schemeClr val="tx1"/>
                          </a:solidFill>
                          <a:effectLst/>
                          <a:latin typeface="+mn-lt"/>
                          <a:ea typeface="+mn-ea"/>
                          <a:cs typeface="+mn-cs"/>
                        </a:rPr>
                        <a:t> y </a:t>
                      </a:r>
                      <a:r>
                        <a:rPr lang="en-US" sz="900" kern="1200" baseline="0" dirty="0" err="1">
                          <a:solidFill>
                            <a:schemeClr val="tx1"/>
                          </a:solidFill>
                          <a:effectLst/>
                          <a:latin typeface="+mn-lt"/>
                          <a:ea typeface="+mn-ea"/>
                          <a:cs typeface="+mn-cs"/>
                        </a:rPr>
                        <a:t>Partes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Diarios</a:t>
                      </a:r>
                      <a:r>
                        <a:rPr lang="en-US" sz="90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a:t>
                      </a:r>
                      <a:r>
                        <a:rPr lang="en-US" sz="900" kern="1200" dirty="0" err="1">
                          <a:solidFill>
                            <a:schemeClr val="tx1"/>
                          </a:solidFill>
                          <a:effectLst/>
                          <a:latin typeface="+mn-lt"/>
                          <a:ea typeface="+mn-ea"/>
                          <a:cs typeface="+mn-cs"/>
                        </a:rPr>
                        <a:t>Diagrama</a:t>
                      </a:r>
                      <a:r>
                        <a:rPr lang="en-US" sz="900" kern="1200" baseline="0" dirty="0">
                          <a:solidFill>
                            <a:schemeClr val="tx1"/>
                          </a:solidFill>
                          <a:effectLst/>
                          <a:latin typeface="+mn-lt"/>
                          <a:ea typeface="+mn-ea"/>
                          <a:cs typeface="+mn-cs"/>
                        </a:rPr>
                        <a:t> de personal, panel de control, etc.</a:t>
                      </a:r>
                    </a:p>
                    <a:p>
                      <a:pPr lvl="0"/>
                      <a:r>
                        <a:rPr lang="en-US" sz="900" kern="1200" baseline="0" dirty="0">
                          <a:solidFill>
                            <a:schemeClr val="tx1"/>
                          </a:solidFill>
                          <a:effectLst/>
                          <a:latin typeface="+mn-lt"/>
                          <a:ea typeface="+mn-ea"/>
                          <a:cs typeface="+mn-cs"/>
                        </a:rPr>
                        <a:t>-</a:t>
                      </a:r>
                      <a:r>
                        <a:rPr lang="en-US" sz="900" kern="1200" dirty="0" err="1">
                          <a:solidFill>
                            <a:schemeClr val="tx1"/>
                          </a:solidFill>
                          <a:effectLst/>
                          <a:latin typeface="+mn-lt"/>
                          <a:ea typeface="+mn-ea"/>
                          <a:cs typeface="+mn-cs"/>
                        </a:rPr>
                        <a:t>Diagrama</a:t>
                      </a:r>
                      <a:r>
                        <a:rPr lang="en-US" sz="900" kern="1200" baseline="0" dirty="0">
                          <a:solidFill>
                            <a:schemeClr val="tx1"/>
                          </a:solidFill>
                          <a:effectLst/>
                          <a:latin typeface="+mn-lt"/>
                          <a:ea typeface="+mn-ea"/>
                          <a:cs typeface="+mn-cs"/>
                        </a:rPr>
                        <a:t> de personal.</a:t>
                      </a:r>
                    </a:p>
                    <a:p>
                      <a:pPr marL="0" lvl="0" indent="0">
                        <a:buFontTx/>
                        <a:buNone/>
                      </a:pP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Nomina</a:t>
                      </a:r>
                      <a:r>
                        <a:rPr lang="en-US" sz="900" b="0" kern="1200" baseline="0" dirty="0">
                          <a:solidFill>
                            <a:schemeClr val="tx1"/>
                          </a:solidFill>
                          <a:effectLst/>
                          <a:latin typeface="+mn-lt"/>
                          <a:ea typeface="+mn-ea"/>
                          <a:cs typeface="+mn-cs"/>
                        </a:rPr>
                        <a:t> de personal.</a:t>
                      </a:r>
                    </a:p>
                    <a:p>
                      <a:pPr marL="0" lvl="0" indent="0">
                        <a:buFontTx/>
                        <a:buNone/>
                      </a:pP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Informacion</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Indicadores</a:t>
                      </a:r>
                      <a:r>
                        <a:rPr lang="en-US" sz="900" b="0" kern="1200" baseline="0" dirty="0">
                          <a:solidFill>
                            <a:schemeClr val="tx1"/>
                          </a:solidFill>
                          <a:effectLst/>
                          <a:latin typeface="+mn-lt"/>
                          <a:ea typeface="+mn-ea"/>
                          <a:cs typeface="+mn-cs"/>
                        </a:rPr>
                        <a:t>.</a:t>
                      </a:r>
                    </a:p>
                    <a:p>
                      <a:pPr marL="0" lvl="0" indent="0">
                        <a:buFontTx/>
                        <a:buNone/>
                      </a:pP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Informes</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gestión</a:t>
                      </a:r>
                      <a:endParaRPr lang="en-US" sz="900" b="0" kern="1200" baseline="0" dirty="0">
                        <a:solidFill>
                          <a:schemeClr val="tx1"/>
                        </a:solidFill>
                        <a:effectLst/>
                        <a:latin typeface="+mn-lt"/>
                        <a:ea typeface="+mn-ea"/>
                        <a:cs typeface="+mn-cs"/>
                      </a:endParaRPr>
                    </a:p>
                    <a:p>
                      <a:pPr marL="0" lvl="0" indent="0">
                        <a:buFontTx/>
                        <a:buNone/>
                      </a:pP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Novedades</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operativas</a:t>
                      </a: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nuevos</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negocios</a:t>
                      </a:r>
                      <a:endParaRPr lang="en-US" sz="900" b="0" kern="1200" baseline="0" dirty="0">
                        <a:solidFill>
                          <a:schemeClr val="tx1"/>
                        </a:solidFill>
                        <a:effectLst/>
                        <a:latin typeface="+mn-lt"/>
                        <a:ea typeface="+mn-ea"/>
                        <a:cs typeface="+mn-cs"/>
                      </a:endParaRPr>
                    </a:p>
                    <a:p>
                      <a:pPr marL="0" lvl="0" indent="0">
                        <a:buFontTx/>
                        <a:buNone/>
                      </a:pPr>
                      <a:r>
                        <a:rPr lang="en-US" sz="900" b="0" kern="1200" baseline="0" dirty="0">
                          <a:solidFill>
                            <a:schemeClr val="tx1"/>
                          </a:solidFill>
                          <a:effectLst/>
                          <a:latin typeface="+mn-lt"/>
                          <a:ea typeface="+mn-ea"/>
                          <a:cs typeface="+mn-cs"/>
                        </a:rPr>
                        <a:t>- Mails de </a:t>
                      </a:r>
                      <a:r>
                        <a:rPr lang="en-US" sz="900" b="0" kern="1200" baseline="0" dirty="0" err="1">
                          <a:solidFill>
                            <a:schemeClr val="tx1"/>
                          </a:solidFill>
                          <a:effectLst/>
                          <a:latin typeface="+mn-lt"/>
                          <a:ea typeface="+mn-ea"/>
                          <a:cs typeface="+mn-cs"/>
                        </a:rPr>
                        <a:t>clientes</a:t>
                      </a:r>
                      <a:endParaRPr lang="en-US" sz="900" b="0" kern="1200" baseline="0" dirty="0">
                        <a:solidFill>
                          <a:schemeClr val="tx1"/>
                        </a:solidFill>
                        <a:effectLst/>
                        <a:latin typeface="+mn-lt"/>
                        <a:ea typeface="+mn-ea"/>
                        <a:cs typeface="+mn-cs"/>
                      </a:endParaRPr>
                    </a:p>
                    <a:p>
                      <a:pPr marL="0" lvl="0" indent="0">
                        <a:buFontTx/>
                        <a:buNone/>
                      </a:pPr>
                      <a:r>
                        <a:rPr lang="en-US" sz="900" b="0" kern="1200" baseline="0" dirty="0">
                          <a:solidFill>
                            <a:schemeClr val="tx1"/>
                          </a:solidFill>
                          <a:effectLst/>
                          <a:latin typeface="+mn-lt"/>
                          <a:ea typeface="+mn-ea"/>
                          <a:cs typeface="+mn-cs"/>
                        </a:rPr>
                        <a:t>- NC, </a:t>
                      </a:r>
                      <a:r>
                        <a:rPr lang="en-US" sz="900" b="0" kern="1200" baseline="0" dirty="0" err="1">
                          <a:solidFill>
                            <a:schemeClr val="tx1"/>
                          </a:solidFill>
                          <a:effectLst/>
                          <a:latin typeface="+mn-lt"/>
                          <a:ea typeface="+mn-ea"/>
                          <a:cs typeface="+mn-cs"/>
                        </a:rPr>
                        <a:t>ordenes</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servicios</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evaluaciones</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desempeño</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anteriores</a:t>
                      </a:r>
                      <a:r>
                        <a:rPr lang="en-US" sz="900" b="0" kern="1200" baseline="0" dirty="0">
                          <a:solidFill>
                            <a:schemeClr val="tx1"/>
                          </a:solidFill>
                          <a:effectLst/>
                          <a:latin typeface="+mn-lt"/>
                          <a:ea typeface="+mn-ea"/>
                          <a:cs typeface="+mn-cs"/>
                        </a:rPr>
                        <a:t>.</a:t>
                      </a:r>
                    </a:p>
                  </a:txBody>
                  <a:tcPr/>
                </a:tc>
                <a:extLst>
                  <a:ext uri="{0D108BD9-81ED-4DB2-BD59-A6C34878D82A}">
                    <a16:rowId xmlns:a16="http://schemas.microsoft.com/office/drawing/2014/main" xmlns="" val="2278747012"/>
                  </a:ext>
                </a:extLst>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3443082758"/>
              </p:ext>
            </p:extLst>
          </p:nvPr>
        </p:nvGraphicFramePr>
        <p:xfrm>
          <a:off x="8918441" y="2421387"/>
          <a:ext cx="3273559" cy="2674620"/>
        </p:xfrm>
        <a:graphic>
          <a:graphicData uri="http://schemas.openxmlformats.org/drawingml/2006/table">
            <a:tbl>
              <a:tblPr firstRow="1" bandRow="1">
                <a:tableStyleId>{69012ECD-51FC-41F1-AA8D-1B2483CD663E}</a:tableStyleId>
              </a:tblPr>
              <a:tblGrid>
                <a:gridCol w="3273559">
                  <a:extLst>
                    <a:ext uri="{9D8B030D-6E8A-4147-A177-3AD203B41FA5}">
                      <a16:colId xmlns:a16="http://schemas.microsoft.com/office/drawing/2014/main" xmlns="" val="1157492327"/>
                    </a:ext>
                  </a:extLst>
                </a:gridCol>
              </a:tblGrid>
              <a:tr h="170741">
                <a:tc>
                  <a:txBody>
                    <a:bodyPr/>
                    <a:lstStyle/>
                    <a:p>
                      <a:pPr algn="ctr"/>
                      <a:r>
                        <a:rPr lang="es-AR" sz="1000" dirty="0">
                          <a:solidFill>
                            <a:schemeClr val="tx1"/>
                          </a:solidFill>
                          <a:latin typeface="Arial Black" panose="020B0A04020102020204" pitchFamily="34" charset="0"/>
                          <a:cs typeface="Arial" panose="020B0604020202020204" pitchFamily="34" charset="0"/>
                        </a:rPr>
                        <a:t>SALIDAS</a:t>
                      </a:r>
                    </a:p>
                  </a:txBody>
                  <a:tcPr>
                    <a:solidFill>
                      <a:srgbClr val="FFFF99"/>
                    </a:solidFill>
                  </a:tcPr>
                </a:tc>
                <a:extLst>
                  <a:ext uri="{0D108BD9-81ED-4DB2-BD59-A6C34878D82A}">
                    <a16:rowId xmlns:a16="http://schemas.microsoft.com/office/drawing/2014/main" xmlns="" val="3181190746"/>
                  </a:ext>
                </a:extLst>
              </a:tr>
              <a:tr h="2182286">
                <a:tc>
                  <a:txBody>
                    <a:bodyPr/>
                    <a:lstStyle/>
                    <a:p>
                      <a:pPr>
                        <a:lnSpc>
                          <a:spcPct val="95000"/>
                        </a:lnSpc>
                        <a:spcBef>
                          <a:spcPts val="0"/>
                        </a:spcBef>
                        <a:buFontTx/>
                        <a:buBlip>
                          <a:blip r:embed="rId2"/>
                        </a:buBlip>
                      </a:pPr>
                      <a:endParaRPr lang="es-ES" sz="1000" u="sng" baseline="0" dirty="0">
                        <a:latin typeface="Arial" panose="020B0604020202020204" pitchFamily="34" charset="0"/>
                        <a:cs typeface="Arial" panose="020B0604020202020204" pitchFamily="34" charset="0"/>
                      </a:endParaRPr>
                    </a:p>
                    <a:p>
                      <a:pPr lvl="0"/>
                      <a:r>
                        <a:rPr lang="es-AR" sz="900" kern="1200" dirty="0">
                          <a:solidFill>
                            <a:schemeClr val="tx1"/>
                          </a:solidFill>
                          <a:effectLst/>
                          <a:latin typeface="+mn-lt"/>
                          <a:ea typeface="+mn-ea"/>
                          <a:cs typeface="+mn-cs"/>
                        </a:rPr>
                        <a:t>-      Propuestas técnicas /comercial</a:t>
                      </a:r>
                      <a:r>
                        <a:rPr lang="es-AR" sz="900" kern="1200" baseline="0" dirty="0">
                          <a:solidFill>
                            <a:schemeClr val="tx1"/>
                          </a:solidFill>
                          <a:effectLst/>
                          <a:latin typeface="+mn-lt"/>
                          <a:ea typeface="+mn-ea"/>
                          <a:cs typeface="+mn-cs"/>
                        </a:rPr>
                        <a:t> </a:t>
                      </a:r>
                      <a:r>
                        <a:rPr lang="es-AR" sz="900" kern="1200" dirty="0">
                          <a:solidFill>
                            <a:schemeClr val="tx1"/>
                          </a:solidFill>
                          <a:effectLst/>
                          <a:latin typeface="+mn-lt"/>
                          <a:ea typeface="+mn-ea"/>
                          <a:cs typeface="+mn-cs"/>
                        </a:rPr>
                        <a:t>al cliente.</a:t>
                      </a:r>
                    </a:p>
                    <a:p>
                      <a:pPr marL="171450" lvl="0" indent="-171450">
                        <a:buFontTx/>
                        <a:buChar char="-"/>
                      </a:pPr>
                      <a:r>
                        <a:rPr lang="en-US" sz="900" kern="1200" dirty="0" err="1">
                          <a:solidFill>
                            <a:schemeClr val="tx1"/>
                          </a:solidFill>
                          <a:effectLst/>
                          <a:latin typeface="+mn-lt"/>
                          <a:ea typeface="+mn-ea"/>
                          <a:cs typeface="+mn-cs"/>
                        </a:rPr>
                        <a:t>Propuesta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Tecnica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Operativa</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programa</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trabajo</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fecha</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inicio</a:t>
                      </a:r>
                      <a:r>
                        <a:rPr lang="en-US" sz="900" kern="1200" baseline="0" dirty="0">
                          <a:solidFill>
                            <a:schemeClr val="tx1"/>
                          </a:solidFill>
                          <a:effectLst/>
                          <a:latin typeface="+mn-lt"/>
                          <a:ea typeface="+mn-ea"/>
                          <a:cs typeface="+mn-cs"/>
                        </a:rPr>
                        <a:t>)</a:t>
                      </a:r>
                    </a:p>
                    <a:p>
                      <a:pPr marL="171450" lvl="0" indent="-171450">
                        <a:buFontTx/>
                        <a:buChar char="-"/>
                      </a:pPr>
                      <a:r>
                        <a:rPr lang="en-US" sz="900" kern="1200" dirty="0" err="1">
                          <a:solidFill>
                            <a:schemeClr val="tx1"/>
                          </a:solidFill>
                          <a:effectLst/>
                          <a:latin typeface="+mn-lt"/>
                          <a:ea typeface="+mn-ea"/>
                          <a:cs typeface="+mn-cs"/>
                        </a:rPr>
                        <a:t>Ficha</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servicio</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ordenes</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trabajo</a:t>
                      </a:r>
                      <a:r>
                        <a:rPr lang="en-US" sz="900" kern="1200" dirty="0">
                          <a:solidFill>
                            <a:schemeClr val="tx1"/>
                          </a:solidFill>
                          <a:effectLst/>
                          <a:latin typeface="+mn-lt"/>
                          <a:ea typeface="+mn-ea"/>
                          <a:cs typeface="+mn-cs"/>
                        </a:rPr>
                        <a:t>.</a:t>
                      </a:r>
                    </a:p>
                    <a:p>
                      <a:pPr marL="171450" lvl="0" indent="-171450">
                        <a:buFontTx/>
                        <a:buChar char="-"/>
                      </a:pPr>
                      <a:r>
                        <a:rPr lang="en-US" sz="900" kern="1200" dirty="0" err="1">
                          <a:solidFill>
                            <a:schemeClr val="tx1"/>
                          </a:solidFill>
                          <a:effectLst/>
                          <a:latin typeface="+mn-lt"/>
                          <a:ea typeface="+mn-ea"/>
                          <a:cs typeface="+mn-cs"/>
                        </a:rPr>
                        <a:t>Partes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Diarios</a:t>
                      </a:r>
                      <a:r>
                        <a:rPr lang="en-US" sz="900" kern="1200" dirty="0">
                          <a:solidFill>
                            <a:schemeClr val="tx1"/>
                          </a:solidFill>
                          <a:effectLst/>
                          <a:latin typeface="+mn-lt"/>
                          <a:ea typeface="+mn-ea"/>
                          <a:cs typeface="+mn-cs"/>
                        </a:rPr>
                        <a:t> y</a:t>
                      </a:r>
                      <a:r>
                        <a:rPr lang="en-US" sz="900" kern="1200" baseline="0" dirty="0">
                          <a:solidFill>
                            <a:schemeClr val="tx1"/>
                          </a:solidFill>
                          <a:effectLst/>
                          <a:latin typeface="+mn-lt"/>
                          <a:ea typeface="+mn-ea"/>
                          <a:cs typeface="+mn-cs"/>
                        </a:rPr>
                        <a:t> e </a:t>
                      </a:r>
                      <a:r>
                        <a:rPr lang="en-US" sz="900" kern="1200" dirty="0" err="1">
                          <a:solidFill>
                            <a:schemeClr val="tx1"/>
                          </a:solidFill>
                          <a:effectLst/>
                          <a:latin typeface="+mn-lt"/>
                          <a:ea typeface="+mn-ea"/>
                          <a:cs typeface="+mn-cs"/>
                        </a:rPr>
                        <a:t>Informes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Tecnicos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por</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pozo</a:t>
                      </a:r>
                      <a:r>
                        <a:rPr lang="en-US" sz="900" kern="1200" dirty="0">
                          <a:solidFill>
                            <a:schemeClr val="tx1"/>
                          </a:solidFill>
                          <a:effectLst/>
                          <a:latin typeface="+mn-lt"/>
                          <a:ea typeface="+mn-ea"/>
                          <a:cs typeface="+mn-cs"/>
                        </a:rPr>
                        <a:t>.</a:t>
                      </a:r>
                    </a:p>
                    <a:p>
                      <a:pPr marL="171450" lvl="0" indent="-171450">
                        <a:buFontTx/>
                        <a:buChar char="-"/>
                      </a:pPr>
                      <a:r>
                        <a:rPr lang="en-US" sz="900" kern="1200" dirty="0" err="1">
                          <a:solidFill>
                            <a:schemeClr val="tx1"/>
                          </a:solidFill>
                          <a:effectLst/>
                          <a:latin typeface="+mn-lt"/>
                          <a:ea typeface="+mn-ea"/>
                          <a:cs typeface="+mn-cs"/>
                        </a:rPr>
                        <a:t>Certificaciones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para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facturar</a:t>
                      </a:r>
                      <a:r>
                        <a:rPr lang="en-US" sz="900" kern="1200" dirty="0">
                          <a:solidFill>
                            <a:schemeClr val="tx1"/>
                          </a:solidFill>
                          <a:effectLst/>
                          <a:latin typeface="+mn-lt"/>
                          <a:ea typeface="+mn-ea"/>
                          <a:cs typeface="+mn-cs"/>
                        </a:rPr>
                        <a:t> a </a:t>
                      </a:r>
                      <a:r>
                        <a:rPr lang="en-US" sz="900" kern="1200" dirty="0" err="1">
                          <a:solidFill>
                            <a:schemeClr val="tx1"/>
                          </a:solidFill>
                          <a:effectLst/>
                          <a:latin typeface="+mn-lt"/>
                          <a:ea typeface="+mn-ea"/>
                          <a:cs typeface="+mn-cs"/>
                        </a:rPr>
                        <a:t>cada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cliente</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Informes</a:t>
                      </a:r>
                      <a:r>
                        <a:rPr lang="en-US" sz="900" kern="1200" dirty="0">
                          <a:solidFill>
                            <a:schemeClr val="tx1"/>
                          </a:solidFill>
                          <a:effectLst/>
                          <a:latin typeface="+mn-lt"/>
                          <a:ea typeface="+mn-ea"/>
                          <a:cs typeface="+mn-cs"/>
                        </a:rPr>
                        <a:t> de control de </a:t>
                      </a:r>
                      <a:r>
                        <a:rPr lang="en-US" sz="900" kern="1200" dirty="0" err="1">
                          <a:solidFill>
                            <a:schemeClr val="tx1"/>
                          </a:solidFill>
                          <a:effectLst/>
                          <a:latin typeface="+mn-lt"/>
                          <a:ea typeface="+mn-ea"/>
                          <a:cs typeface="+mn-cs"/>
                        </a:rPr>
                        <a:t>gestión</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Informe</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operativo</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Diagrama</a:t>
                      </a:r>
                      <a:r>
                        <a:rPr lang="en-US" sz="900" kern="1200" dirty="0">
                          <a:solidFill>
                            <a:schemeClr val="tx1"/>
                          </a:solidFill>
                          <a:effectLst/>
                          <a:latin typeface="+mn-lt"/>
                          <a:ea typeface="+mn-ea"/>
                          <a:cs typeface="+mn-cs"/>
                        </a:rPr>
                        <a:t> de personal </a:t>
                      </a:r>
                      <a:r>
                        <a:rPr lang="en-US" sz="900" kern="1200" dirty="0" err="1">
                          <a:solidFill>
                            <a:schemeClr val="tx1"/>
                          </a:solidFill>
                          <a:effectLst/>
                          <a:latin typeface="+mn-lt"/>
                          <a:ea typeface="+mn-ea"/>
                          <a:cs typeface="+mn-cs"/>
                        </a:rPr>
                        <a:t>actualizado</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Nomina</a:t>
                      </a:r>
                      <a:r>
                        <a:rPr lang="en-US" sz="900" kern="1200" dirty="0">
                          <a:solidFill>
                            <a:schemeClr val="tx1"/>
                          </a:solidFill>
                          <a:effectLst/>
                          <a:latin typeface="+mn-lt"/>
                          <a:ea typeface="+mn-ea"/>
                          <a:cs typeface="+mn-cs"/>
                        </a:rPr>
                        <a:t> de personal </a:t>
                      </a:r>
                      <a:r>
                        <a:rPr lang="en-US" sz="900" kern="1200" dirty="0" err="1">
                          <a:solidFill>
                            <a:schemeClr val="tx1"/>
                          </a:solidFill>
                          <a:effectLst/>
                          <a:latin typeface="+mn-lt"/>
                          <a:ea typeface="+mn-ea"/>
                          <a:cs typeface="+mn-cs"/>
                        </a:rPr>
                        <a:t>actualizada</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Plantilla</a:t>
                      </a:r>
                      <a:r>
                        <a:rPr lang="en-US" sz="900" kern="1200" dirty="0">
                          <a:solidFill>
                            <a:schemeClr val="tx1"/>
                          </a:solidFill>
                          <a:effectLst/>
                          <a:latin typeface="+mn-lt"/>
                          <a:ea typeface="+mn-ea"/>
                          <a:cs typeface="+mn-cs"/>
                        </a:rPr>
                        <a:t> de personal </a:t>
                      </a:r>
                      <a:r>
                        <a:rPr lang="en-US" sz="900" kern="1200" dirty="0" err="1">
                          <a:solidFill>
                            <a:schemeClr val="tx1"/>
                          </a:solidFill>
                          <a:effectLst/>
                          <a:latin typeface="+mn-lt"/>
                          <a:ea typeface="+mn-ea"/>
                          <a:cs typeface="+mn-cs"/>
                        </a:rPr>
                        <a:t>actualizada</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Informe</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mano</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Obra</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Informes</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gestion</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anuales</a:t>
                      </a:r>
                      <a:endParaRPr lang="en-US" sz="9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a:solidFill>
                            <a:schemeClr val="tx1"/>
                          </a:solidFill>
                          <a:effectLst/>
                          <a:latin typeface="+mn-lt"/>
                          <a:ea typeface="+mn-ea"/>
                          <a:cs typeface="+mn-cs"/>
                        </a:rPr>
                        <a:t>Mail y/o</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comunicaciones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sobre</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evaluación</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nuevas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tecnologias</a:t>
                      </a:r>
                      <a:r>
                        <a:rPr lang="en-US" sz="900" kern="1200" baseline="0" dirty="0">
                          <a:solidFill>
                            <a:schemeClr val="tx1"/>
                          </a:solidFill>
                          <a:effectLst/>
                          <a:latin typeface="+mn-lt"/>
                          <a:ea typeface="+mn-ea"/>
                          <a:cs typeface="+mn-cs"/>
                        </a:rPr>
                        <a:t>.</a:t>
                      </a:r>
                      <a:endParaRPr lang="en-US" sz="9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Reuniones</a:t>
                      </a:r>
                      <a:r>
                        <a:rPr lang="en-US" sz="900" kern="1200" baseline="0" dirty="0">
                          <a:solidFill>
                            <a:schemeClr val="tx1"/>
                          </a:solidFill>
                          <a:effectLst/>
                          <a:latin typeface="+mn-lt"/>
                          <a:ea typeface="+mn-ea"/>
                          <a:cs typeface="+mn-cs"/>
                        </a:rPr>
                        <a:t>  con </a:t>
                      </a:r>
                      <a:r>
                        <a:rPr lang="en-US" sz="900" kern="1200" baseline="0" dirty="0" err="1">
                          <a:solidFill>
                            <a:schemeClr val="tx1"/>
                          </a:solidFill>
                          <a:effectLst/>
                          <a:latin typeface="+mn-lt"/>
                          <a:ea typeface="+mn-ea"/>
                          <a:cs typeface="+mn-cs"/>
                        </a:rPr>
                        <a:t>clientes</a:t>
                      </a:r>
                      <a:endParaRPr lang="en-US" sz="9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baseline="0" dirty="0" err="1">
                          <a:solidFill>
                            <a:schemeClr val="tx1"/>
                          </a:solidFill>
                          <a:effectLst/>
                          <a:latin typeface="+mn-lt"/>
                          <a:ea typeface="+mn-ea"/>
                          <a:cs typeface="+mn-cs"/>
                        </a:rPr>
                        <a:t>Evaluaciones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Desempeño</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anuales</a:t>
                      </a:r>
                      <a:r>
                        <a:rPr lang="en-US" sz="900" kern="1200" baseline="0" dirty="0">
                          <a:solidFill>
                            <a:schemeClr val="tx1"/>
                          </a:solidFill>
                          <a:effectLst/>
                          <a:latin typeface="+mn-lt"/>
                          <a:ea typeface="+mn-ea"/>
                          <a:cs typeface="+mn-cs"/>
                        </a:rPr>
                        <a:t>.</a:t>
                      </a:r>
                      <a:endParaRPr lang="en-US" sz="900" kern="1200" dirty="0">
                        <a:solidFill>
                          <a:schemeClr val="tx1"/>
                        </a:solidFill>
                        <a:effectLst/>
                        <a:latin typeface="+mn-lt"/>
                        <a:ea typeface="+mn-ea"/>
                        <a:cs typeface="+mn-cs"/>
                      </a:endParaRPr>
                    </a:p>
                  </a:txBody>
                  <a:tcPr/>
                </a:tc>
                <a:extLst>
                  <a:ext uri="{0D108BD9-81ED-4DB2-BD59-A6C34878D82A}">
                    <a16:rowId xmlns:a16="http://schemas.microsoft.com/office/drawing/2014/main" xmlns="" val="2278747012"/>
                  </a:ext>
                </a:extLst>
              </a:tr>
            </a:tbl>
          </a:graphicData>
        </a:graphic>
      </p:graphicFrame>
      <p:graphicFrame>
        <p:nvGraphicFramePr>
          <p:cNvPr id="15" name="Tabla 14"/>
          <p:cNvGraphicFramePr>
            <a:graphicFrameLocks noGrp="1"/>
          </p:cNvGraphicFramePr>
          <p:nvPr>
            <p:extLst>
              <p:ext uri="{D42A27DB-BD31-4B8C-83A1-F6EECF244321}">
                <p14:modId xmlns:p14="http://schemas.microsoft.com/office/powerpoint/2010/main" val="64855130"/>
              </p:ext>
            </p:extLst>
          </p:nvPr>
        </p:nvGraphicFramePr>
        <p:xfrm>
          <a:off x="9025217" y="708804"/>
          <a:ext cx="2718407" cy="1581538"/>
        </p:xfrm>
        <a:graphic>
          <a:graphicData uri="http://schemas.openxmlformats.org/drawingml/2006/table">
            <a:tbl>
              <a:tblPr firstRow="1" bandRow="1">
                <a:tableStyleId>{69012ECD-51FC-41F1-AA8D-1B2483CD663E}</a:tableStyleId>
              </a:tblPr>
              <a:tblGrid>
                <a:gridCol w="2718407">
                  <a:extLst>
                    <a:ext uri="{9D8B030D-6E8A-4147-A177-3AD203B41FA5}">
                      <a16:colId xmlns:a16="http://schemas.microsoft.com/office/drawing/2014/main" xmlns="" val="1157492327"/>
                    </a:ext>
                  </a:extLst>
                </a:gridCol>
              </a:tblGrid>
              <a:tr h="214032">
                <a:tc>
                  <a:txBody>
                    <a:bodyPr/>
                    <a:lstStyle/>
                    <a:p>
                      <a:pPr algn="ctr"/>
                      <a:r>
                        <a:rPr lang="es-AR" sz="1000" dirty="0">
                          <a:solidFill>
                            <a:schemeClr val="tx1"/>
                          </a:solidFill>
                          <a:latin typeface="Arial Black" panose="020B0A04020102020204" pitchFamily="34" charset="0"/>
                          <a:cs typeface="Arial" panose="020B0604020202020204" pitchFamily="34" charset="0"/>
                        </a:rPr>
                        <a:t>¿CON QUIÉN?</a:t>
                      </a:r>
                    </a:p>
                  </a:txBody>
                  <a:tcPr>
                    <a:solidFill>
                      <a:srgbClr val="FFFF99"/>
                    </a:solidFill>
                  </a:tcPr>
                </a:tc>
                <a:extLst>
                  <a:ext uri="{0D108BD9-81ED-4DB2-BD59-A6C34878D82A}">
                    <a16:rowId xmlns:a16="http://schemas.microsoft.com/office/drawing/2014/main" xmlns="" val="3181190746"/>
                  </a:ext>
                </a:extLst>
              </a:tr>
              <a:tr h="1337698">
                <a:tc>
                  <a:txBody>
                    <a:bodyPr/>
                    <a:lstStyle/>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Personal</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Clientes</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Responsables de Sector</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Responsable de Administración</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Gerencia</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Directorio</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Proveedores</a:t>
                      </a:r>
                    </a:p>
                  </a:txBody>
                  <a:tcPr>
                    <a:noFill/>
                  </a:tcPr>
                </a:tc>
                <a:extLst>
                  <a:ext uri="{0D108BD9-81ED-4DB2-BD59-A6C34878D82A}">
                    <a16:rowId xmlns:a16="http://schemas.microsoft.com/office/drawing/2014/main" xmlns="" val="2278747012"/>
                  </a:ext>
                </a:extLst>
              </a:tr>
            </a:tbl>
          </a:graphicData>
        </a:graphic>
      </p:graphicFrame>
      <p:sp>
        <p:nvSpPr>
          <p:cNvPr id="17" name="Text Box 4"/>
          <p:cNvSpPr txBox="1">
            <a:spLocks noChangeArrowheads="1"/>
          </p:cNvSpPr>
          <p:nvPr/>
        </p:nvSpPr>
        <p:spPr bwMode="auto">
          <a:xfrm>
            <a:off x="3311100" y="686188"/>
            <a:ext cx="5257168" cy="6586418"/>
          </a:xfrm>
          <a:prstGeom prst="rect">
            <a:avLst/>
          </a:prstGeom>
          <a:solidFill>
            <a:schemeClr val="bg1"/>
          </a:solidFill>
          <a:ln w="38100" cmpd="dbl">
            <a:solidFill>
              <a:schemeClr val="tx1"/>
            </a:solidFill>
            <a:miter lim="800000"/>
            <a:headEnd/>
            <a:tailEnd/>
          </a:ln>
          <a:effectLst/>
        </p:spPr>
        <p:txBody>
          <a:bodyPr wrap="square">
            <a:spAutoFit/>
          </a:bodyPr>
          <a:lstStyle/>
          <a:p>
            <a:pPr algn="ctr">
              <a:spcBef>
                <a:spcPct val="60000"/>
              </a:spcBef>
            </a:pPr>
            <a:r>
              <a:rPr lang="es-ES" sz="1600" b="1" u="sng" dirty="0">
                <a:effectLst>
                  <a:outerShdw blurRad="38100" dist="38100" dir="2700000" algn="tl">
                    <a:srgbClr val="C0C0C0"/>
                  </a:outerShdw>
                </a:effectLst>
              </a:rPr>
              <a:t>Proceso Operaciones</a:t>
            </a:r>
          </a:p>
          <a:p>
            <a:pPr algn="ctr">
              <a:spcBef>
                <a:spcPct val="60000"/>
              </a:spcBef>
            </a:pPr>
            <a:r>
              <a:rPr lang="es-ES" sz="1000" b="1" u="sng" dirty="0"/>
              <a:t>Responsable: Gerente  de Operaciones</a:t>
            </a:r>
          </a:p>
          <a:p>
            <a:pPr marL="17145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Evaluar las circunstancias, condiciones o factores que puedan afectar a las actividades  </a:t>
            </a:r>
            <a:r>
              <a:rPr lang="en-US" sz="1000" dirty="0" err="1">
                <a:latin typeface="Arial" panose="020B0604020202020204" pitchFamily="34" charset="0"/>
                <a:cs typeface="Arial" panose="020B0604020202020204" pitchFamily="34" charset="0"/>
              </a:rPr>
              <a:t>operativas</a:t>
            </a:r>
            <a:r>
              <a:rPr lang="en-US" sz="1000" dirty="0">
                <a:latin typeface="Arial" panose="020B0604020202020204" pitchFamily="34" charset="0"/>
                <a:cs typeface="Arial" panose="020B0604020202020204" pitchFamily="34" charset="0"/>
              </a:rPr>
              <a:t>  de la </a:t>
            </a:r>
            <a:r>
              <a:rPr lang="en-US" sz="1000" dirty="0" err="1">
                <a:latin typeface="Arial" panose="020B0604020202020204" pitchFamily="34" charset="0"/>
                <a:cs typeface="Arial" panose="020B0604020202020204" pitchFamily="34" charset="0"/>
              </a:rPr>
              <a:t>empresa</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smtClean="0">
                <a:latin typeface="Arial" panose="020B0604020202020204" pitchFamily="34" charset="0"/>
                <a:cs typeface="Arial" panose="020B0604020202020204" pitchFamily="34" charset="0"/>
              </a:rPr>
              <a:t>Analizar</a:t>
            </a:r>
            <a:r>
              <a:rPr lang="en-US" sz="1000" dirty="0" smtClean="0">
                <a:latin typeface="Arial" panose="020B0604020202020204" pitchFamily="34" charset="0"/>
                <a:cs typeface="Arial" panose="020B0604020202020204" pitchFamily="34" charset="0"/>
              </a:rPr>
              <a:t> las solicitudes de </a:t>
            </a:r>
            <a:r>
              <a:rPr lang="en-US" sz="1000" dirty="0" err="1" smtClean="0">
                <a:latin typeface="Arial" panose="020B0604020202020204" pitchFamily="34" charset="0"/>
                <a:cs typeface="Arial" panose="020B0604020202020204" pitchFamily="34" charset="0"/>
              </a:rPr>
              <a:t>cotizaciones</a:t>
            </a:r>
            <a:endParaRPr lang="en-US" sz="1000" dirty="0">
              <a:latin typeface="Arial" panose="020B0604020202020204" pitchFamily="34" charset="0"/>
              <a:cs typeface="Arial" panose="020B0604020202020204" pitchFamily="34" charset="0"/>
            </a:endParaRPr>
          </a:p>
          <a:p>
            <a:pPr marL="171450" indent="-171450" algn="just">
              <a:spcBef>
                <a:spcPct val="60000"/>
              </a:spcBef>
              <a:buFont typeface="Wingdings" panose="05000000000000000000" pitchFamily="2" charset="2"/>
              <a:buChar char="q"/>
            </a:pPr>
            <a:r>
              <a:rPr lang="en-US" sz="1000" dirty="0" err="1" smtClean="0">
                <a:latin typeface="Arial" panose="020B0604020202020204" pitchFamily="34" charset="0"/>
                <a:cs typeface="Arial" panose="020B0604020202020204" pitchFamily="34" charset="0"/>
              </a:rPr>
              <a:t>Gestionar</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los</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desvios</a:t>
            </a:r>
            <a:r>
              <a:rPr lang="en-US" sz="1000" dirty="0" smtClean="0">
                <a:latin typeface="Arial" panose="020B0604020202020204" pitchFamily="34" charset="0"/>
                <a:cs typeface="Arial" panose="020B0604020202020204" pitchFamily="34" charset="0"/>
              </a:rPr>
              <a:t> y </a:t>
            </a:r>
            <a:r>
              <a:rPr lang="en-US" sz="1000" dirty="0" err="1" smtClean="0">
                <a:latin typeface="Arial" panose="020B0604020202020204" pitchFamily="34" charset="0"/>
                <a:cs typeface="Arial" panose="020B0604020202020204" pitchFamily="34" charset="0"/>
              </a:rPr>
              <a:t>anomalias</a:t>
            </a:r>
            <a:r>
              <a:rPr lang="en-US" sz="1000" dirty="0" smtClean="0">
                <a:latin typeface="Arial" panose="020B0604020202020204" pitchFamily="34" charset="0"/>
                <a:cs typeface="Arial" panose="020B0604020202020204" pitchFamily="34" charset="0"/>
              </a:rPr>
              <a:t> de </a:t>
            </a:r>
            <a:r>
              <a:rPr lang="en-US" sz="1000" dirty="0" err="1" smtClean="0">
                <a:latin typeface="Arial" panose="020B0604020202020204" pitchFamily="34" charset="0"/>
                <a:cs typeface="Arial" panose="020B0604020202020204" pitchFamily="34" charset="0"/>
              </a:rPr>
              <a:t>los</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servicios</a:t>
            </a:r>
            <a:r>
              <a:rPr lang="en-US" sz="1000" dirty="0" smtClean="0">
                <a:latin typeface="Arial" panose="020B0604020202020204" pitchFamily="34" charset="0"/>
                <a:cs typeface="Arial" panose="020B0604020202020204" pitchFamily="34" charset="0"/>
              </a:rPr>
              <a:t> </a:t>
            </a:r>
            <a:endParaRPr lang="en-US" sz="1000" dirty="0">
              <a:latin typeface="Arial" panose="020B0604020202020204" pitchFamily="34" charset="0"/>
              <a:cs typeface="Arial" panose="020B0604020202020204" pitchFamily="34" charset="0"/>
            </a:endParaRPr>
          </a:p>
          <a:p>
            <a:pPr marL="171450" indent="-171450" algn="just">
              <a:spcBef>
                <a:spcPct val="60000"/>
              </a:spcBef>
              <a:buFont typeface="Wingdings" panose="05000000000000000000" pitchFamily="2" charset="2"/>
              <a:buChar char="q"/>
            </a:pPr>
            <a:r>
              <a:rPr lang="en-US" sz="1000" dirty="0" err="1" smtClean="0">
                <a:latin typeface="Arial" panose="020B0604020202020204" pitchFamily="34" charset="0"/>
                <a:cs typeface="Arial" panose="020B0604020202020204" pitchFamily="34" charset="0"/>
              </a:rPr>
              <a:t>Visitar</a:t>
            </a:r>
            <a:r>
              <a:rPr lang="en-US" sz="1000" dirty="0" smtClean="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clientes</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establecer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contactos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comerciales</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Colaborar</a:t>
            </a:r>
            <a:r>
              <a:rPr lang="en-US" sz="1000" dirty="0">
                <a:latin typeface="Arial" panose="020B0604020202020204" pitchFamily="34" charset="0"/>
                <a:cs typeface="Arial" panose="020B0604020202020204" pitchFamily="34" charset="0"/>
              </a:rPr>
              <a:t> en </a:t>
            </a:r>
            <a:r>
              <a:rPr lang="en-US" sz="1000" dirty="0" err="1">
                <a:latin typeface="Arial" panose="020B0604020202020204" pitchFamily="34" charset="0"/>
                <a:cs typeface="Arial" panose="020B0604020202020204" pitchFamily="34" charset="0"/>
              </a:rPr>
              <a:t>cotizaciones</a:t>
            </a:r>
            <a:r>
              <a:rPr lang="en-US" sz="1000" dirty="0">
                <a:latin typeface="Arial" panose="020B0604020202020204" pitchFamily="34" charset="0"/>
                <a:cs typeface="Arial" panose="020B0604020202020204" pitchFamily="34" charset="0"/>
              </a:rPr>
              <a:t> en los </a:t>
            </a:r>
            <a:r>
              <a:rPr lang="en-US" sz="1000" dirty="0" err="1">
                <a:latin typeface="Arial" panose="020B0604020202020204" pitchFamily="34" charset="0"/>
                <a:cs typeface="Arial" panose="020B0604020202020204" pitchFamily="34" charset="0"/>
              </a:rPr>
              <a:t>aspectos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r>
              <a:rPr lang="en-US" sz="1000" dirty="0">
                <a:latin typeface="Arial" panose="020B0604020202020204" pitchFamily="34" charset="0"/>
                <a:cs typeface="Arial" panose="020B0604020202020204" pitchFamily="34" charset="0"/>
              </a:rPr>
              <a:t> de la </a:t>
            </a:r>
            <a:r>
              <a:rPr lang="en-US" sz="1000" dirty="0" err="1">
                <a:latin typeface="Arial" panose="020B0604020202020204" pitchFamily="34" charset="0"/>
                <a:cs typeface="Arial" panose="020B0604020202020204" pitchFamily="34" charset="0"/>
              </a:rPr>
              <a:t>misma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ej</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planificacion</a:t>
            </a:r>
            <a:r>
              <a:rPr lang="en-US" sz="1000" dirty="0">
                <a:latin typeface="Arial" panose="020B0604020202020204" pitchFamily="34" charset="0"/>
                <a:cs typeface="Arial" panose="020B0604020202020204" pitchFamily="34" charset="0"/>
              </a:rPr>
              <a:t> de RRHH, </a:t>
            </a:r>
            <a:r>
              <a:rPr lang="en-US" sz="1000" dirty="0" err="1">
                <a:latin typeface="Arial" panose="020B0604020202020204" pitchFamily="34" charset="0"/>
                <a:cs typeface="Arial" panose="020B0604020202020204" pitchFamily="34" charset="0"/>
              </a:rPr>
              <a:t>equipos</a:t>
            </a:r>
            <a:r>
              <a:rPr lang="en-US" sz="1000" dirty="0">
                <a:latin typeface="Arial" panose="020B0604020202020204" pitchFamily="34" charset="0"/>
                <a:cs typeface="Arial" panose="020B0604020202020204" pitchFamily="34" charset="0"/>
              </a:rPr>
              <a:t>, etc.).</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Planificar</a:t>
            </a:r>
            <a:r>
              <a:rPr lang="en-US" sz="1000" dirty="0">
                <a:latin typeface="Arial" panose="020B0604020202020204" pitchFamily="34" charset="0"/>
                <a:cs typeface="Arial" panose="020B0604020202020204" pitchFamily="34" charset="0"/>
              </a:rPr>
              <a:t>  los </a:t>
            </a:r>
            <a:r>
              <a:rPr lang="en-US" sz="1000" dirty="0" err="1">
                <a:latin typeface="Arial" panose="020B0604020202020204" pitchFamily="34" charset="0"/>
                <a:cs typeface="Arial" panose="020B0604020202020204" pitchFamily="34" charset="0"/>
              </a:rPr>
              <a:t>recursos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r>
              <a:rPr lang="en-US" sz="1000" dirty="0">
                <a:latin typeface="Arial" panose="020B0604020202020204" pitchFamily="34" charset="0"/>
                <a:cs typeface="Arial" panose="020B0604020202020204" pitchFamily="34" charset="0"/>
              </a:rPr>
              <a:t> en </a:t>
            </a:r>
            <a:r>
              <a:rPr lang="en-US" sz="1000" dirty="0" err="1">
                <a:latin typeface="Arial" panose="020B0604020202020204" pitchFamily="34" charset="0"/>
                <a:cs typeface="Arial" panose="020B0604020202020204" pitchFamily="34" charset="0"/>
              </a:rPr>
              <a:t>cada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contrato</a:t>
            </a:r>
            <a:r>
              <a:rPr lang="en-US" sz="1000" dirty="0">
                <a:latin typeface="Arial" panose="020B0604020202020204" pitchFamily="34" charset="0"/>
                <a:cs typeface="Arial" panose="020B0604020202020204" pitchFamily="34" charset="0"/>
              </a:rPr>
              <a:t>  con el </a:t>
            </a:r>
            <a:r>
              <a:rPr lang="en-US" sz="1000" dirty="0" err="1">
                <a:latin typeface="Arial" panose="020B0604020202020204" pitchFamily="34" charset="0"/>
                <a:cs typeface="Arial" panose="020B0604020202020204" pitchFamily="34" charset="0"/>
              </a:rPr>
              <a:t>cliente</a:t>
            </a:r>
            <a:r>
              <a:rPr lang="en-US" sz="1000" dirty="0">
                <a:latin typeface="Arial" panose="020B0604020202020204" pitchFamily="34" charset="0"/>
                <a:cs typeface="Arial" panose="020B0604020202020204" pitchFamily="34" charset="0"/>
              </a:rPr>
              <a:t> con     </a:t>
            </a:r>
            <a:r>
              <a:rPr lang="en-US" sz="1000" dirty="0" err="1">
                <a:latin typeface="Arial" panose="020B0604020202020204" pitchFamily="34" charset="0"/>
                <a:cs typeface="Arial" panose="020B0604020202020204" pitchFamily="34" charset="0"/>
              </a:rPr>
              <a:t>orden</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ficha</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servicio</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Generar</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controlar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partes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diarios</a:t>
            </a:r>
            <a:r>
              <a:rPr lang="en-US" sz="1000" dirty="0">
                <a:latin typeface="Arial" panose="020B0604020202020204" pitchFamily="34" charset="0"/>
                <a:cs typeface="Arial" panose="020B0604020202020204" pitchFamily="34" charset="0"/>
              </a:rPr>
              <a:t>  e </a:t>
            </a:r>
            <a:r>
              <a:rPr lang="en-US" sz="1000" dirty="0" err="1">
                <a:latin typeface="Arial" panose="020B0604020202020204" pitchFamily="34" charset="0"/>
                <a:cs typeface="Arial" panose="020B0604020202020204" pitchFamily="34" charset="0"/>
              </a:rPr>
              <a:t>informes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tecnicos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cada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pozo</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Generar</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realizar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seguimiento</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certificado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servicio</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consolidando</a:t>
            </a:r>
            <a:r>
              <a:rPr lang="en-US" sz="1000" dirty="0">
                <a:latin typeface="Arial" panose="020B0604020202020204" pitchFamily="34" charset="0"/>
                <a:cs typeface="Arial" panose="020B0604020202020204" pitchFamily="34" charset="0"/>
              </a:rPr>
              <a:t> con </a:t>
            </a:r>
            <a:r>
              <a:rPr lang="en-US" sz="1000" dirty="0" err="1">
                <a:latin typeface="Arial" panose="020B0604020202020204" pitchFamily="34" charset="0"/>
                <a:cs typeface="Arial" panose="020B0604020202020204" pitchFamily="34" charset="0"/>
              </a:rPr>
              <a:t>ordenes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partes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diarios</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Gestionar</a:t>
            </a:r>
            <a:r>
              <a:rPr lang="en-US" sz="1000" dirty="0">
                <a:latin typeface="Arial" panose="020B0604020202020204" pitchFamily="34" charset="0"/>
                <a:cs typeface="Arial" panose="020B0604020202020204" pitchFamily="34" charset="0"/>
              </a:rPr>
              <a:t> los </a:t>
            </a:r>
            <a:r>
              <a:rPr lang="en-US" sz="1000" dirty="0" err="1">
                <a:latin typeface="Arial" panose="020B0604020202020204" pitchFamily="34" charset="0"/>
                <a:cs typeface="Arial" panose="020B0604020202020204" pitchFamily="34" charset="0"/>
              </a:rPr>
              <a:t>desvios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las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fichas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servicio</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ordenes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Gestionar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indicadores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productividad</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economicos</a:t>
            </a:r>
            <a:r>
              <a:rPr lang="en-US" sz="1000" dirty="0">
                <a:latin typeface="Arial" panose="020B0604020202020204" pitchFamily="34" charset="0"/>
                <a:cs typeface="Arial" panose="020B0604020202020204" pitchFamily="34" charset="0"/>
              </a:rPr>
              <a:t> y de </a:t>
            </a:r>
            <a:r>
              <a:rPr lang="en-US" sz="1000" dirty="0" err="1">
                <a:latin typeface="Arial" panose="020B0604020202020204" pitchFamily="34" charset="0"/>
                <a:cs typeface="Arial" panose="020B0604020202020204" pitchFamily="34" charset="0"/>
              </a:rPr>
              <a:t>gestión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operativa</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establece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acciones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sobre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desvíos</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Liderar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las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reuniones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semanales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para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identificar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desvíos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r>
              <a:rPr lang="en-US" sz="1000" dirty="0">
                <a:latin typeface="Arial" panose="020B0604020202020204" pitchFamily="34" charset="0"/>
                <a:cs typeface="Arial" panose="020B0604020202020204" pitchFamily="34" charset="0"/>
              </a:rPr>
              <a:t> o de </a:t>
            </a:r>
            <a:r>
              <a:rPr lang="en-US" sz="1000" dirty="0" err="1">
                <a:latin typeface="Arial" panose="020B0604020202020204" pitchFamily="34" charset="0"/>
                <a:cs typeface="Arial" panose="020B0604020202020204" pitchFamily="34" charset="0"/>
              </a:rPr>
              <a:t>soporte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ambiente</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seguridad</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Asignar</a:t>
            </a:r>
            <a:r>
              <a:rPr lang="en-US" sz="1000" dirty="0">
                <a:latin typeface="Arial" panose="020B0604020202020204" pitchFamily="34" charset="0"/>
                <a:cs typeface="Arial" panose="020B0604020202020204" pitchFamily="34" charset="0"/>
              </a:rPr>
              <a:t> RRHH a </a:t>
            </a:r>
            <a:r>
              <a:rPr lang="en-US" sz="1000" dirty="0" err="1">
                <a:latin typeface="Arial" panose="020B0604020202020204" pitchFamily="34" charset="0"/>
                <a:cs typeface="Arial" panose="020B0604020202020204" pitchFamily="34" charset="0"/>
              </a:rPr>
              <a:t>cada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 a </a:t>
            </a:r>
            <a:r>
              <a:rPr lang="en-US" sz="1000" dirty="0" err="1">
                <a:latin typeface="Arial" panose="020B0604020202020204" pitchFamily="34" charset="0"/>
                <a:cs typeface="Arial" panose="020B0604020202020204" pitchFamily="34" charset="0"/>
              </a:rPr>
              <a:t>través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Programacion</a:t>
            </a:r>
            <a:r>
              <a:rPr lang="en-US" sz="1000" dirty="0">
                <a:latin typeface="Arial" panose="020B0604020202020204" pitchFamily="34" charset="0"/>
                <a:cs typeface="Arial" panose="020B0604020202020204" pitchFamily="34" charset="0"/>
              </a:rPr>
              <a:t> de personal .</a:t>
            </a:r>
          </a:p>
          <a:p>
            <a:pPr marL="171450" indent="-171450" algn="just">
              <a:spcBef>
                <a:spcPct val="60000"/>
              </a:spcBef>
              <a:buFont typeface="Wingdings" panose="05000000000000000000" pitchFamily="2" charset="2"/>
              <a:buChar char="q"/>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Mantener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actualizado</a:t>
            </a:r>
            <a:r>
              <a:rPr lang="en-US" sz="1000" dirty="0">
                <a:latin typeface="Arial" panose="020B0604020202020204" pitchFamily="34" charset="0"/>
                <a:cs typeface="Arial" panose="020B0604020202020204" pitchFamily="34" charset="0"/>
              </a:rPr>
              <a:t> </a:t>
            </a:r>
            <a:r>
              <a:rPr lang="es-AR" sz="1000" dirty="0">
                <a:latin typeface="Arial" panose="020B0604020202020204" pitchFamily="34" charset="0"/>
                <a:cs typeface="Arial" panose="020B0604020202020204" pitchFamily="34" charset="0"/>
              </a:rPr>
              <a:t>de programación del personal .</a:t>
            </a:r>
          </a:p>
          <a:p>
            <a:pPr marL="17145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      Completar la nomina de personal con novedades.</a:t>
            </a:r>
            <a:endParaRPr lang="en-US" sz="1000" dirty="0">
              <a:latin typeface="Arial" panose="020B0604020202020204" pitchFamily="34" charset="0"/>
              <a:cs typeface="Arial" panose="020B0604020202020204" pitchFamily="34" charset="0"/>
            </a:endParaRP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Distribucion</a:t>
            </a:r>
            <a:r>
              <a:rPr lang="en-US" sz="1000" dirty="0">
                <a:latin typeface="Arial" panose="020B0604020202020204" pitchFamily="34" charset="0"/>
                <a:cs typeface="Arial" panose="020B0604020202020204" pitchFamily="34" charset="0"/>
              </a:rPr>
              <a:t> del </a:t>
            </a:r>
            <a:r>
              <a:rPr lang="en-US" sz="1000" dirty="0" err="1">
                <a:latin typeface="Arial" panose="020B0604020202020204" pitchFamily="34" charset="0"/>
                <a:cs typeface="Arial" panose="020B0604020202020204" pitchFamily="34" charset="0"/>
              </a:rPr>
              <a:t>informe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económico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mano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obra</a:t>
            </a:r>
            <a:r>
              <a:rPr lang="en-US" sz="1000" dirty="0">
                <a:latin typeface="Arial" panose="020B0604020202020204" pitchFamily="34" charset="0"/>
                <a:cs typeface="Arial" panose="020B0604020202020204" pitchFamily="34" charset="0"/>
              </a:rPr>
              <a:t> a Gerencia.</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Evaluación</a:t>
            </a:r>
            <a:r>
              <a:rPr lang="en-US" sz="1000" dirty="0">
                <a:latin typeface="Arial" panose="020B0604020202020204" pitchFamily="34" charset="0"/>
                <a:cs typeface="Arial" panose="020B0604020202020204" pitchFamily="34" charset="0"/>
              </a:rPr>
              <a:t> de la </a:t>
            </a:r>
            <a:r>
              <a:rPr lang="en-US" sz="1000" dirty="0" err="1">
                <a:latin typeface="Arial" panose="020B0604020202020204" pitchFamily="34" charset="0"/>
                <a:cs typeface="Arial" panose="020B0604020202020204" pitchFamily="34" charset="0"/>
              </a:rPr>
              <a:t>plantilla</a:t>
            </a:r>
            <a:r>
              <a:rPr lang="en-US" sz="1000" dirty="0">
                <a:latin typeface="Arial" panose="020B0604020202020204" pitchFamily="34" charset="0"/>
                <a:cs typeface="Arial" panose="020B0604020202020204" pitchFamily="34" charset="0"/>
              </a:rPr>
              <a:t> de personal </a:t>
            </a:r>
            <a:r>
              <a:rPr lang="en-US" sz="1000" dirty="0" err="1">
                <a:latin typeface="Arial" panose="020B0604020202020204" pitchFamily="34" charset="0"/>
                <a:cs typeface="Arial" panose="020B0604020202020204" pitchFamily="34" charset="0"/>
              </a:rPr>
              <a:t>planifica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altas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bajas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promedio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edad</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Realizar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evaluaciones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desempeño</a:t>
            </a:r>
            <a:r>
              <a:rPr lang="en-US" sz="1000" dirty="0">
                <a:latin typeface="Arial" panose="020B0604020202020204" pitchFamily="34" charset="0"/>
                <a:cs typeface="Arial" panose="020B0604020202020204" pitchFamily="34" charset="0"/>
              </a:rPr>
              <a:t> del personal .</a:t>
            </a:r>
          </a:p>
          <a:p>
            <a:pPr marL="171450" lvl="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Gestionar el cumplimiento de las metas operativas de la empresa.</a:t>
            </a:r>
          </a:p>
          <a:p>
            <a:pPr marL="171450" lvl="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Evaluar la implementación de nuevas tecnologías.</a:t>
            </a:r>
          </a:p>
          <a:p>
            <a:pPr marL="171450" lvl="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Representa a la empresa ante terceros (clientes</a:t>
            </a:r>
            <a:r>
              <a:rPr lang="es-AR" sz="1000" dirty="0" smtClean="0">
                <a:latin typeface="Arial" panose="020B0604020202020204" pitchFamily="34" charset="0"/>
                <a:cs typeface="Arial" panose="020B0604020202020204" pitchFamily="34" charset="0"/>
              </a:rPr>
              <a:t>)</a:t>
            </a:r>
            <a:endParaRPr lang="es-AR" sz="1000" dirty="0">
              <a:latin typeface="Arial" panose="020B0604020202020204" pitchFamily="34" charset="0"/>
              <a:cs typeface="Arial" panose="020B0604020202020204" pitchFamily="34" charset="0"/>
            </a:endParaRPr>
          </a:p>
        </p:txBody>
      </p:sp>
      <p:graphicFrame>
        <p:nvGraphicFramePr>
          <p:cNvPr id="21" name="Tabla 9"/>
          <p:cNvGraphicFramePr>
            <a:graphicFrameLocks noGrp="1"/>
          </p:cNvGraphicFramePr>
          <p:nvPr>
            <p:extLst>
              <p:ext uri="{D42A27DB-BD31-4B8C-83A1-F6EECF244321}">
                <p14:modId xmlns:p14="http://schemas.microsoft.com/office/powerpoint/2010/main" val="695370093"/>
              </p:ext>
            </p:extLst>
          </p:nvPr>
        </p:nvGraphicFramePr>
        <p:xfrm>
          <a:off x="9106827" y="5268292"/>
          <a:ext cx="2718407" cy="1524333"/>
        </p:xfrm>
        <a:graphic>
          <a:graphicData uri="http://schemas.openxmlformats.org/drawingml/2006/table">
            <a:tbl>
              <a:tblPr firstRow="1" bandRow="1">
                <a:tableStyleId>{69012ECD-51FC-41F1-AA8D-1B2483CD663E}</a:tableStyleId>
              </a:tblPr>
              <a:tblGrid>
                <a:gridCol w="2718407">
                  <a:extLst>
                    <a:ext uri="{9D8B030D-6E8A-4147-A177-3AD203B41FA5}">
                      <a16:colId xmlns:a16="http://schemas.microsoft.com/office/drawing/2014/main" xmlns="" val="1157492327"/>
                    </a:ext>
                  </a:extLst>
                </a:gridCol>
              </a:tblGrid>
              <a:tr h="305061">
                <a:tc>
                  <a:txBody>
                    <a:bodyPr/>
                    <a:lstStyle/>
                    <a:p>
                      <a:pPr algn="ctr"/>
                      <a:r>
                        <a:rPr lang="es-AR" sz="1000" dirty="0">
                          <a:solidFill>
                            <a:schemeClr val="tx1"/>
                          </a:solidFill>
                          <a:latin typeface="Arial Black" panose="020B0A04020102020204" pitchFamily="34" charset="0"/>
                          <a:cs typeface="Arial" panose="020B0604020202020204" pitchFamily="34" charset="0"/>
                        </a:rPr>
                        <a:t>INDICADORES</a:t>
                      </a:r>
                    </a:p>
                  </a:txBody>
                  <a:tcPr>
                    <a:solidFill>
                      <a:srgbClr val="FFFF99"/>
                    </a:solidFill>
                  </a:tcPr>
                </a:tc>
                <a:extLst>
                  <a:ext uri="{0D108BD9-81ED-4DB2-BD59-A6C34878D82A}">
                    <a16:rowId xmlns:a16="http://schemas.microsoft.com/office/drawing/2014/main" xmlns="" val="3181190746"/>
                  </a:ext>
                </a:extLst>
              </a:tr>
              <a:tr h="1219272">
                <a:tc>
                  <a:txBody>
                    <a:bodyPr/>
                    <a:lstStyle/>
                    <a:p>
                      <a:pPr>
                        <a:spcBef>
                          <a:spcPct val="50000"/>
                        </a:spcBef>
                        <a:buFontTx/>
                        <a:buNone/>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Indicadores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endParaRPr lang="en-US" sz="1000" dirty="0">
                        <a:latin typeface="Arial" panose="020B0604020202020204" pitchFamily="34" charset="0"/>
                        <a:cs typeface="Arial" panose="020B0604020202020204" pitchFamily="34" charset="0"/>
                      </a:endParaRPr>
                    </a:p>
                    <a:p>
                      <a:pPr marL="171450" indent="-171450">
                        <a:spcBef>
                          <a:spcPct val="50000"/>
                        </a:spcBef>
                        <a:buFontTx/>
                        <a:buChar char="-"/>
                      </a:pPr>
                      <a:r>
                        <a:rPr lang="en-US" sz="1000" dirty="0" err="1">
                          <a:latin typeface="Arial" panose="020B0604020202020204" pitchFamily="34" charset="0"/>
                          <a:cs typeface="Arial" panose="020B0604020202020204" pitchFamily="34" charset="0"/>
                        </a:rPr>
                        <a:t>Informes</a:t>
                      </a:r>
                      <a:r>
                        <a:rPr lang="en-US" sz="1000" baseline="0" dirty="0">
                          <a:latin typeface="Arial" panose="020B0604020202020204" pitchFamily="34" charset="0"/>
                          <a:cs typeface="Arial" panose="020B0604020202020204" pitchFamily="34" charset="0"/>
                        </a:rPr>
                        <a:t> de control de </a:t>
                      </a:r>
                      <a:r>
                        <a:rPr lang="en-US" sz="1000" baseline="0" dirty="0" err="1">
                          <a:latin typeface="Arial" panose="020B0604020202020204" pitchFamily="34" charset="0"/>
                          <a:cs typeface="Arial" panose="020B0604020202020204" pitchFamily="34" charset="0"/>
                        </a:rPr>
                        <a:t>gestión</a:t>
                      </a:r>
                      <a:endParaRPr lang="en-US" sz="1000" baseline="0" dirty="0">
                        <a:latin typeface="Arial" panose="020B0604020202020204" pitchFamily="34" charset="0"/>
                        <a:cs typeface="Arial" panose="020B0604020202020204" pitchFamily="34" charset="0"/>
                      </a:endParaRPr>
                    </a:p>
                    <a:p>
                      <a:pPr marL="171450" indent="-171450">
                        <a:spcBef>
                          <a:spcPct val="50000"/>
                        </a:spcBef>
                        <a:buFontTx/>
                        <a:buChar char="-"/>
                      </a:pPr>
                      <a:r>
                        <a:rPr lang="en-US" sz="1000" baseline="0" dirty="0" err="1">
                          <a:latin typeface="Arial" panose="020B0604020202020204" pitchFamily="34" charset="0"/>
                          <a:cs typeface="Arial" panose="020B0604020202020204" pitchFamily="34" charset="0"/>
                        </a:rPr>
                        <a:t>Informe</a:t>
                      </a:r>
                      <a:r>
                        <a:rPr lang="en-US" sz="1000" baseline="0" dirty="0">
                          <a:latin typeface="Arial" panose="020B0604020202020204" pitchFamily="34" charset="0"/>
                          <a:cs typeface="Arial" panose="020B0604020202020204" pitchFamily="34" charset="0"/>
                        </a:rPr>
                        <a:t> </a:t>
                      </a:r>
                      <a:r>
                        <a:rPr lang="en-US" sz="1000" baseline="0" dirty="0" err="1">
                          <a:latin typeface="Arial" panose="020B0604020202020204" pitchFamily="34" charset="0"/>
                          <a:cs typeface="Arial" panose="020B0604020202020204" pitchFamily="34" charset="0"/>
                        </a:rPr>
                        <a:t>operativo</a:t>
                      </a:r>
                      <a:r>
                        <a:rPr lang="en-US" sz="1000" baseline="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xmlns="" val="2278747012"/>
                  </a:ext>
                </a:extLst>
              </a:tr>
            </a:tbl>
          </a:graphicData>
        </a:graphic>
      </p:graphicFrame>
      <p:graphicFrame>
        <p:nvGraphicFramePr>
          <p:cNvPr id="23" name="Tabla 11"/>
          <p:cNvGraphicFramePr>
            <a:graphicFrameLocks noGrp="1"/>
          </p:cNvGraphicFramePr>
          <p:nvPr>
            <p:extLst>
              <p:ext uri="{D42A27DB-BD31-4B8C-83A1-F6EECF244321}">
                <p14:modId xmlns:p14="http://schemas.microsoft.com/office/powerpoint/2010/main" val="1753319307"/>
              </p:ext>
            </p:extLst>
          </p:nvPr>
        </p:nvGraphicFramePr>
        <p:xfrm>
          <a:off x="0" y="5021745"/>
          <a:ext cx="2605982" cy="1295289"/>
        </p:xfrm>
        <a:graphic>
          <a:graphicData uri="http://schemas.openxmlformats.org/drawingml/2006/table">
            <a:tbl>
              <a:tblPr firstRow="1" bandRow="1">
                <a:tableStyleId>{69012ECD-51FC-41F1-AA8D-1B2483CD663E}</a:tableStyleId>
              </a:tblPr>
              <a:tblGrid>
                <a:gridCol w="2605982">
                  <a:extLst>
                    <a:ext uri="{9D8B030D-6E8A-4147-A177-3AD203B41FA5}">
                      <a16:colId xmlns:a16="http://schemas.microsoft.com/office/drawing/2014/main" xmlns="" val="1157492327"/>
                    </a:ext>
                  </a:extLst>
                </a:gridCol>
              </a:tblGrid>
              <a:tr h="299549">
                <a:tc>
                  <a:txBody>
                    <a:bodyPr/>
                    <a:lstStyle/>
                    <a:p>
                      <a:pPr algn="ctr"/>
                      <a:r>
                        <a:rPr lang="es-AR" sz="1100" dirty="0">
                          <a:solidFill>
                            <a:schemeClr val="tx1"/>
                          </a:solidFill>
                          <a:latin typeface="Arial Black" panose="020B0A04020102020204" pitchFamily="34" charset="0"/>
                        </a:rPr>
                        <a:t>¿</a:t>
                      </a:r>
                      <a:r>
                        <a:rPr lang="es-AR" sz="1100" dirty="0">
                          <a:solidFill>
                            <a:schemeClr val="tx1"/>
                          </a:solidFill>
                          <a:latin typeface="Arial Black" panose="020B0A04020102020204" pitchFamily="34" charset="0"/>
                          <a:cs typeface="Arial" panose="020B0604020202020204" pitchFamily="34" charset="0"/>
                        </a:rPr>
                        <a:t>CÓMO</a:t>
                      </a:r>
                      <a:r>
                        <a:rPr lang="es-AR" sz="1100" dirty="0">
                          <a:solidFill>
                            <a:schemeClr val="tx1"/>
                          </a:solidFill>
                          <a:latin typeface="Arial Black" panose="020B0A04020102020204" pitchFamily="34" charset="0"/>
                        </a:rPr>
                        <a:t>?</a:t>
                      </a:r>
                    </a:p>
                  </a:txBody>
                  <a:tcPr>
                    <a:solidFill>
                      <a:srgbClr val="FFFF99"/>
                    </a:solidFill>
                  </a:tcPr>
                </a:tc>
                <a:extLst>
                  <a:ext uri="{0D108BD9-81ED-4DB2-BD59-A6C34878D82A}">
                    <a16:rowId xmlns:a16="http://schemas.microsoft.com/office/drawing/2014/main" xmlns="" val="3181190746"/>
                  </a:ext>
                </a:extLst>
              </a:tr>
              <a:tr h="995740">
                <a:tc>
                  <a:txBody>
                    <a:bodyPr/>
                    <a:lstStyle/>
                    <a:p>
                      <a:pPr>
                        <a:spcBef>
                          <a:spcPct val="50000"/>
                        </a:spcBef>
                        <a:buFontTx/>
                        <a:buBlip>
                          <a:blip r:embed="rId2"/>
                        </a:buBlip>
                      </a:pPr>
                      <a:r>
                        <a:rPr lang="es-ES" sz="1000" b="0" dirty="0">
                          <a:latin typeface="Arial" panose="020B0604020202020204" pitchFamily="34" charset="0"/>
                          <a:cs typeface="Arial" panose="020B0604020202020204" pitchFamily="34" charset="0"/>
                        </a:rPr>
                        <a:t>Programa de visita</a:t>
                      </a:r>
                      <a:r>
                        <a:rPr lang="es-ES" sz="1000" b="0" baseline="0" dirty="0">
                          <a:latin typeface="Arial" panose="020B0604020202020204" pitchFamily="34" charset="0"/>
                          <a:cs typeface="Arial" panose="020B0604020202020204" pitchFamily="34" charset="0"/>
                        </a:rPr>
                        <a:t> al cliente</a:t>
                      </a:r>
                    </a:p>
                    <a:p>
                      <a:pPr>
                        <a:spcBef>
                          <a:spcPct val="50000"/>
                        </a:spcBef>
                        <a:buFontTx/>
                        <a:buBlip>
                          <a:blip r:embed="rId2"/>
                        </a:buBlip>
                      </a:pPr>
                      <a:r>
                        <a:rPr lang="es-ES" sz="1000" b="0" baseline="0" dirty="0">
                          <a:latin typeface="Arial" panose="020B0604020202020204" pitchFamily="34" charset="0"/>
                          <a:cs typeface="Arial" panose="020B0604020202020204" pitchFamily="34" charset="0"/>
                        </a:rPr>
                        <a:t>PO Operativos</a:t>
                      </a:r>
                    </a:p>
                    <a:p>
                      <a:pPr>
                        <a:spcBef>
                          <a:spcPct val="50000"/>
                        </a:spcBef>
                        <a:buFontTx/>
                        <a:buBlip>
                          <a:blip r:embed="rId2"/>
                        </a:buBlip>
                      </a:pPr>
                      <a:endParaRPr lang="es-ES" sz="10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278747012"/>
                  </a:ext>
                </a:extLst>
              </a:tr>
            </a:tbl>
          </a:graphicData>
        </a:graphic>
      </p:graphicFrame>
      <p:sp>
        <p:nvSpPr>
          <p:cNvPr id="22" name="Flecha: a la derecha 21">
            <a:extLst>
              <a:ext uri="{FF2B5EF4-FFF2-40B4-BE49-F238E27FC236}">
                <a16:creationId xmlns:a16="http://schemas.microsoft.com/office/drawing/2014/main" xmlns="" id="{AA8A8C4C-3306-46EF-9FE9-4A72985BF170}"/>
              </a:ext>
            </a:extLst>
          </p:cNvPr>
          <p:cNvSpPr/>
          <p:nvPr/>
        </p:nvSpPr>
        <p:spPr>
          <a:xfrm rot="7598700">
            <a:off x="8613067" y="1451400"/>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4" name="Flecha: a la derecha 23">
            <a:extLst>
              <a:ext uri="{FF2B5EF4-FFF2-40B4-BE49-F238E27FC236}">
                <a16:creationId xmlns:a16="http://schemas.microsoft.com/office/drawing/2014/main" xmlns="" id="{F22EED7F-98E9-46CD-96DB-F6BBE3D2CFBE}"/>
              </a:ext>
            </a:extLst>
          </p:cNvPr>
          <p:cNvSpPr/>
          <p:nvPr/>
        </p:nvSpPr>
        <p:spPr>
          <a:xfrm rot="20295178">
            <a:off x="2711804" y="5330934"/>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5" name="Flecha: a la derecha 24">
            <a:extLst>
              <a:ext uri="{FF2B5EF4-FFF2-40B4-BE49-F238E27FC236}">
                <a16:creationId xmlns:a16="http://schemas.microsoft.com/office/drawing/2014/main" xmlns="" id="{8C615813-1614-4842-9E55-C557FF37673C}"/>
              </a:ext>
            </a:extLst>
          </p:cNvPr>
          <p:cNvSpPr/>
          <p:nvPr/>
        </p:nvSpPr>
        <p:spPr>
          <a:xfrm rot="1272773">
            <a:off x="2964692" y="3557890"/>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6" name="Flecha: a la derecha 25">
            <a:extLst>
              <a:ext uri="{FF2B5EF4-FFF2-40B4-BE49-F238E27FC236}">
                <a16:creationId xmlns:a16="http://schemas.microsoft.com/office/drawing/2014/main" xmlns="" id="{8E8D907D-9C6D-4E48-978C-47E05A9D6E45}"/>
              </a:ext>
            </a:extLst>
          </p:cNvPr>
          <p:cNvSpPr/>
          <p:nvPr/>
        </p:nvSpPr>
        <p:spPr>
          <a:xfrm rot="2374877">
            <a:off x="2777468" y="1203953"/>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7" name="Flecha: a la derecha 26">
            <a:extLst>
              <a:ext uri="{FF2B5EF4-FFF2-40B4-BE49-F238E27FC236}">
                <a16:creationId xmlns:a16="http://schemas.microsoft.com/office/drawing/2014/main" xmlns="" id="{09EA51D0-5184-4865-ADA3-4BC3FD39D9B7}"/>
              </a:ext>
            </a:extLst>
          </p:cNvPr>
          <p:cNvSpPr/>
          <p:nvPr/>
        </p:nvSpPr>
        <p:spPr>
          <a:xfrm rot="12941947">
            <a:off x="8753726" y="5577480"/>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8" name="Flecha: a la derecha 27">
            <a:extLst>
              <a:ext uri="{FF2B5EF4-FFF2-40B4-BE49-F238E27FC236}">
                <a16:creationId xmlns:a16="http://schemas.microsoft.com/office/drawing/2014/main" xmlns="" id="{741B2801-B03E-4602-8FF2-641FCF8FBFA5}"/>
              </a:ext>
            </a:extLst>
          </p:cNvPr>
          <p:cNvSpPr/>
          <p:nvPr/>
        </p:nvSpPr>
        <p:spPr>
          <a:xfrm rot="7598700">
            <a:off x="8570239" y="2958302"/>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graphicFrame>
        <p:nvGraphicFramePr>
          <p:cNvPr id="2" name="1 Tabla"/>
          <p:cNvGraphicFramePr>
            <a:graphicFrameLocks noGrp="1"/>
          </p:cNvGraphicFramePr>
          <p:nvPr>
            <p:extLst>
              <p:ext uri="{D42A27DB-BD31-4B8C-83A1-F6EECF244321}">
                <p14:modId xmlns:p14="http://schemas.microsoft.com/office/powerpoint/2010/main" val="2409846351"/>
              </p:ext>
            </p:extLst>
          </p:nvPr>
        </p:nvGraphicFramePr>
        <p:xfrm>
          <a:off x="717014" y="-152012"/>
          <a:ext cx="11234305" cy="838200"/>
        </p:xfrm>
        <a:graphic>
          <a:graphicData uri="http://schemas.openxmlformats.org/drawingml/2006/table">
            <a:tbl>
              <a:tblPr>
                <a:tableStyleId>{5C22544A-7EE6-4342-B048-85BDC9FD1C3A}</a:tableStyleId>
              </a:tblPr>
              <a:tblGrid>
                <a:gridCol w="2878694"/>
                <a:gridCol w="5783176"/>
                <a:gridCol w="2572435"/>
              </a:tblGrid>
              <a:tr h="742950">
                <a:tc>
                  <a:txBody>
                    <a:bodyPr/>
                    <a:lstStyle/>
                    <a:p>
                      <a:pPr algn="ctr">
                        <a:spcAft>
                          <a:spcPts val="0"/>
                        </a:spcAft>
                      </a:pPr>
                      <a:endParaRPr lang="es-ES" sz="1600" dirty="0">
                        <a:effectLst/>
                        <a:latin typeface="+mn-lt"/>
                        <a:ea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s-ES" sz="1100" b="1" kern="0" dirty="0">
                          <a:effectLst/>
                          <a:latin typeface="+mn-lt"/>
                        </a:rPr>
                        <a:t>FICHA DE </a:t>
                      </a:r>
                      <a:r>
                        <a:rPr lang="es-ES" sz="1100" b="1" kern="0" dirty="0" smtClean="0">
                          <a:effectLst/>
                          <a:latin typeface="+mn-lt"/>
                        </a:rPr>
                        <a:t>PROCESO</a:t>
                      </a:r>
                      <a:endParaRPr lang="es-ES" sz="1100" b="1" kern="0" dirty="0">
                        <a:effectLst/>
                        <a:latin typeface="+mn-lt"/>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spcAft>
                          <a:spcPts val="0"/>
                        </a:spcAft>
                      </a:pPr>
                      <a:r>
                        <a:rPr lang="es-ES" sz="1100" kern="0" dirty="0">
                          <a:effectLst/>
                          <a:latin typeface="+mn-lt"/>
                        </a:rPr>
                        <a:t>Código: </a:t>
                      </a:r>
                      <a:r>
                        <a:rPr lang="es-ES" sz="1100" kern="1200" dirty="0" smtClean="0">
                          <a:solidFill>
                            <a:schemeClr val="dk1"/>
                          </a:solidFill>
                          <a:effectLst/>
                          <a:latin typeface="+mn-lt"/>
                          <a:ea typeface="+mn-ea"/>
                          <a:cs typeface="+mn-cs"/>
                        </a:rPr>
                        <a:t>SGI-FOR-014</a:t>
                      </a:r>
                      <a:endParaRPr lang="es-AR" sz="1100" kern="1200" dirty="0" smtClean="0">
                        <a:solidFill>
                          <a:schemeClr val="dk1"/>
                        </a:solidFill>
                        <a:effectLst/>
                        <a:latin typeface="+mn-lt"/>
                        <a:ea typeface="+mn-ea"/>
                        <a:cs typeface="+mn-cs"/>
                      </a:endParaRPr>
                    </a:p>
                    <a:p>
                      <a:pPr>
                        <a:spcAft>
                          <a:spcPts val="0"/>
                        </a:spcAft>
                      </a:pPr>
                      <a:r>
                        <a:rPr lang="es-ES" sz="1100" dirty="0">
                          <a:effectLst/>
                          <a:latin typeface="+mn-lt"/>
                        </a:rPr>
                        <a:t> </a:t>
                      </a:r>
                      <a:endParaRPr lang="es-AR" sz="1600" dirty="0">
                        <a:effectLst/>
                        <a:latin typeface="+mn-lt"/>
                      </a:endParaRPr>
                    </a:p>
                    <a:p>
                      <a:pPr>
                        <a:spcAft>
                          <a:spcPts val="0"/>
                        </a:spcAft>
                      </a:pPr>
                      <a:r>
                        <a:rPr lang="es-ES" sz="1100" dirty="0">
                          <a:effectLst/>
                          <a:latin typeface="+mn-lt"/>
                        </a:rPr>
                        <a:t>Versión Nº </a:t>
                      </a:r>
                      <a:r>
                        <a:rPr lang="es-ES" sz="1100" dirty="0" smtClean="0">
                          <a:effectLst/>
                          <a:latin typeface="+mn-lt"/>
                        </a:rPr>
                        <a:t>02</a:t>
                      </a:r>
                      <a:endParaRPr lang="es-AR" sz="1600" dirty="0">
                        <a:effectLst/>
                        <a:latin typeface="+mn-lt"/>
                      </a:endParaRPr>
                    </a:p>
                    <a:p>
                      <a:pPr>
                        <a:spcAft>
                          <a:spcPts val="0"/>
                        </a:spcAft>
                      </a:pPr>
                      <a:r>
                        <a:rPr lang="es-ES" sz="1100" dirty="0">
                          <a:effectLst/>
                          <a:latin typeface="+mn-lt"/>
                        </a:rPr>
                        <a:t> </a:t>
                      </a:r>
                      <a:endParaRPr lang="es-AR" sz="1600" dirty="0">
                        <a:effectLst/>
                        <a:latin typeface="+mn-lt"/>
                      </a:endParaRPr>
                    </a:p>
                    <a:p>
                      <a:pPr>
                        <a:spcAft>
                          <a:spcPts val="0"/>
                        </a:spcAft>
                      </a:pPr>
                      <a:r>
                        <a:rPr lang="es-ES" sz="1100" dirty="0">
                          <a:effectLst/>
                          <a:latin typeface="+mn-lt"/>
                        </a:rPr>
                        <a:t>Fecha ultima revisión:  </a:t>
                      </a:r>
                      <a:r>
                        <a:rPr lang="es-ES" sz="1100" dirty="0" smtClean="0">
                          <a:effectLst/>
                          <a:latin typeface="+mn-lt"/>
                        </a:rPr>
                        <a:t>13/05/2020</a:t>
                      </a:r>
                      <a:endParaRPr lang="es-AR" sz="1600" dirty="0">
                        <a:effectLst/>
                        <a:latin typeface="+mn-lt"/>
                        <a:ea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19" name="Picture 1" descr="http://www.greenoilservices.com/wp-content/uploads/2018/03/logo-offset.png">
            <a:extLst>
              <a:ext uri="{FF2B5EF4-FFF2-40B4-BE49-F238E27FC236}">
                <a16:creationId xmlns:a16="http://schemas.microsoft.com/office/drawing/2014/main" xmlns="" id="{16AE4443-2AA8-4860-9340-AFA787208854}"/>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424441" y="-56762"/>
            <a:ext cx="1514475" cy="74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871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xmlns="" id="{F410037B-A727-4ECC-8591-FCF451D582CF}"/>
              </a:ext>
            </a:extLst>
          </p:cNvPr>
          <p:cNvGraphicFramePr>
            <a:graphicFrameLocks noGrp="1"/>
          </p:cNvGraphicFramePr>
          <p:nvPr>
            <p:extLst>
              <p:ext uri="{D42A27DB-BD31-4B8C-83A1-F6EECF244321}">
                <p14:modId xmlns:p14="http://schemas.microsoft.com/office/powerpoint/2010/main" val="3290552430"/>
              </p:ext>
            </p:extLst>
          </p:nvPr>
        </p:nvGraphicFramePr>
        <p:xfrm>
          <a:off x="292903" y="1088004"/>
          <a:ext cx="11561640" cy="5410768"/>
        </p:xfrm>
        <a:graphic>
          <a:graphicData uri="http://schemas.openxmlformats.org/drawingml/2006/table">
            <a:tbl>
              <a:tblPr firstRow="1" firstCol="1" bandRow="1">
                <a:tableStyleId>{5C22544A-7EE6-4342-B048-85BDC9FD1C3A}</a:tableStyleId>
              </a:tblPr>
              <a:tblGrid>
                <a:gridCol w="1719187">
                  <a:extLst>
                    <a:ext uri="{9D8B030D-6E8A-4147-A177-3AD203B41FA5}">
                      <a16:colId xmlns:a16="http://schemas.microsoft.com/office/drawing/2014/main" xmlns="" val="2381769088"/>
                    </a:ext>
                  </a:extLst>
                </a:gridCol>
                <a:gridCol w="2325630">
                  <a:extLst>
                    <a:ext uri="{9D8B030D-6E8A-4147-A177-3AD203B41FA5}">
                      <a16:colId xmlns:a16="http://schemas.microsoft.com/office/drawing/2014/main" xmlns="" val="2849145308"/>
                    </a:ext>
                  </a:extLst>
                </a:gridCol>
                <a:gridCol w="1264029">
                  <a:extLst>
                    <a:ext uri="{9D8B030D-6E8A-4147-A177-3AD203B41FA5}">
                      <a16:colId xmlns:a16="http://schemas.microsoft.com/office/drawing/2014/main" xmlns="" val="216764770"/>
                    </a:ext>
                  </a:extLst>
                </a:gridCol>
                <a:gridCol w="2594100">
                  <a:extLst>
                    <a:ext uri="{9D8B030D-6E8A-4147-A177-3AD203B41FA5}">
                      <a16:colId xmlns:a16="http://schemas.microsoft.com/office/drawing/2014/main" xmlns="" val="1967140498"/>
                    </a:ext>
                  </a:extLst>
                </a:gridCol>
                <a:gridCol w="1368309">
                  <a:extLst>
                    <a:ext uri="{9D8B030D-6E8A-4147-A177-3AD203B41FA5}">
                      <a16:colId xmlns:a16="http://schemas.microsoft.com/office/drawing/2014/main" xmlns="" val="4002998376"/>
                    </a:ext>
                  </a:extLst>
                </a:gridCol>
                <a:gridCol w="1067523">
                  <a:extLst>
                    <a:ext uri="{9D8B030D-6E8A-4147-A177-3AD203B41FA5}">
                      <a16:colId xmlns:a16="http://schemas.microsoft.com/office/drawing/2014/main" xmlns="" val="1047420973"/>
                    </a:ext>
                  </a:extLst>
                </a:gridCol>
                <a:gridCol w="1222862">
                  <a:extLst>
                    <a:ext uri="{9D8B030D-6E8A-4147-A177-3AD203B41FA5}">
                      <a16:colId xmlns:a16="http://schemas.microsoft.com/office/drawing/2014/main" xmlns="" val="493321215"/>
                    </a:ext>
                  </a:extLst>
                </a:gridCol>
              </a:tblGrid>
              <a:tr h="467637">
                <a:tc gridSpan="7">
                  <a:txBody>
                    <a:bodyPr/>
                    <a:lstStyle/>
                    <a:p>
                      <a:pPr algn="ctr">
                        <a:spcAft>
                          <a:spcPts val="0"/>
                        </a:spcAft>
                      </a:pPr>
                      <a:endParaRPr lang="es-AR" sz="1100" dirty="0">
                        <a:effectLst/>
                        <a:latin typeface="Arial Black" panose="020B0A04020102020204" pitchFamily="34" charset="0"/>
                        <a:cs typeface="Arial" panose="020B0604020202020204" pitchFamily="34" charset="0"/>
                      </a:endParaRPr>
                    </a:p>
                    <a:p>
                      <a:pPr algn="ctr">
                        <a:spcAft>
                          <a:spcPts val="0"/>
                        </a:spcAft>
                      </a:pPr>
                      <a:r>
                        <a:rPr lang="es-AR" sz="1100" dirty="0">
                          <a:solidFill>
                            <a:schemeClr val="tx1"/>
                          </a:solidFill>
                          <a:effectLst/>
                          <a:latin typeface="Arial Black" panose="020B0A04020102020204" pitchFamily="34" charset="0"/>
                          <a:cs typeface="Arial" panose="020B0604020202020204" pitchFamily="34" charset="0"/>
                        </a:rPr>
                        <a:t>Proceso  </a:t>
                      </a:r>
                      <a:r>
                        <a:rPr lang="es-AR" sz="1100" dirty="0" smtClean="0">
                          <a:solidFill>
                            <a:schemeClr val="tx1"/>
                          </a:solidFill>
                          <a:effectLst/>
                          <a:latin typeface="Arial Black" panose="020B0A04020102020204" pitchFamily="34" charset="0"/>
                          <a:cs typeface="Arial" panose="020B0604020202020204" pitchFamily="34" charset="0"/>
                        </a:rPr>
                        <a:t>OPERACIONES</a:t>
                      </a:r>
                      <a:r>
                        <a:rPr lang="es-AR" sz="1100" baseline="0" dirty="0" smtClean="0">
                          <a:solidFill>
                            <a:schemeClr val="tx1"/>
                          </a:solidFill>
                          <a:effectLst/>
                          <a:latin typeface="Arial Black" panose="020B0A04020102020204" pitchFamily="34" charset="0"/>
                          <a:cs typeface="Arial" panose="020B0604020202020204" pitchFamily="34" charset="0"/>
                        </a:rPr>
                        <a:t> </a:t>
                      </a:r>
                      <a:endParaRPr lang="es-AR" sz="1100" dirty="0">
                        <a:solidFill>
                          <a:schemeClr val="tx1"/>
                        </a:solidFill>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rgbClr val="FFFF66"/>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xmlns="" val="3125793098"/>
                  </a:ext>
                </a:extLst>
              </a:tr>
              <a:tr h="670947">
                <a:tc>
                  <a:txBody>
                    <a:bodyPr/>
                    <a:lstStyle/>
                    <a:p>
                      <a:pPr algn="ctr">
                        <a:spcAft>
                          <a:spcPts val="0"/>
                        </a:spcAft>
                      </a:pPr>
                      <a:r>
                        <a:rPr lang="es-AR" sz="1100" b="1" dirty="0">
                          <a:solidFill>
                            <a:schemeClr val="tx1"/>
                          </a:solidFill>
                          <a:effectLst/>
                          <a:latin typeface="Arial" panose="020B0604020202020204" pitchFamily="34" charset="0"/>
                          <a:cs typeface="Arial" panose="020B0604020202020204" pitchFamily="34" charset="0"/>
                        </a:rPr>
                        <a:t>¿Qué puede salir mal/ bien?</a:t>
                      </a:r>
                      <a:endParaRPr lang="es-AR" sz="11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rgbClr val="FFFF66"/>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Consecuencia</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Nivel de Riesgo</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Acciones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Responsables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Fecha de implementación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Recomendaciones / Observaciones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extLst>
                  <a:ext uri="{0D108BD9-81ED-4DB2-BD59-A6C34878D82A}">
                    <a16:rowId xmlns:a16="http://schemas.microsoft.com/office/drawing/2014/main" xmlns="" val="2439643554"/>
                  </a:ext>
                </a:extLst>
              </a:tr>
              <a:tr h="877178">
                <a:tc>
                  <a:txBody>
                    <a:bodyPr/>
                    <a:lstStyle/>
                    <a:p>
                      <a:r>
                        <a:rPr lang="es-AR" sz="1000" dirty="0" smtClean="0">
                          <a:solidFill>
                            <a:schemeClr val="tx1"/>
                          </a:solidFill>
                          <a:latin typeface="Arial" pitchFamily="34" charset="0"/>
                          <a:cs typeface="Arial" pitchFamily="34" charset="0"/>
                        </a:rPr>
                        <a:t>El</a:t>
                      </a:r>
                      <a:r>
                        <a:rPr lang="es-AR" sz="1000" baseline="0" dirty="0" smtClean="0">
                          <a:solidFill>
                            <a:schemeClr val="tx1"/>
                          </a:solidFill>
                          <a:latin typeface="Arial" pitchFamily="34" charset="0"/>
                          <a:cs typeface="Arial" pitchFamily="34" charset="0"/>
                        </a:rPr>
                        <a:t> servicio no sea rentable</a:t>
                      </a:r>
                      <a:endParaRPr lang="es-AR" sz="1000" dirty="0">
                        <a:solidFill>
                          <a:schemeClr val="tx1"/>
                        </a:solidFill>
                        <a:latin typeface="Arial" pitchFamily="34" charset="0"/>
                        <a:cs typeface="Arial" pitchFamily="34" charset="0"/>
                      </a:endParaRPr>
                    </a:p>
                  </a:txBody>
                  <a:tcPr marL="17044" marR="17044" marT="0" marB="0">
                    <a:solidFill>
                      <a:srgbClr val="FFFF66"/>
                    </a:solidFill>
                  </a:tcPr>
                </a:tc>
                <a:tc>
                  <a:txBody>
                    <a:bodyPr/>
                    <a:lstStyle/>
                    <a:p>
                      <a:r>
                        <a:rPr lang="es-AR" sz="1000" dirty="0" smtClean="0">
                          <a:latin typeface="Arial" panose="020B0604020202020204" pitchFamily="34" charset="0"/>
                          <a:cs typeface="Arial" panose="020B0604020202020204" pitchFamily="34" charset="0"/>
                        </a:rPr>
                        <a:t>Perdidas</a:t>
                      </a:r>
                      <a:r>
                        <a:rPr lang="es-AR" sz="1000" baseline="0" dirty="0" smtClean="0">
                          <a:latin typeface="Arial" panose="020B0604020202020204" pitchFamily="34" charset="0"/>
                          <a:cs typeface="Arial" panose="020B0604020202020204" pitchFamily="34" charset="0"/>
                        </a:rPr>
                        <a:t> económicas y tener que bajar calidad de servicio</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40000"/>
                        <a:lumOff val="60000"/>
                      </a:schemeClr>
                    </a:solidFill>
                  </a:tcPr>
                </a:tc>
                <a:tc>
                  <a:txBody>
                    <a:bodyPr/>
                    <a:lstStyle/>
                    <a:p>
                      <a:pPr algn="ctr"/>
                      <a:r>
                        <a:rPr lang="es-AR" sz="1000" dirty="0" smtClean="0">
                          <a:effectLst/>
                          <a:latin typeface="Arial" panose="020B0604020202020204" pitchFamily="34" charset="0"/>
                          <a:cs typeface="Arial" panose="020B0604020202020204" pitchFamily="34" charset="0"/>
                        </a:rPr>
                        <a:t> </a:t>
                      </a:r>
                      <a:r>
                        <a:rPr lang="es-AR" sz="1000" b="1" dirty="0" smtClean="0">
                          <a:latin typeface="Arial" panose="020B0604020202020204" pitchFamily="34" charset="0"/>
                          <a:cs typeface="Arial" panose="020B0604020202020204" pitchFamily="34" charset="0"/>
                        </a:rPr>
                        <a:t>P (2)=2</a:t>
                      </a:r>
                    </a:p>
                    <a:p>
                      <a:pPr algn="ctr"/>
                      <a:r>
                        <a:rPr lang="es-AR" sz="1000" b="1" dirty="0" smtClean="0">
                          <a:latin typeface="Arial" panose="020B0604020202020204" pitchFamily="34" charset="0"/>
                          <a:cs typeface="Arial" panose="020B0604020202020204" pitchFamily="34" charset="0"/>
                        </a:rPr>
                        <a:t>S(2)=2</a:t>
                      </a:r>
                    </a:p>
                    <a:p>
                      <a:pPr algn="ctr"/>
                      <a:r>
                        <a:rPr lang="es-AR" sz="1000" b="1" dirty="0" smtClean="0">
                          <a:latin typeface="Arial" panose="020B0604020202020204" pitchFamily="34" charset="0"/>
                          <a:cs typeface="Arial" panose="020B0604020202020204" pitchFamily="34" charset="0"/>
                        </a:rPr>
                        <a:t>R=</a:t>
                      </a:r>
                      <a:r>
                        <a:rPr lang="es-AR" sz="1000" b="1" baseline="0" dirty="0" smtClean="0">
                          <a:latin typeface="Arial" panose="020B0604020202020204" pitchFamily="34" charset="0"/>
                          <a:cs typeface="Arial" panose="020B0604020202020204" pitchFamily="34" charset="0"/>
                        </a:rPr>
                        <a:t> 4</a:t>
                      </a:r>
                    </a:p>
                    <a:p>
                      <a:pPr algn="ctr"/>
                      <a:r>
                        <a:rPr lang="es-AR" sz="1000" b="1" baseline="0" dirty="0" smtClean="0">
                          <a:latin typeface="Arial" panose="020B0604020202020204" pitchFamily="34" charset="0"/>
                          <a:cs typeface="Arial" panose="020B0604020202020204" pitchFamily="34" charset="0"/>
                        </a:rPr>
                        <a:t>BAJO</a:t>
                      </a:r>
                      <a:endParaRPr lang="es-AR" sz="1000" dirty="0" smtClean="0">
                        <a:latin typeface="Arial" panose="020B0604020202020204" pitchFamily="34" charset="0"/>
                        <a:cs typeface="Arial" panose="020B0604020202020204" pitchFamily="34" charset="0"/>
                      </a:endParaRPr>
                    </a:p>
                    <a:p>
                      <a:pPr algn="ctr"/>
                      <a:endParaRPr lang="es-AR" sz="1000" dirty="0">
                        <a:latin typeface="Arial" panose="020B0604020202020204" pitchFamily="34" charset="0"/>
                        <a:cs typeface="Arial" panose="020B0604020202020204" pitchFamily="34" charset="0"/>
                      </a:endParaRPr>
                    </a:p>
                  </a:txBody>
                  <a:tcPr marL="17044" marR="17044" marT="0" marB="0">
                    <a:solidFill>
                      <a:schemeClr val="accent2">
                        <a:lumMod val="75000"/>
                      </a:schemeClr>
                    </a:solidFill>
                  </a:tcPr>
                </a:tc>
                <a:tc>
                  <a:txBody>
                    <a:bodyPr/>
                    <a:lstStyle/>
                    <a:p>
                      <a:pPr marL="228600" indent="-228600">
                        <a:buAutoNum type="arabicPeriod"/>
                      </a:pPr>
                      <a:r>
                        <a:rPr lang="es-AR" sz="1000" dirty="0" smtClean="0">
                          <a:latin typeface="Arial" panose="020B0604020202020204" pitchFamily="34" charset="0"/>
                          <a:cs typeface="Arial" panose="020B0604020202020204" pitchFamily="34" charset="0"/>
                        </a:rPr>
                        <a:t>Seguimiento de indicadores de costo por </a:t>
                      </a:r>
                      <a:r>
                        <a:rPr lang="es-AR" sz="1000" baseline="0" dirty="0" smtClean="0">
                          <a:latin typeface="Arial" panose="020B0604020202020204" pitchFamily="34" charset="0"/>
                          <a:cs typeface="Arial" panose="020B0604020202020204" pitchFamily="34" charset="0"/>
                        </a:rPr>
                        <a:t> servicio mensual</a:t>
                      </a:r>
                    </a:p>
                    <a:p>
                      <a:pPr marL="0" indent="0">
                        <a:buNone/>
                      </a:pPr>
                      <a:endParaRPr lang="es-AR" sz="1000" baseline="0" dirty="0" smtClean="0">
                        <a:latin typeface="Arial" panose="020B0604020202020204" pitchFamily="34" charset="0"/>
                        <a:cs typeface="Arial" panose="020B0604020202020204" pitchFamily="34" charset="0"/>
                      </a:endParaRPr>
                    </a:p>
                  </a:txBody>
                  <a:tcPr marL="17044" marR="17044" marT="0" marB="0">
                    <a:solidFill>
                      <a:schemeClr val="accent4">
                        <a:lumMod val="40000"/>
                        <a:lumOff val="60000"/>
                      </a:schemeClr>
                    </a:solidFill>
                  </a:tcPr>
                </a:tc>
                <a:tc>
                  <a:txBody>
                    <a:bodyPr/>
                    <a:lstStyle/>
                    <a:p>
                      <a:r>
                        <a:rPr lang="es-AR" sz="1000" dirty="0" smtClean="0">
                          <a:latin typeface="Arial" panose="020B0604020202020204" pitchFamily="34" charset="0"/>
                          <a:cs typeface="Arial" panose="020B0604020202020204" pitchFamily="34" charset="0"/>
                        </a:rPr>
                        <a:t>PCL</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smtClean="0">
                          <a:effectLst/>
                          <a:latin typeface="Arial" panose="020B0604020202020204" pitchFamily="34" charset="0"/>
                          <a:ea typeface="Calibri" panose="020F0502020204030204" pitchFamily="34" charset="0"/>
                          <a:cs typeface="Arial" panose="020B0604020202020204" pitchFamily="34" charset="0"/>
                        </a:rPr>
                        <a:t>01-01-2020</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40000"/>
                        <a:lumOff val="60000"/>
                      </a:schemeClr>
                    </a:solidFill>
                  </a:tcPr>
                </a:tc>
                <a:tc>
                  <a:txBody>
                    <a:bodyPr/>
                    <a:lstStyle/>
                    <a:p>
                      <a:pPr algn="ctr">
                        <a:spcAft>
                          <a:spcPts val="0"/>
                        </a:spcAft>
                      </a:pP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40000"/>
                        <a:lumOff val="60000"/>
                      </a:schemeClr>
                    </a:solidFill>
                  </a:tcPr>
                </a:tc>
              </a:tr>
              <a:tr h="660945">
                <a:tc rowSpan="2">
                  <a:txBody>
                    <a:bodyPr/>
                    <a:lstStyle/>
                    <a:p>
                      <a:r>
                        <a:rPr lang="es-AR" sz="1100" dirty="0" smtClean="0">
                          <a:solidFill>
                            <a:schemeClr val="tx1"/>
                          </a:solidFill>
                        </a:rPr>
                        <a:t>Una</a:t>
                      </a:r>
                      <a:r>
                        <a:rPr lang="es-AR" sz="1100" baseline="0" dirty="0" smtClean="0">
                          <a:solidFill>
                            <a:schemeClr val="tx1"/>
                          </a:solidFill>
                        </a:rPr>
                        <a:t> operación no finalizada, según lo establecido por clientes </a:t>
                      </a:r>
                      <a:endParaRPr lang="es-AR" sz="1100" dirty="0">
                        <a:solidFill>
                          <a:schemeClr val="tx1"/>
                        </a:solidFill>
                      </a:endParaRPr>
                    </a:p>
                  </a:txBody>
                  <a:tcPr marL="17044" marR="17044" marT="0" marB="0">
                    <a:solidFill>
                      <a:srgbClr val="FFFF66"/>
                    </a:solidFill>
                  </a:tcPr>
                </a:tc>
                <a:tc>
                  <a:txBody>
                    <a:bodyPr/>
                    <a:lstStyle/>
                    <a:p>
                      <a:r>
                        <a:rPr lang="es-AR" sz="1000" dirty="0" smtClean="0">
                          <a:latin typeface="Arial" panose="020B0604020202020204" pitchFamily="34" charset="0"/>
                          <a:cs typeface="Arial" panose="020B0604020202020204" pitchFamily="34" charset="0"/>
                        </a:rPr>
                        <a:t>Generar</a:t>
                      </a:r>
                      <a:r>
                        <a:rPr lang="es-AR" sz="1000" baseline="0" dirty="0" smtClean="0">
                          <a:latin typeface="Arial" panose="020B0604020202020204" pitchFamily="34" charset="0"/>
                          <a:cs typeface="Arial" panose="020B0604020202020204" pitchFamily="34" charset="0"/>
                        </a:rPr>
                        <a:t> un producto NO conforme </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40000"/>
                        <a:lumOff val="60000"/>
                      </a:schemeClr>
                    </a:solidFill>
                  </a:tcPr>
                </a:tc>
                <a:tc rowSpan="2">
                  <a:txBody>
                    <a:bodyPr/>
                    <a:lstStyle/>
                    <a:p>
                      <a:pPr algn="ctr"/>
                      <a:r>
                        <a:rPr lang="es-AR" sz="1000" dirty="0" smtClean="0">
                          <a:effectLst/>
                          <a:latin typeface="Arial" panose="020B0604020202020204" pitchFamily="34" charset="0"/>
                          <a:cs typeface="Arial" panose="020B0604020202020204" pitchFamily="34" charset="0"/>
                        </a:rPr>
                        <a:t> </a:t>
                      </a:r>
                      <a:r>
                        <a:rPr lang="es-AR" sz="1000" b="1" dirty="0" smtClean="0">
                          <a:latin typeface="Arial" panose="020B0604020202020204" pitchFamily="34" charset="0"/>
                          <a:cs typeface="Arial" panose="020B0604020202020204" pitchFamily="34" charset="0"/>
                        </a:rPr>
                        <a:t>P (1)=1</a:t>
                      </a:r>
                    </a:p>
                    <a:p>
                      <a:pPr algn="ctr"/>
                      <a:r>
                        <a:rPr lang="es-AR" sz="1000" b="1" dirty="0" smtClean="0">
                          <a:latin typeface="Arial" panose="020B0604020202020204" pitchFamily="34" charset="0"/>
                          <a:cs typeface="Arial" panose="020B0604020202020204" pitchFamily="34" charset="0"/>
                        </a:rPr>
                        <a:t>S(5)=5</a:t>
                      </a:r>
                    </a:p>
                    <a:p>
                      <a:pPr algn="ctr"/>
                      <a:r>
                        <a:rPr lang="es-AR" sz="1000" b="1" dirty="0" smtClean="0">
                          <a:latin typeface="Arial" panose="020B0604020202020204" pitchFamily="34" charset="0"/>
                          <a:cs typeface="Arial" panose="020B0604020202020204" pitchFamily="34" charset="0"/>
                        </a:rPr>
                        <a:t>R=</a:t>
                      </a:r>
                      <a:r>
                        <a:rPr lang="es-AR" sz="1000" b="1" baseline="0" dirty="0" smtClean="0">
                          <a:latin typeface="Arial" panose="020B0604020202020204" pitchFamily="34" charset="0"/>
                          <a:cs typeface="Arial" panose="020B0604020202020204" pitchFamily="34" charset="0"/>
                        </a:rPr>
                        <a:t> 5</a:t>
                      </a:r>
                    </a:p>
                    <a:p>
                      <a:pPr algn="ctr"/>
                      <a:r>
                        <a:rPr lang="es-AR" sz="1000" b="1" baseline="0" dirty="0" smtClean="0">
                          <a:latin typeface="Arial" panose="020B0604020202020204" pitchFamily="34" charset="0"/>
                          <a:cs typeface="Arial" panose="020B0604020202020204" pitchFamily="34" charset="0"/>
                        </a:rPr>
                        <a:t>MODERADO</a:t>
                      </a:r>
                      <a:endParaRPr lang="es-AR" sz="1000" dirty="0">
                        <a:latin typeface="Arial" panose="020B0604020202020204" pitchFamily="34" charset="0"/>
                        <a:cs typeface="Arial" panose="020B0604020202020204" pitchFamily="34" charset="0"/>
                      </a:endParaRPr>
                    </a:p>
                  </a:txBody>
                  <a:tcPr marL="17044" marR="17044" marT="0" marB="0">
                    <a:solidFill>
                      <a:schemeClr val="accent2">
                        <a:lumMod val="75000"/>
                      </a:schemeClr>
                    </a:solidFill>
                  </a:tcPr>
                </a:tc>
                <a:tc rowSpan="2">
                  <a:txBody>
                    <a:bodyPr/>
                    <a:lstStyle/>
                    <a:p>
                      <a:pPr marL="228600" indent="-228600">
                        <a:buAutoNum type="arabicPeriod"/>
                      </a:pPr>
                      <a:r>
                        <a:rPr lang="es-AR" sz="1000" baseline="0" dirty="0" smtClean="0">
                          <a:latin typeface="Arial" panose="020B0604020202020204" pitchFamily="34" charset="0"/>
                          <a:cs typeface="Arial" panose="020B0604020202020204" pitchFamily="34" charset="0"/>
                        </a:rPr>
                        <a:t>Diseñar fichas de servicio</a:t>
                      </a:r>
                    </a:p>
                    <a:p>
                      <a:pPr marL="228600" indent="-228600">
                        <a:buAutoNum type="arabicPeriod"/>
                      </a:pPr>
                      <a:r>
                        <a:rPr lang="es-AR" sz="1000" baseline="0" dirty="0" smtClean="0">
                          <a:latin typeface="Arial" panose="020B0604020202020204" pitchFamily="34" charset="0"/>
                          <a:cs typeface="Arial" panose="020B0604020202020204" pitchFamily="34" charset="0"/>
                        </a:rPr>
                        <a:t>Contar con procedimientos</a:t>
                      </a:r>
                    </a:p>
                    <a:p>
                      <a:pPr marL="228600" indent="-228600">
                        <a:buAutoNum type="arabicPeriod"/>
                      </a:pPr>
                      <a:r>
                        <a:rPr lang="es-AR" sz="1000" baseline="0" dirty="0" smtClean="0">
                          <a:latin typeface="Arial" panose="020B0604020202020204" pitchFamily="34" charset="0"/>
                          <a:cs typeface="Arial" panose="020B0604020202020204" pitchFamily="34" charset="0"/>
                        </a:rPr>
                        <a:t>Dar cumplimiento  a planificación de actividades</a:t>
                      </a:r>
                    </a:p>
                    <a:p>
                      <a:pPr marL="228600" indent="-228600">
                        <a:buAutoNum type="arabicPeriod"/>
                      </a:pPr>
                      <a:r>
                        <a:rPr lang="es-AR" sz="1000" baseline="0" dirty="0" smtClean="0">
                          <a:latin typeface="Arial" panose="020B0604020202020204" pitchFamily="34" charset="0"/>
                          <a:cs typeface="Arial" panose="020B0604020202020204" pitchFamily="34" charset="0"/>
                        </a:rPr>
                        <a:t>Mantenimiento preventivo de equipos</a:t>
                      </a:r>
                      <a:r>
                        <a:rPr lang="es-AR" sz="1000" baseline="0" dirty="0">
                          <a:latin typeface="Arial" panose="020B0604020202020204" pitchFamily="34" charset="0"/>
                          <a:cs typeface="Arial" panose="020B0604020202020204" pitchFamily="34" charset="0"/>
                        </a:rPr>
                        <a:t> </a:t>
                      </a:r>
                      <a:r>
                        <a:rPr lang="es-AR" sz="1000" baseline="0" dirty="0" smtClean="0">
                          <a:latin typeface="Arial" panose="020B0604020202020204" pitchFamily="34" charset="0"/>
                          <a:cs typeface="Arial" panose="020B0604020202020204" pitchFamily="34" charset="0"/>
                        </a:rPr>
                        <a:t>y unidades auxiliares</a:t>
                      </a:r>
                    </a:p>
                    <a:p>
                      <a:pPr marL="228600" indent="-228600">
                        <a:buAutoNum type="arabicPeriod"/>
                      </a:pPr>
                      <a:r>
                        <a:rPr lang="es-AR" sz="1000" baseline="0" dirty="0" smtClean="0">
                          <a:latin typeface="Arial" panose="020B0604020202020204" pitchFamily="34" charset="0"/>
                          <a:cs typeface="Arial" panose="020B0604020202020204" pitchFamily="34" charset="0"/>
                        </a:rPr>
                        <a:t>Seguimiento de las estadistas de cada una de las operaciones </a:t>
                      </a:r>
                    </a:p>
                  </a:txBody>
                  <a:tcPr marL="17044" marR="17044" marT="0" marB="0">
                    <a:solidFill>
                      <a:schemeClr val="accent4">
                        <a:lumMod val="40000"/>
                        <a:lumOff val="60000"/>
                      </a:schemeClr>
                    </a:solidFill>
                  </a:tcPr>
                </a:tc>
                <a:tc rowSpan="2">
                  <a:txBody>
                    <a:bodyPr/>
                    <a:lstStyle/>
                    <a:p>
                      <a:r>
                        <a:rPr lang="es-AR" sz="1000" dirty="0" smtClean="0">
                          <a:latin typeface="Arial" panose="020B0604020202020204" pitchFamily="34" charset="0"/>
                          <a:cs typeface="Arial" panose="020B0604020202020204" pitchFamily="34" charset="0"/>
                        </a:rPr>
                        <a:t>Fernando Gordo </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rowSpan="2">
                  <a:txBody>
                    <a:bodyPr/>
                    <a:lstStyle/>
                    <a:p>
                      <a:pPr algn="ctr">
                        <a:spcAft>
                          <a:spcPts val="0"/>
                        </a:spcAft>
                      </a:pPr>
                      <a:r>
                        <a:rPr lang="es-AR" sz="1000" dirty="0" smtClean="0">
                          <a:effectLst/>
                          <a:latin typeface="Arial" panose="020B0604020202020204" pitchFamily="34" charset="0"/>
                          <a:cs typeface="Arial" panose="020B0604020202020204" pitchFamily="34" charset="0"/>
                        </a:rPr>
                        <a:t>01-01-2020</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40000"/>
                        <a:lumOff val="6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40000"/>
                        <a:lumOff val="60000"/>
                      </a:schemeClr>
                    </a:solidFill>
                  </a:tcPr>
                </a:tc>
                <a:extLst>
                  <a:ext uri="{0D108BD9-81ED-4DB2-BD59-A6C34878D82A}">
                    <a16:rowId xmlns:a16="http://schemas.microsoft.com/office/drawing/2014/main" xmlns="" val="1498450192"/>
                  </a:ext>
                </a:extLst>
              </a:tr>
              <a:tr h="794071">
                <a:tc vMerge="1">
                  <a:txBody>
                    <a:bodyPr/>
                    <a:lstStyle/>
                    <a:p>
                      <a:endParaRPr lang="es-AR"/>
                    </a:p>
                  </a:txBody>
                  <a:tcPr/>
                </a:tc>
                <a:tc>
                  <a:txBody>
                    <a:bodyPr/>
                    <a:lstStyle/>
                    <a:p>
                      <a:r>
                        <a:rPr lang="es-AR" sz="1000" dirty="0" smtClean="0">
                          <a:latin typeface="Arial" panose="020B0604020202020204" pitchFamily="34" charset="0"/>
                          <a:cs typeface="Arial" panose="020B0604020202020204" pitchFamily="34" charset="0"/>
                        </a:rPr>
                        <a:t>Perdidas</a:t>
                      </a:r>
                      <a:r>
                        <a:rPr lang="es-AR" sz="1000" baseline="0" dirty="0" smtClean="0">
                          <a:latin typeface="Arial" panose="020B0604020202020204" pitchFamily="34" charset="0"/>
                          <a:cs typeface="Arial" panose="020B0604020202020204" pitchFamily="34" charset="0"/>
                        </a:rPr>
                        <a:t> económicas</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vMerge="1">
                  <a:txBody>
                    <a:bodyPr/>
                    <a:lstStyle/>
                    <a:p>
                      <a:pPr>
                        <a:spcAft>
                          <a:spcPts val="0"/>
                        </a:spcAft>
                      </a:pPr>
                      <a:endParaRPr lang="es-A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7044" marR="17044" marT="0" marB="0"/>
                </a:tc>
                <a:tc vMerge="1">
                  <a:txBody>
                    <a:bodyPr/>
                    <a:lstStyle/>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vMerge="1">
                  <a:txBody>
                    <a:bodyPr/>
                    <a:lstStyle/>
                    <a:p>
                      <a:endParaRPr lang="es-AR"/>
                    </a:p>
                  </a:txBody>
                  <a:tcPr/>
                </a:tc>
                <a:tc vMerge="1">
                  <a:txBody>
                    <a:bodyPr/>
                    <a:lstStyle/>
                    <a:p>
                      <a:pPr algn="ctr">
                        <a:spcAft>
                          <a:spcPts val="0"/>
                        </a:spcAft>
                      </a:pP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extLst>
                  <a:ext uri="{0D108BD9-81ED-4DB2-BD59-A6C34878D82A}">
                    <a16:rowId xmlns:a16="http://schemas.microsoft.com/office/drawing/2014/main" xmlns="" val="3427797631"/>
                  </a:ext>
                </a:extLst>
              </a:tr>
              <a:tr h="843272">
                <a:tc rowSpan="3">
                  <a:txBody>
                    <a:bodyPr/>
                    <a:lstStyle/>
                    <a:p>
                      <a:pPr algn="ctr">
                        <a:spcAft>
                          <a:spcPts val="0"/>
                        </a:spcAft>
                      </a:pPr>
                      <a:endParaRPr lang="es-AR" sz="1100" b="1"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AR" sz="1000" b="1" kern="1200" dirty="0" smtClean="0">
                          <a:solidFill>
                            <a:schemeClr val="dk1"/>
                          </a:solidFill>
                          <a:effectLst/>
                          <a:latin typeface="Arial" panose="020B0604020202020204" pitchFamily="34" charset="0"/>
                          <a:ea typeface="+mn-ea"/>
                          <a:cs typeface="Arial" panose="020B0604020202020204" pitchFamily="34" charset="0"/>
                        </a:rPr>
                        <a:t>Cambios en la planificación de la operación por parte de los clientes</a:t>
                      </a:r>
                      <a:endParaRPr lang="es-AR" sz="1000" b="1" kern="1200" dirty="0">
                        <a:solidFill>
                          <a:schemeClr val="dk1"/>
                        </a:solidFill>
                        <a:effectLst/>
                        <a:latin typeface="Arial" panose="020B0604020202020204" pitchFamily="34" charset="0"/>
                        <a:ea typeface="+mn-ea"/>
                        <a:cs typeface="Arial" panose="020B0604020202020204" pitchFamily="34" charset="0"/>
                      </a:endParaRPr>
                    </a:p>
                    <a:p>
                      <a:pPr algn="ctr">
                        <a:spcAft>
                          <a:spcPts val="0"/>
                        </a:spcAft>
                      </a:pPr>
                      <a:endParaRPr lang="es-AR" sz="1100" b="1" dirty="0" smtClean="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AR" sz="1000" b="1" kern="1200" dirty="0" smtClean="0">
                          <a:solidFill>
                            <a:schemeClr val="dk1"/>
                          </a:solidFill>
                          <a:effectLst/>
                          <a:latin typeface="Arial" panose="020B0604020202020204" pitchFamily="34" charset="0"/>
                          <a:ea typeface="+mn-ea"/>
                          <a:cs typeface="Arial" panose="020B0604020202020204" pitchFamily="34" charset="0"/>
                        </a:rPr>
                        <a:t>No cumplir con la</a:t>
                      </a:r>
                      <a:r>
                        <a:rPr lang="es-AR" sz="1000" b="1" kern="1200" baseline="0" dirty="0" smtClean="0">
                          <a:solidFill>
                            <a:schemeClr val="dk1"/>
                          </a:solidFill>
                          <a:effectLst/>
                          <a:latin typeface="Arial" panose="020B0604020202020204" pitchFamily="34" charset="0"/>
                          <a:ea typeface="+mn-ea"/>
                          <a:cs typeface="Arial" panose="020B0604020202020204" pitchFamily="34" charset="0"/>
                        </a:rPr>
                        <a:t> demanda  pactada</a:t>
                      </a:r>
                      <a:endParaRPr lang="es-AR" sz="1000" b="1" kern="1200" dirty="0">
                        <a:solidFill>
                          <a:schemeClr val="dk1"/>
                        </a:solidFill>
                        <a:effectLst/>
                        <a:latin typeface="Arial" panose="020B0604020202020204" pitchFamily="34" charset="0"/>
                        <a:ea typeface="+mn-ea"/>
                        <a:cs typeface="Arial" panose="020B0604020202020204" pitchFamily="34" charset="0"/>
                      </a:endParaRPr>
                    </a:p>
                  </a:txBody>
                  <a:tcPr marL="17044" marR="17044" marT="0" marB="0">
                    <a:solidFill>
                      <a:srgbClr val="FFFF66"/>
                    </a:solidFill>
                  </a:tcPr>
                </a:tc>
                <a:tc>
                  <a:txBody>
                    <a:bodyPr/>
                    <a:lstStyle/>
                    <a:p>
                      <a:r>
                        <a:rPr lang="es-AR" sz="1000" dirty="0" smtClean="0">
                          <a:latin typeface="Arial" panose="020B0604020202020204" pitchFamily="34" charset="0"/>
                          <a:cs typeface="Arial" panose="020B0604020202020204" pitchFamily="34" charset="0"/>
                        </a:rPr>
                        <a:t>Atrasos en los tiempos planificados</a:t>
                      </a:r>
                      <a:r>
                        <a:rPr lang="es-AR" sz="1000" baseline="0" dirty="0" smtClean="0">
                          <a:latin typeface="Arial" panose="020B0604020202020204" pitchFamily="34" charset="0"/>
                          <a:cs typeface="Arial" panose="020B0604020202020204" pitchFamily="34" charset="0"/>
                        </a:rPr>
                        <a:t> </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rowSpan="3">
                  <a:txBody>
                    <a:bodyPr/>
                    <a:lstStyle/>
                    <a:p>
                      <a:pPr algn="ctr"/>
                      <a:r>
                        <a:rPr lang="es-AR" sz="1000" dirty="0" smtClean="0">
                          <a:effectLst/>
                          <a:latin typeface="Arial" panose="020B0604020202020204" pitchFamily="34" charset="0"/>
                          <a:cs typeface="Arial" panose="020B0604020202020204" pitchFamily="34" charset="0"/>
                        </a:rPr>
                        <a:t> </a:t>
                      </a:r>
                      <a:r>
                        <a:rPr lang="es-AR" sz="1000" b="1" dirty="0" smtClean="0">
                          <a:latin typeface="Arial" panose="020B0604020202020204" pitchFamily="34" charset="0"/>
                          <a:cs typeface="Arial" panose="020B0604020202020204" pitchFamily="34" charset="0"/>
                        </a:rPr>
                        <a:t>P (2)=2</a:t>
                      </a:r>
                    </a:p>
                    <a:p>
                      <a:pPr algn="ctr"/>
                      <a:r>
                        <a:rPr lang="es-AR" sz="1000" b="1" dirty="0" smtClean="0">
                          <a:latin typeface="Arial" panose="020B0604020202020204" pitchFamily="34" charset="0"/>
                          <a:cs typeface="Arial" panose="020B0604020202020204" pitchFamily="34" charset="0"/>
                        </a:rPr>
                        <a:t>S(4)=4</a:t>
                      </a:r>
                    </a:p>
                    <a:p>
                      <a:pPr algn="ctr"/>
                      <a:r>
                        <a:rPr lang="es-AR" sz="1000" b="1" dirty="0" smtClean="0">
                          <a:latin typeface="Arial" panose="020B0604020202020204" pitchFamily="34" charset="0"/>
                          <a:cs typeface="Arial" panose="020B0604020202020204" pitchFamily="34" charset="0"/>
                        </a:rPr>
                        <a:t>R=</a:t>
                      </a:r>
                      <a:r>
                        <a:rPr lang="es-AR" sz="1000" b="1" baseline="0" dirty="0" smtClean="0">
                          <a:latin typeface="Arial" panose="020B0604020202020204" pitchFamily="34" charset="0"/>
                          <a:cs typeface="Arial" panose="020B0604020202020204" pitchFamily="34" charset="0"/>
                        </a:rPr>
                        <a:t> 8</a:t>
                      </a:r>
                    </a:p>
                    <a:p>
                      <a:pPr algn="ctr"/>
                      <a:r>
                        <a:rPr lang="es-AR" sz="1000" b="1" baseline="0" dirty="0" smtClean="0">
                          <a:latin typeface="Arial" panose="020B0604020202020204" pitchFamily="34" charset="0"/>
                          <a:cs typeface="Arial" panose="020B0604020202020204" pitchFamily="34" charset="0"/>
                        </a:rPr>
                        <a:t>MODERADO</a:t>
                      </a:r>
                    </a:p>
                    <a:p>
                      <a:pPr algn="ctr"/>
                      <a:endParaRPr lang="es-AR" sz="1000" b="1" baseline="0" dirty="0" smtClean="0">
                        <a:latin typeface="Arial" panose="020B0604020202020204" pitchFamily="34" charset="0"/>
                        <a:cs typeface="Arial" panose="020B0604020202020204" pitchFamily="34" charset="0"/>
                      </a:endParaRPr>
                    </a:p>
                    <a:p>
                      <a:pPr algn="ctr"/>
                      <a:endParaRPr lang="es-AR" sz="1000" b="1" baseline="0" dirty="0" smtClean="0">
                        <a:latin typeface="Arial" panose="020B0604020202020204" pitchFamily="34" charset="0"/>
                        <a:cs typeface="Arial" panose="020B0604020202020204" pitchFamily="34" charset="0"/>
                      </a:endParaRPr>
                    </a:p>
                    <a:p>
                      <a:pPr algn="ctr"/>
                      <a:r>
                        <a:rPr lang="es-AR" sz="1000" dirty="0" smtClean="0">
                          <a:effectLst/>
                          <a:latin typeface="Arial" panose="020B0604020202020204" pitchFamily="34" charset="0"/>
                          <a:cs typeface="Arial" panose="020B0604020202020204" pitchFamily="34" charset="0"/>
                        </a:rPr>
                        <a:t> </a:t>
                      </a:r>
                      <a:r>
                        <a:rPr lang="es-AR" sz="1000" b="1" dirty="0" smtClean="0">
                          <a:latin typeface="Arial" panose="020B0604020202020204" pitchFamily="34" charset="0"/>
                          <a:cs typeface="Arial" panose="020B0604020202020204" pitchFamily="34" charset="0"/>
                        </a:rPr>
                        <a:t>P (2)=2</a:t>
                      </a:r>
                    </a:p>
                    <a:p>
                      <a:pPr algn="ctr"/>
                      <a:r>
                        <a:rPr lang="es-AR" sz="1000" b="1" dirty="0" smtClean="0">
                          <a:latin typeface="Arial" panose="020B0604020202020204" pitchFamily="34" charset="0"/>
                          <a:cs typeface="Arial" panose="020B0604020202020204" pitchFamily="34" charset="0"/>
                        </a:rPr>
                        <a:t>S(4)=4</a:t>
                      </a:r>
                    </a:p>
                    <a:p>
                      <a:pPr algn="ctr"/>
                      <a:r>
                        <a:rPr lang="es-AR" sz="1000" b="1" dirty="0" smtClean="0">
                          <a:latin typeface="Arial" panose="020B0604020202020204" pitchFamily="34" charset="0"/>
                          <a:cs typeface="Arial" panose="020B0604020202020204" pitchFamily="34" charset="0"/>
                        </a:rPr>
                        <a:t>R=</a:t>
                      </a:r>
                      <a:r>
                        <a:rPr lang="es-AR" sz="1000" b="1" baseline="0" dirty="0" smtClean="0">
                          <a:latin typeface="Arial" panose="020B0604020202020204" pitchFamily="34" charset="0"/>
                          <a:cs typeface="Arial" panose="020B0604020202020204" pitchFamily="34" charset="0"/>
                        </a:rPr>
                        <a:t> 8</a:t>
                      </a:r>
                    </a:p>
                    <a:p>
                      <a:pPr algn="ctr"/>
                      <a:r>
                        <a:rPr lang="es-AR" sz="1000" b="1" baseline="0" dirty="0" smtClean="0">
                          <a:latin typeface="Arial" panose="020B0604020202020204" pitchFamily="34" charset="0"/>
                          <a:cs typeface="Arial" panose="020B0604020202020204" pitchFamily="34" charset="0"/>
                        </a:rPr>
                        <a:t>MODERADO</a:t>
                      </a:r>
                      <a:endParaRPr lang="es-AR" sz="1000" dirty="0" smtClean="0">
                        <a:latin typeface="Arial" panose="020B0604020202020204" pitchFamily="34" charset="0"/>
                        <a:cs typeface="Arial" panose="020B0604020202020204" pitchFamily="34" charset="0"/>
                      </a:endParaRPr>
                    </a:p>
                    <a:p>
                      <a:pPr algn="ctr"/>
                      <a:endParaRPr lang="es-AR" sz="1000" dirty="0">
                        <a:latin typeface="Arial" panose="020B0604020202020204" pitchFamily="34" charset="0"/>
                        <a:cs typeface="Arial" panose="020B0604020202020204" pitchFamily="34" charset="0"/>
                      </a:endParaRPr>
                    </a:p>
                  </a:txBody>
                  <a:tcPr marL="17044" marR="17044" marT="0" marB="0">
                    <a:solidFill>
                      <a:schemeClr val="accent2">
                        <a:lumMod val="75000"/>
                      </a:schemeClr>
                    </a:solidFill>
                  </a:tcPr>
                </a:tc>
                <a:tc rowSpan="2">
                  <a:txBody>
                    <a:bodyPr/>
                    <a:lstStyle/>
                    <a:p>
                      <a:r>
                        <a:rPr lang="es-AR" sz="1000" dirty="0" smtClean="0">
                          <a:latin typeface="Arial" panose="020B0604020202020204" pitchFamily="34" charset="0"/>
                          <a:cs typeface="Arial" panose="020B0604020202020204" pitchFamily="34" charset="0"/>
                        </a:rPr>
                        <a:t>1. Realizar el seguimiento de las operaciones </a:t>
                      </a:r>
                    </a:p>
                    <a:p>
                      <a:pPr marL="0" marR="0" lvl="0" indent="0" algn="l" defTabSz="914400" rtl="0" eaLnBrk="1" fontAlgn="auto" latinLnBrk="0" hangingPunct="1">
                        <a:lnSpc>
                          <a:spcPct val="100000"/>
                        </a:lnSpc>
                        <a:spcBef>
                          <a:spcPts val="0"/>
                        </a:spcBef>
                        <a:spcAft>
                          <a:spcPts val="0"/>
                        </a:spcAft>
                        <a:buClrTx/>
                        <a:buSzTx/>
                        <a:buFontTx/>
                        <a:buNone/>
                        <a:tabLst/>
                        <a:defRPr/>
                      </a:pPr>
                      <a:r>
                        <a:rPr lang="es-AR" sz="1000" kern="1200" dirty="0" smtClean="0">
                          <a:solidFill>
                            <a:schemeClr val="dk1"/>
                          </a:solidFill>
                          <a:effectLst/>
                          <a:latin typeface="Arial" pitchFamily="34" charset="0"/>
                          <a:ea typeface="+mn-ea"/>
                          <a:cs typeface="Arial" pitchFamily="34" charset="0"/>
                        </a:rPr>
                        <a:t>2. Buena y fluida comunicación con los referentes de los clientes</a:t>
                      </a:r>
                    </a:p>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sz="1000" dirty="0" smtClean="0">
                          <a:latin typeface="Arial" panose="020B0604020202020204" pitchFamily="34" charset="0"/>
                          <a:cs typeface="Arial" panose="020B0604020202020204" pitchFamily="34" charset="0"/>
                        </a:rPr>
                        <a:t>Fernando Gordo </a:t>
                      </a:r>
                    </a:p>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rowSpan="2">
                  <a:txBody>
                    <a:bodyPr/>
                    <a:lstStyle/>
                    <a:p>
                      <a:pPr algn="ctr">
                        <a:spcAft>
                          <a:spcPts val="0"/>
                        </a:spcAft>
                      </a:pPr>
                      <a:r>
                        <a:rPr lang="es-AR" sz="1000" dirty="0" smtClean="0">
                          <a:effectLst/>
                          <a:latin typeface="Arial" panose="020B0604020202020204" pitchFamily="34" charset="0"/>
                          <a:cs typeface="Arial" panose="020B0604020202020204" pitchFamily="34" charset="0"/>
                        </a:rPr>
                        <a:t>01-01-2020</a:t>
                      </a: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rowSpan="2">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extLst>
                  <a:ext uri="{0D108BD9-81ED-4DB2-BD59-A6C34878D82A}">
                    <a16:rowId xmlns:a16="http://schemas.microsoft.com/office/drawing/2014/main" xmlns="" val="2381835321"/>
                  </a:ext>
                </a:extLst>
              </a:tr>
              <a:tr h="219540">
                <a:tc vMerge="1">
                  <a:txBody>
                    <a:bodyPr/>
                    <a:lstStyle/>
                    <a:p>
                      <a:endParaRPr lang="es-ES"/>
                    </a:p>
                  </a:txBody>
                  <a:tcPr/>
                </a:tc>
                <a:tc rowSpan="2">
                  <a:txBody>
                    <a:bodyPr/>
                    <a:lstStyle/>
                    <a:p>
                      <a:r>
                        <a:rPr lang="es-AR" sz="1050" dirty="0" smtClean="0"/>
                        <a:t>Reclamos de clientes. Perdidas de contrato</a:t>
                      </a:r>
                      <a:endParaRPr lang="es-AR" sz="1050" dirty="0"/>
                    </a:p>
                  </a:txBody>
                  <a:tcPr marL="17044" marR="17044" marT="0" marB="0">
                    <a:solidFill>
                      <a:schemeClr val="accent4">
                        <a:lumMod val="40000"/>
                        <a:lumOff val="60000"/>
                      </a:schemeClr>
                    </a:solidFill>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c vMerge="1">
                  <a:txBody>
                    <a:bodyPr/>
                    <a:lstStyle/>
                    <a:p>
                      <a:endParaRPr lang="es-ES"/>
                    </a:p>
                  </a:txBody>
                  <a:tcPr/>
                </a:tc>
              </a:tr>
              <a:tr h="877178">
                <a:tc vMerge="1">
                  <a:txBody>
                    <a:bodyPr/>
                    <a:lstStyle/>
                    <a:p>
                      <a:endParaRPr lang="es-AR"/>
                    </a:p>
                  </a:txBody>
                  <a:tcPr/>
                </a:tc>
                <a:tc vMerge="1">
                  <a:txBody>
                    <a:bodyPr/>
                    <a:lstStyle/>
                    <a:p>
                      <a:endParaRPr lang="es-AR" sz="1050" dirty="0"/>
                    </a:p>
                  </a:txBody>
                  <a:tcPr marL="17044" marR="17044" marT="0" marB="0">
                    <a:solidFill>
                      <a:schemeClr val="accent4">
                        <a:lumMod val="40000"/>
                        <a:lumOff val="60000"/>
                      </a:schemeClr>
                    </a:solidFill>
                  </a:tcPr>
                </a:tc>
                <a:tc vMerge="1">
                  <a:txBody>
                    <a:bodyPr/>
                    <a:lstStyle/>
                    <a:p>
                      <a:endParaRPr lang="es-AR"/>
                    </a:p>
                  </a:txBody>
                  <a:tcPr/>
                </a:tc>
                <a:tc>
                  <a:txBody>
                    <a:bodyPr/>
                    <a:lstStyle/>
                    <a:p>
                      <a:pPr marL="228600" indent="-228600">
                        <a:buAutoNum type="arabicPeriod"/>
                      </a:pPr>
                      <a:r>
                        <a:rPr lang="es-AR" sz="1000" dirty="0" smtClean="0">
                          <a:latin typeface="Arial" panose="020B0604020202020204" pitchFamily="34" charset="0"/>
                          <a:cs typeface="Arial" panose="020B0604020202020204" pitchFamily="34" charset="0"/>
                        </a:rPr>
                        <a:t>Planificacion</a:t>
                      </a:r>
                      <a:r>
                        <a:rPr lang="es-AR" sz="1000" baseline="0" dirty="0" smtClean="0">
                          <a:latin typeface="Arial" panose="020B0604020202020204" pitchFamily="34" charset="0"/>
                          <a:cs typeface="Arial" panose="020B0604020202020204" pitchFamily="34" charset="0"/>
                        </a:rPr>
                        <a:t> </a:t>
                      </a:r>
                    </a:p>
                    <a:p>
                      <a:pPr marL="228600" indent="-228600">
                        <a:buAutoNum type="arabicPeriod"/>
                      </a:pPr>
                      <a:r>
                        <a:rPr lang="es-AR" sz="1000" baseline="0" dirty="0" smtClean="0">
                          <a:latin typeface="Arial" panose="020B0604020202020204" pitchFamily="34" charset="0"/>
                          <a:cs typeface="Arial" panose="020B0604020202020204" pitchFamily="34" charset="0"/>
                        </a:rPr>
                        <a:t>Cumplimento de plan  de mantenimiento preventivo</a:t>
                      </a:r>
                    </a:p>
                    <a:p>
                      <a:pPr marL="0" indent="0">
                        <a:buNone/>
                      </a:pPr>
                      <a:endParaRPr lang="es-AR" sz="1000" baseline="0" dirty="0" smtClean="0">
                        <a:latin typeface="Arial" panose="020B0604020202020204" pitchFamily="34" charset="0"/>
                        <a:cs typeface="Arial" panose="020B0604020202020204" pitchFamily="34" charset="0"/>
                      </a:endParaRPr>
                    </a:p>
                    <a:p>
                      <a:pPr marL="228600" indent="-228600">
                        <a:buAutoNum type="arabicPeriod"/>
                      </a:pPr>
                      <a:endParaRPr lang="es-AR" sz="1000" baseline="0" dirty="0" smtClean="0">
                        <a:latin typeface="Arial" panose="020B0604020202020204" pitchFamily="34" charset="0"/>
                        <a:cs typeface="Arial" panose="020B0604020202020204" pitchFamily="34" charset="0"/>
                      </a:endParaRPr>
                    </a:p>
                  </a:txBody>
                  <a:tcPr marL="17044" marR="17044" marT="0" marB="0">
                    <a:solidFill>
                      <a:schemeClr val="accent4">
                        <a:lumMod val="40000"/>
                        <a:lumOff val="60000"/>
                      </a:schemeClr>
                    </a:solidFill>
                  </a:tcPr>
                </a:tc>
                <a:tc>
                  <a:txBody>
                    <a:bodyPr/>
                    <a:lstStyle/>
                    <a:p>
                      <a:r>
                        <a:rPr lang="es-AR" sz="1000" dirty="0" smtClean="0">
                          <a:latin typeface="Arial" panose="020B0604020202020204" pitchFamily="34" charset="0"/>
                          <a:cs typeface="Arial" panose="020B0604020202020204" pitchFamily="34" charset="0"/>
                        </a:rPr>
                        <a:t>Fernando Gordo</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r>
                        <a:rPr lang="es-AR" sz="1000" dirty="0" smtClean="0">
                          <a:effectLst/>
                          <a:latin typeface="Arial" panose="020B0604020202020204" pitchFamily="34" charset="0"/>
                          <a:cs typeface="Arial" panose="020B0604020202020204" pitchFamily="34" charset="0"/>
                        </a:rPr>
                        <a:t>01-01-2020</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40000"/>
                        <a:lumOff val="6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40000"/>
                        <a:lumOff val="60000"/>
                      </a:schemeClr>
                    </a:solidFill>
                  </a:tcPr>
                </a:tc>
                <a:extLst>
                  <a:ext uri="{0D108BD9-81ED-4DB2-BD59-A6C34878D82A}">
                    <a16:rowId xmlns:a16="http://schemas.microsoft.com/office/drawing/2014/main" xmlns="" val="3437968549"/>
                  </a:ext>
                </a:extLst>
              </a:tr>
            </a:tbl>
          </a:graphicData>
        </a:graphic>
      </p:graphicFrame>
      <p:graphicFrame>
        <p:nvGraphicFramePr>
          <p:cNvPr id="2" name="1 Tabla"/>
          <p:cNvGraphicFramePr>
            <a:graphicFrameLocks noGrp="1"/>
          </p:cNvGraphicFramePr>
          <p:nvPr>
            <p:extLst>
              <p:ext uri="{D42A27DB-BD31-4B8C-83A1-F6EECF244321}">
                <p14:modId xmlns:p14="http://schemas.microsoft.com/office/powerpoint/2010/main" val="4136256526"/>
              </p:ext>
            </p:extLst>
          </p:nvPr>
        </p:nvGraphicFramePr>
        <p:xfrm>
          <a:off x="418641" y="253388"/>
          <a:ext cx="11235223" cy="838200"/>
        </p:xfrm>
        <a:graphic>
          <a:graphicData uri="http://schemas.openxmlformats.org/drawingml/2006/table">
            <a:tbl>
              <a:tblPr>
                <a:tableStyleId>{5C22544A-7EE6-4342-B048-85BDC9FD1C3A}</a:tableStyleId>
              </a:tblPr>
              <a:tblGrid>
                <a:gridCol w="2878929"/>
                <a:gridCol w="5783649"/>
                <a:gridCol w="2572645"/>
              </a:tblGrid>
              <a:tr h="824008">
                <a:tc>
                  <a:txBody>
                    <a:bodyPr/>
                    <a:lstStyle/>
                    <a:p>
                      <a:pPr algn="ctr">
                        <a:spcAft>
                          <a:spcPts val="0"/>
                        </a:spcAft>
                      </a:pPr>
                      <a:endParaRPr lang="es-ES" sz="1600" dirty="0">
                        <a:effectLst/>
                        <a:latin typeface="+mn-lt"/>
                        <a:ea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s-ES" sz="1100" b="1" kern="0" dirty="0">
                          <a:effectLst/>
                          <a:latin typeface="+mn-lt"/>
                        </a:rPr>
                        <a:t>FICHA DE </a:t>
                      </a:r>
                      <a:r>
                        <a:rPr lang="es-ES" sz="1100" b="1" kern="0" dirty="0" smtClean="0">
                          <a:effectLst/>
                          <a:latin typeface="+mn-lt"/>
                        </a:rPr>
                        <a:t>PROCESO</a:t>
                      </a:r>
                      <a:endParaRPr lang="es-ES" sz="1100" b="1" kern="0" dirty="0">
                        <a:effectLst/>
                        <a:latin typeface="+mn-lt"/>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100" kern="0" dirty="0">
                          <a:effectLst/>
                          <a:latin typeface="+mn-lt"/>
                        </a:rPr>
                        <a:t>Código: </a:t>
                      </a:r>
                      <a:r>
                        <a:rPr lang="es-ES" sz="1100" kern="0" dirty="0" smtClean="0">
                          <a:effectLst/>
                          <a:latin typeface="+mn-lt"/>
                        </a:rPr>
                        <a:t> </a:t>
                      </a:r>
                      <a:r>
                        <a:rPr lang="es-ES" sz="1100" kern="1200" dirty="0" smtClean="0">
                          <a:solidFill>
                            <a:schemeClr val="dk1"/>
                          </a:solidFill>
                          <a:effectLst/>
                          <a:latin typeface="+mn-lt"/>
                          <a:ea typeface="+mn-ea"/>
                          <a:cs typeface="+mn-cs"/>
                        </a:rPr>
                        <a:t>SGI-FOR-014</a:t>
                      </a:r>
                      <a:endParaRPr lang="es-AR" sz="1100" kern="1200" dirty="0" smtClean="0">
                        <a:solidFill>
                          <a:schemeClr val="dk1"/>
                        </a:solidFill>
                        <a:effectLst/>
                        <a:latin typeface="+mn-lt"/>
                        <a:ea typeface="+mn-ea"/>
                        <a:cs typeface="+mn-cs"/>
                      </a:endParaRPr>
                    </a:p>
                    <a:p>
                      <a:pPr>
                        <a:spcAft>
                          <a:spcPts val="0"/>
                        </a:spcAft>
                      </a:pPr>
                      <a:r>
                        <a:rPr lang="es-ES" sz="1100" dirty="0">
                          <a:effectLst/>
                          <a:latin typeface="+mn-lt"/>
                        </a:rPr>
                        <a:t> </a:t>
                      </a:r>
                      <a:endParaRPr lang="es-AR" sz="1600" dirty="0">
                        <a:effectLst/>
                        <a:latin typeface="+mn-lt"/>
                      </a:endParaRPr>
                    </a:p>
                    <a:p>
                      <a:pPr>
                        <a:spcAft>
                          <a:spcPts val="0"/>
                        </a:spcAft>
                      </a:pPr>
                      <a:r>
                        <a:rPr lang="es-ES" sz="1100" dirty="0">
                          <a:effectLst/>
                          <a:latin typeface="+mn-lt"/>
                        </a:rPr>
                        <a:t>Versión Nº </a:t>
                      </a:r>
                      <a:r>
                        <a:rPr lang="es-ES" sz="1100" dirty="0" smtClean="0">
                          <a:effectLst/>
                          <a:latin typeface="+mn-lt"/>
                        </a:rPr>
                        <a:t>02</a:t>
                      </a:r>
                      <a:endParaRPr lang="es-AR" sz="1600" dirty="0">
                        <a:effectLst/>
                        <a:latin typeface="+mn-lt"/>
                      </a:endParaRPr>
                    </a:p>
                    <a:p>
                      <a:pPr>
                        <a:spcAft>
                          <a:spcPts val="0"/>
                        </a:spcAft>
                      </a:pPr>
                      <a:r>
                        <a:rPr lang="es-ES" sz="1100" dirty="0">
                          <a:effectLst/>
                          <a:latin typeface="+mn-lt"/>
                        </a:rPr>
                        <a:t> </a:t>
                      </a:r>
                      <a:endParaRPr lang="es-AR" sz="1600" dirty="0">
                        <a:effectLst/>
                        <a:latin typeface="+mn-lt"/>
                      </a:endParaRPr>
                    </a:p>
                    <a:p>
                      <a:pPr>
                        <a:spcAft>
                          <a:spcPts val="0"/>
                        </a:spcAft>
                      </a:pPr>
                      <a:r>
                        <a:rPr lang="es-ES" sz="1100" dirty="0">
                          <a:effectLst/>
                          <a:latin typeface="+mn-lt"/>
                        </a:rPr>
                        <a:t>Fecha ultima revisión:  </a:t>
                      </a:r>
                      <a:r>
                        <a:rPr lang="es-ES" sz="1100" dirty="0" smtClean="0">
                          <a:effectLst/>
                          <a:latin typeface="+mn-lt"/>
                        </a:rPr>
                        <a:t>13/05/2020</a:t>
                      </a:r>
                      <a:endParaRPr lang="es-AR" sz="1600" dirty="0">
                        <a:effectLst/>
                        <a:latin typeface="+mn-lt"/>
                        <a:ea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7" name="Picture 1" descr="http://www.greenoilservices.com/wp-content/uploads/2018/03/logo-offset.png">
            <a:extLst>
              <a:ext uri="{FF2B5EF4-FFF2-40B4-BE49-F238E27FC236}">
                <a16:creationId xmlns:a16="http://schemas.microsoft.com/office/drawing/2014/main" xmlns="" id="{16AE4443-2AA8-4860-9340-AFA78720885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04104" y="314713"/>
            <a:ext cx="1514475" cy="74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621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792777690"/>
              </p:ext>
            </p:extLst>
          </p:nvPr>
        </p:nvGraphicFramePr>
        <p:xfrm>
          <a:off x="418641" y="253388"/>
          <a:ext cx="11235223" cy="838200"/>
        </p:xfrm>
        <a:graphic>
          <a:graphicData uri="http://schemas.openxmlformats.org/drawingml/2006/table">
            <a:tbl>
              <a:tblPr>
                <a:tableStyleId>{5C22544A-7EE6-4342-B048-85BDC9FD1C3A}</a:tableStyleId>
              </a:tblPr>
              <a:tblGrid>
                <a:gridCol w="2878929"/>
                <a:gridCol w="5783649"/>
                <a:gridCol w="2572645"/>
              </a:tblGrid>
              <a:tr h="824008">
                <a:tc>
                  <a:txBody>
                    <a:bodyPr/>
                    <a:lstStyle/>
                    <a:p>
                      <a:pPr algn="ctr">
                        <a:spcAft>
                          <a:spcPts val="0"/>
                        </a:spcAft>
                      </a:pPr>
                      <a:endParaRPr lang="es-ES" sz="1600" dirty="0">
                        <a:effectLst/>
                        <a:latin typeface="+mn-lt"/>
                        <a:ea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s-ES" sz="1100" b="1" kern="0" dirty="0">
                          <a:effectLst/>
                          <a:latin typeface="+mn-lt"/>
                        </a:rPr>
                        <a:t>FICHA DE </a:t>
                      </a:r>
                      <a:r>
                        <a:rPr lang="es-ES" sz="1100" b="1" kern="0" dirty="0" smtClean="0">
                          <a:effectLst/>
                          <a:latin typeface="+mn-lt"/>
                        </a:rPr>
                        <a:t>PROCESO</a:t>
                      </a:r>
                      <a:endParaRPr lang="es-ES" sz="1100" b="1" kern="0" dirty="0">
                        <a:effectLst/>
                        <a:latin typeface="+mn-lt"/>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100" kern="0" dirty="0">
                          <a:effectLst/>
                          <a:latin typeface="+mn-lt"/>
                        </a:rPr>
                        <a:t>Código: </a:t>
                      </a:r>
                      <a:r>
                        <a:rPr lang="es-ES" sz="1100" kern="0" dirty="0" smtClean="0">
                          <a:effectLst/>
                          <a:latin typeface="+mn-lt"/>
                        </a:rPr>
                        <a:t> </a:t>
                      </a:r>
                      <a:r>
                        <a:rPr lang="es-ES" sz="1100" kern="1200" dirty="0" smtClean="0">
                          <a:solidFill>
                            <a:schemeClr val="dk1"/>
                          </a:solidFill>
                          <a:effectLst/>
                          <a:latin typeface="+mn-lt"/>
                          <a:ea typeface="+mn-ea"/>
                          <a:cs typeface="+mn-cs"/>
                        </a:rPr>
                        <a:t>SGI-FOR-014</a:t>
                      </a:r>
                      <a:endParaRPr lang="es-AR" sz="1100" kern="1200" dirty="0" smtClean="0">
                        <a:solidFill>
                          <a:schemeClr val="dk1"/>
                        </a:solidFill>
                        <a:effectLst/>
                        <a:latin typeface="+mn-lt"/>
                        <a:ea typeface="+mn-ea"/>
                        <a:cs typeface="+mn-cs"/>
                      </a:endParaRPr>
                    </a:p>
                    <a:p>
                      <a:pPr>
                        <a:spcAft>
                          <a:spcPts val="0"/>
                        </a:spcAft>
                      </a:pPr>
                      <a:r>
                        <a:rPr lang="es-ES" sz="1100" dirty="0">
                          <a:effectLst/>
                          <a:latin typeface="+mn-lt"/>
                        </a:rPr>
                        <a:t> </a:t>
                      </a:r>
                      <a:endParaRPr lang="es-AR" sz="1600" dirty="0">
                        <a:effectLst/>
                        <a:latin typeface="+mn-lt"/>
                      </a:endParaRPr>
                    </a:p>
                    <a:p>
                      <a:pPr>
                        <a:spcAft>
                          <a:spcPts val="0"/>
                        </a:spcAft>
                      </a:pPr>
                      <a:r>
                        <a:rPr lang="es-ES" sz="1100" dirty="0">
                          <a:effectLst/>
                          <a:latin typeface="+mn-lt"/>
                        </a:rPr>
                        <a:t>Versión Nº </a:t>
                      </a:r>
                      <a:r>
                        <a:rPr lang="es-ES" sz="1100" dirty="0" smtClean="0">
                          <a:effectLst/>
                          <a:latin typeface="+mn-lt"/>
                        </a:rPr>
                        <a:t>02</a:t>
                      </a:r>
                      <a:endParaRPr lang="es-AR" sz="1600" dirty="0">
                        <a:effectLst/>
                        <a:latin typeface="+mn-lt"/>
                      </a:endParaRPr>
                    </a:p>
                    <a:p>
                      <a:pPr>
                        <a:spcAft>
                          <a:spcPts val="0"/>
                        </a:spcAft>
                      </a:pPr>
                      <a:r>
                        <a:rPr lang="es-ES" sz="1100" dirty="0">
                          <a:effectLst/>
                          <a:latin typeface="+mn-lt"/>
                        </a:rPr>
                        <a:t> </a:t>
                      </a:r>
                      <a:endParaRPr lang="es-AR" sz="1600" dirty="0">
                        <a:effectLst/>
                        <a:latin typeface="+mn-lt"/>
                      </a:endParaRPr>
                    </a:p>
                    <a:p>
                      <a:pPr>
                        <a:spcAft>
                          <a:spcPts val="0"/>
                        </a:spcAft>
                      </a:pPr>
                      <a:r>
                        <a:rPr lang="es-ES" sz="1100" dirty="0">
                          <a:effectLst/>
                          <a:latin typeface="+mn-lt"/>
                        </a:rPr>
                        <a:t>Fecha ultima revisión:  </a:t>
                      </a:r>
                      <a:r>
                        <a:rPr lang="es-ES" sz="1100" dirty="0" smtClean="0">
                          <a:effectLst/>
                          <a:latin typeface="+mn-lt"/>
                        </a:rPr>
                        <a:t>13/05/2020</a:t>
                      </a:r>
                      <a:endParaRPr lang="es-AR" sz="1600" dirty="0">
                        <a:effectLst/>
                        <a:latin typeface="+mn-lt"/>
                        <a:ea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7" name="Picture 1" descr="http://www.greenoilservices.com/wp-content/uploads/2018/03/logo-offset.png">
            <a:extLst>
              <a:ext uri="{FF2B5EF4-FFF2-40B4-BE49-F238E27FC236}">
                <a16:creationId xmlns:a16="http://schemas.microsoft.com/office/drawing/2014/main" xmlns="" id="{16AE4443-2AA8-4860-9340-AFA78720885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04104" y="314713"/>
            <a:ext cx="1514475" cy="7429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558" t="11856" r="2992" b="11766"/>
          <a:stretch/>
        </p:blipFill>
        <p:spPr bwMode="auto">
          <a:xfrm>
            <a:off x="540912" y="3425779"/>
            <a:ext cx="10212947" cy="1429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160637" y="1244271"/>
            <a:ext cx="11676275" cy="1477328"/>
          </a:xfrm>
          <a:prstGeom prst="rect">
            <a:avLst/>
          </a:prstGeom>
          <a:ln w="38100">
            <a:solidFill>
              <a:schemeClr val="tx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s-AR" b="1" u="sng" dirty="0" smtClean="0"/>
              <a:t>EVALUACIÓN DE RIESGOS: </a:t>
            </a:r>
            <a:r>
              <a:rPr lang="es-AR" dirty="0" smtClean="0"/>
              <a:t>Una vez identificados todos los riesgos se procede a la evaluación  de los riesgos, donde algunos provienen directamente de los procesos, otros de la operatividad de la empresa y otros del análisis del contexto de la organización.  </a:t>
            </a:r>
          </a:p>
          <a:p>
            <a:r>
              <a:rPr lang="es-AR" u="sng" dirty="0" smtClean="0"/>
              <a:t>Definición de Riesgo</a:t>
            </a:r>
            <a:r>
              <a:rPr lang="es-AR" b="1" dirty="0" smtClean="0"/>
              <a:t>: </a:t>
            </a:r>
          </a:p>
          <a:p>
            <a:r>
              <a:rPr lang="es-AR" b="1" dirty="0"/>
              <a:t>	</a:t>
            </a:r>
            <a:r>
              <a:rPr lang="es-AR" b="1" dirty="0" smtClean="0"/>
              <a:t>		RIESGO= (</a:t>
            </a:r>
            <a:r>
              <a:rPr lang="es-AR" b="1" i="1" dirty="0" smtClean="0"/>
              <a:t>Probabilidad) X (Severidad)</a:t>
            </a:r>
            <a:endParaRPr lang="es-AR" b="1" i="1" dirty="0"/>
          </a:p>
        </p:txBody>
      </p:sp>
    </p:spTree>
    <p:extLst>
      <p:ext uri="{BB962C8B-B14F-4D97-AF65-F5344CB8AC3E}">
        <p14:creationId xmlns:p14="http://schemas.microsoft.com/office/powerpoint/2010/main" val="612041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1304815794"/>
              </p:ext>
            </p:extLst>
          </p:nvPr>
        </p:nvGraphicFramePr>
        <p:xfrm>
          <a:off x="418641" y="253388"/>
          <a:ext cx="11235223" cy="838200"/>
        </p:xfrm>
        <a:graphic>
          <a:graphicData uri="http://schemas.openxmlformats.org/drawingml/2006/table">
            <a:tbl>
              <a:tblPr>
                <a:tableStyleId>{5C22544A-7EE6-4342-B048-85BDC9FD1C3A}</a:tableStyleId>
              </a:tblPr>
              <a:tblGrid>
                <a:gridCol w="2878929"/>
                <a:gridCol w="5783649"/>
                <a:gridCol w="2572645"/>
              </a:tblGrid>
              <a:tr h="824008">
                <a:tc>
                  <a:txBody>
                    <a:bodyPr/>
                    <a:lstStyle/>
                    <a:p>
                      <a:pPr algn="ctr">
                        <a:spcAft>
                          <a:spcPts val="0"/>
                        </a:spcAft>
                      </a:pPr>
                      <a:endParaRPr lang="es-ES" sz="1600" dirty="0">
                        <a:effectLst/>
                        <a:latin typeface="+mn-lt"/>
                        <a:ea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s-ES" sz="1100" b="1" kern="0" dirty="0">
                          <a:effectLst/>
                          <a:latin typeface="+mn-lt"/>
                        </a:rPr>
                        <a:t>FICHA DE </a:t>
                      </a:r>
                      <a:r>
                        <a:rPr lang="es-ES" sz="1100" b="1" kern="0" dirty="0" smtClean="0">
                          <a:effectLst/>
                          <a:latin typeface="+mn-lt"/>
                        </a:rPr>
                        <a:t>PROCESO</a:t>
                      </a:r>
                      <a:endParaRPr lang="es-ES" sz="1100" b="1" kern="0" dirty="0">
                        <a:effectLst/>
                        <a:latin typeface="+mn-lt"/>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100" kern="0" dirty="0">
                          <a:effectLst/>
                          <a:latin typeface="+mn-lt"/>
                        </a:rPr>
                        <a:t>Código: </a:t>
                      </a:r>
                      <a:r>
                        <a:rPr lang="es-ES" sz="1100" kern="0" dirty="0" smtClean="0">
                          <a:effectLst/>
                          <a:latin typeface="+mn-lt"/>
                        </a:rPr>
                        <a:t> </a:t>
                      </a:r>
                      <a:r>
                        <a:rPr lang="es-ES" sz="1100" kern="1200" dirty="0" smtClean="0">
                          <a:solidFill>
                            <a:schemeClr val="dk1"/>
                          </a:solidFill>
                          <a:effectLst/>
                          <a:latin typeface="+mn-lt"/>
                          <a:ea typeface="+mn-ea"/>
                          <a:cs typeface="+mn-cs"/>
                        </a:rPr>
                        <a:t>SGI-FOR-014</a:t>
                      </a:r>
                      <a:endParaRPr lang="es-AR" sz="1100" kern="1200" dirty="0" smtClean="0">
                        <a:solidFill>
                          <a:schemeClr val="dk1"/>
                        </a:solidFill>
                        <a:effectLst/>
                        <a:latin typeface="+mn-lt"/>
                        <a:ea typeface="+mn-ea"/>
                        <a:cs typeface="+mn-cs"/>
                      </a:endParaRPr>
                    </a:p>
                    <a:p>
                      <a:pPr>
                        <a:spcAft>
                          <a:spcPts val="0"/>
                        </a:spcAft>
                      </a:pPr>
                      <a:r>
                        <a:rPr lang="es-ES" sz="1100" dirty="0">
                          <a:effectLst/>
                          <a:latin typeface="+mn-lt"/>
                        </a:rPr>
                        <a:t> </a:t>
                      </a:r>
                      <a:endParaRPr lang="es-AR" sz="1600" dirty="0">
                        <a:effectLst/>
                        <a:latin typeface="+mn-lt"/>
                      </a:endParaRPr>
                    </a:p>
                    <a:p>
                      <a:pPr>
                        <a:spcAft>
                          <a:spcPts val="0"/>
                        </a:spcAft>
                      </a:pPr>
                      <a:r>
                        <a:rPr lang="es-ES" sz="1100" dirty="0">
                          <a:effectLst/>
                          <a:latin typeface="+mn-lt"/>
                        </a:rPr>
                        <a:t>Versión Nº </a:t>
                      </a:r>
                      <a:r>
                        <a:rPr lang="es-ES" sz="1100" dirty="0" smtClean="0">
                          <a:effectLst/>
                          <a:latin typeface="+mn-lt"/>
                        </a:rPr>
                        <a:t>02</a:t>
                      </a:r>
                      <a:endParaRPr lang="es-AR" sz="1600" dirty="0">
                        <a:effectLst/>
                        <a:latin typeface="+mn-lt"/>
                      </a:endParaRPr>
                    </a:p>
                    <a:p>
                      <a:pPr>
                        <a:spcAft>
                          <a:spcPts val="0"/>
                        </a:spcAft>
                      </a:pPr>
                      <a:r>
                        <a:rPr lang="es-ES" sz="1100" dirty="0">
                          <a:effectLst/>
                          <a:latin typeface="+mn-lt"/>
                        </a:rPr>
                        <a:t> </a:t>
                      </a:r>
                      <a:endParaRPr lang="es-AR" sz="1600" dirty="0">
                        <a:effectLst/>
                        <a:latin typeface="+mn-lt"/>
                      </a:endParaRPr>
                    </a:p>
                    <a:p>
                      <a:pPr>
                        <a:spcAft>
                          <a:spcPts val="0"/>
                        </a:spcAft>
                      </a:pPr>
                      <a:r>
                        <a:rPr lang="es-ES" sz="1100" dirty="0">
                          <a:effectLst/>
                          <a:latin typeface="+mn-lt"/>
                        </a:rPr>
                        <a:t>Fecha ultima revisión:  </a:t>
                      </a:r>
                      <a:r>
                        <a:rPr lang="es-ES" sz="1100" dirty="0" smtClean="0">
                          <a:effectLst/>
                          <a:latin typeface="+mn-lt"/>
                        </a:rPr>
                        <a:t>13/05/2020</a:t>
                      </a:r>
                      <a:endParaRPr lang="es-AR" sz="1600" dirty="0">
                        <a:effectLst/>
                        <a:latin typeface="+mn-lt"/>
                        <a:ea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7" name="Picture 1" descr="http://www.greenoilservices.com/wp-content/uploads/2018/03/logo-offset.png">
            <a:extLst>
              <a:ext uri="{FF2B5EF4-FFF2-40B4-BE49-F238E27FC236}">
                <a16:creationId xmlns:a16="http://schemas.microsoft.com/office/drawing/2014/main" xmlns="" id="{16AE4443-2AA8-4860-9340-AFA78720885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204104" y="314713"/>
            <a:ext cx="1514475" cy="7429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7 Tabla"/>
          <p:cNvGraphicFramePr>
            <a:graphicFrameLocks noGrp="1"/>
          </p:cNvGraphicFramePr>
          <p:nvPr>
            <p:extLst>
              <p:ext uri="{D42A27DB-BD31-4B8C-83A1-F6EECF244321}">
                <p14:modId xmlns:p14="http://schemas.microsoft.com/office/powerpoint/2010/main" val="3983108071"/>
              </p:ext>
            </p:extLst>
          </p:nvPr>
        </p:nvGraphicFramePr>
        <p:xfrm>
          <a:off x="213756" y="1300766"/>
          <a:ext cx="11697194" cy="5114717"/>
        </p:xfrm>
        <a:graphic>
          <a:graphicData uri="http://schemas.openxmlformats.org/drawingml/2006/table">
            <a:tbl>
              <a:tblPr firstRow="1" bandRow="1">
                <a:tableStyleId>{5C22544A-7EE6-4342-B048-85BDC9FD1C3A}</a:tableStyleId>
              </a:tblPr>
              <a:tblGrid>
                <a:gridCol w="2066306"/>
                <a:gridCol w="1330036"/>
                <a:gridCol w="8300852"/>
              </a:tblGrid>
              <a:tr h="438577">
                <a:tc>
                  <a:txBody>
                    <a:bodyPr/>
                    <a:lstStyle/>
                    <a:p>
                      <a:pPr algn="ctr" fontAlgn="ctr"/>
                      <a:r>
                        <a:rPr lang="es-AR" sz="1100" b="1" i="0" u="none" strike="noStrike" dirty="0">
                          <a:solidFill>
                            <a:srgbClr val="000000"/>
                          </a:solidFill>
                          <a:effectLst/>
                          <a:latin typeface="Century Gothic"/>
                        </a:rPr>
                        <a:t>TIPO DE RIESGO/IMPACTO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AR" sz="1100" b="1" i="0" u="none" strike="noStrike" dirty="0">
                          <a:solidFill>
                            <a:srgbClr val="000000"/>
                          </a:solidFill>
                          <a:effectLst/>
                          <a:latin typeface="Century Gothic"/>
                        </a:rPr>
                        <a:t>RIESGO RESIDUAL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s-AR" sz="1100" b="1" i="0" u="none" strike="noStrike" dirty="0">
                          <a:solidFill>
                            <a:srgbClr val="000000"/>
                          </a:solidFill>
                          <a:effectLst/>
                          <a:latin typeface="Century Gothic"/>
                        </a:rPr>
                        <a:t>ACCIONES NECESARIAS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fontAlgn="ctr"/>
                      <a:r>
                        <a:rPr lang="es-AR" sz="800" b="1" i="0" u="none" strike="noStrike" dirty="0">
                          <a:solidFill>
                            <a:srgbClr val="000000"/>
                          </a:solidFill>
                          <a:effectLst/>
                          <a:latin typeface="Century Gothic"/>
                        </a:rPr>
                        <a:t>ACEPTABLE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r>
                        <a:rPr lang="es-AR" sz="800" b="1" i="0" u="none" strike="noStrike" dirty="0">
                          <a:solidFill>
                            <a:srgbClr val="000000"/>
                          </a:solidFill>
                          <a:effectLst/>
                          <a:latin typeface="Century Gothic"/>
                        </a:rPr>
                        <a:t>Riesgo/Impacto =1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ES" sz="800" b="0" i="0" u="none" strike="noStrike" dirty="0">
                          <a:solidFill>
                            <a:srgbClr val="000000"/>
                          </a:solidFill>
                          <a:effectLst/>
                          <a:latin typeface="Century Gothic"/>
                        </a:rPr>
                        <a:t>Mantener los controles </a:t>
                      </a:r>
                      <a:r>
                        <a:rPr lang="es-ES" sz="800" b="0" i="0" u="none" strike="noStrike" dirty="0" smtClean="0">
                          <a:solidFill>
                            <a:srgbClr val="000000"/>
                          </a:solidFill>
                          <a:effectLst/>
                          <a:latin typeface="Century Gothic"/>
                        </a:rPr>
                        <a:t>existentes. El </a:t>
                      </a:r>
                      <a:r>
                        <a:rPr lang="es-ES" sz="800" b="0" i="0" u="none" strike="noStrike" dirty="0">
                          <a:solidFill>
                            <a:srgbClr val="000000"/>
                          </a:solidFill>
                          <a:effectLst/>
                          <a:latin typeface="Century Gothic"/>
                        </a:rPr>
                        <a:t>Riesgo/Impacto/Riesgo de proceso es aceptado por la organización, teniendo en cuenta su política y sus obligaciones.</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No se toma acción </a:t>
                      </a:r>
                      <a:r>
                        <a:rPr lang="es-ES" sz="800" b="0" i="0" u="none" strike="noStrike" dirty="0" smtClean="0">
                          <a:solidFill>
                            <a:srgbClr val="000000"/>
                          </a:solidFill>
                          <a:effectLst/>
                          <a:latin typeface="Century Gothic"/>
                        </a:rPr>
                        <a:t>adicional. No </a:t>
                      </a:r>
                      <a:r>
                        <a:rPr lang="es-ES" sz="800" b="0" i="0" u="none" strike="noStrike" dirty="0">
                          <a:solidFill>
                            <a:srgbClr val="000000"/>
                          </a:solidFill>
                          <a:effectLst/>
                          <a:latin typeface="Century Gothic"/>
                        </a:rPr>
                        <a:t>es necesaria supervisión mayor a la habitual.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fontAlgn="ctr"/>
                      <a:r>
                        <a:rPr lang="es-AR" sz="800" b="1" i="0" u="none" strike="noStrike" dirty="0">
                          <a:solidFill>
                            <a:srgbClr val="000000"/>
                          </a:solidFill>
                          <a:effectLst/>
                          <a:latin typeface="Century Gothic"/>
                        </a:rPr>
                        <a:t>BAJO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s-ES" sz="800" b="1" i="0" u="none" strike="noStrike" dirty="0">
                          <a:solidFill>
                            <a:srgbClr val="000000"/>
                          </a:solidFill>
                          <a:effectLst/>
                          <a:latin typeface="Century Gothic"/>
                        </a:rPr>
                        <a:t>Riesgo/Impacto de 2 a 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ES" sz="800" b="0" i="0" u="none" strike="noStrike" dirty="0">
                          <a:solidFill>
                            <a:srgbClr val="000000"/>
                          </a:solidFill>
                          <a:effectLst/>
                          <a:latin typeface="Century Gothic"/>
                        </a:rPr>
                        <a:t>Mantener las medidas implementadas y analizar viabilidad (técnica /  económica) de medidas adicionales de control de bajo costo.</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Se requiere registro y verificación específica para asegurarse que las medidas se aplican en tiempo y forma.</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Se deben hacer comprobaciones </a:t>
                      </a:r>
                      <a:r>
                        <a:rPr lang="es-ES" sz="800" b="0" i="0" u="none" strike="noStrike" dirty="0" err="1">
                          <a:solidFill>
                            <a:srgbClr val="000000"/>
                          </a:solidFill>
                          <a:effectLst/>
                          <a:latin typeface="Century Gothic"/>
                        </a:rPr>
                        <a:t>períodicas</a:t>
                      </a:r>
                      <a:r>
                        <a:rPr lang="es-ES" sz="800" b="0" i="0" u="none" strike="noStrike" dirty="0">
                          <a:solidFill>
                            <a:srgbClr val="000000"/>
                          </a:solidFill>
                          <a:effectLst/>
                          <a:latin typeface="Century Gothic"/>
                        </a:rPr>
                        <a:t> para asegurar que los controles se mantienen.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fontAlgn="ctr"/>
                      <a:r>
                        <a:rPr lang="es-AR" sz="800" b="1" i="0" u="none" strike="noStrike" dirty="0">
                          <a:solidFill>
                            <a:srgbClr val="000000"/>
                          </a:solidFill>
                          <a:effectLst/>
                          <a:latin typeface="Century Gothic"/>
                        </a:rPr>
                        <a:t>MODERADO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algn="ctr" fontAlgn="ctr"/>
                      <a:r>
                        <a:rPr lang="es-ES" sz="800" b="1" i="0" u="none" strike="noStrike" dirty="0">
                          <a:solidFill>
                            <a:srgbClr val="000000"/>
                          </a:solidFill>
                          <a:effectLst/>
                          <a:latin typeface="Century Gothic"/>
                        </a:rPr>
                        <a:t>Riesgo/Impacto de 5 a 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ES" sz="800" b="0" i="0" u="none" strike="noStrike" dirty="0">
                          <a:solidFill>
                            <a:srgbClr val="000000"/>
                          </a:solidFill>
                          <a:effectLst/>
                          <a:latin typeface="Century Gothic"/>
                        </a:rPr>
                        <a:t>Deben evaluarse, registrarse e implantarse, todas aquellas medidas de reducción de riesgo que sean razonablemente practicables (técnica /  </a:t>
                      </a:r>
                      <a:r>
                        <a:rPr lang="es-ES" sz="800" b="0" i="0" u="none" strike="noStrike" dirty="0" smtClean="0">
                          <a:solidFill>
                            <a:srgbClr val="000000"/>
                          </a:solidFill>
                          <a:effectLst/>
                          <a:latin typeface="Century Gothic"/>
                        </a:rPr>
                        <a:t>económicamente) </a:t>
                      </a:r>
                      <a:r>
                        <a:rPr lang="es-ES" sz="800" b="0" i="0" u="none" strike="noStrike" dirty="0">
                          <a:solidFill>
                            <a:srgbClr val="000000"/>
                          </a:solidFill>
                          <a:effectLst/>
                          <a:latin typeface="Century Gothic"/>
                        </a:rPr>
                        <a:t>y que complementen las existentes.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Se deben implementar todas las medidas posibles antes de comenzar o reanudar la tarea. El resto de las medidas debe implementarse en un plazo no mayor a 6 meses.</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Se requiere registro y verificación específica para asegurarse que las medidas se aplican en tiempo y forma.</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Se deben hacer comprobaciones </a:t>
                      </a:r>
                      <a:r>
                        <a:rPr lang="es-ES" sz="800" b="0" i="0" u="none" strike="noStrike" dirty="0" smtClean="0">
                          <a:solidFill>
                            <a:srgbClr val="000000"/>
                          </a:solidFill>
                          <a:effectLst/>
                          <a:latin typeface="Century Gothic"/>
                        </a:rPr>
                        <a:t>periódicas </a:t>
                      </a:r>
                      <a:r>
                        <a:rPr lang="es-ES" sz="800" b="0" i="0" u="none" strike="noStrike" dirty="0">
                          <a:solidFill>
                            <a:srgbClr val="000000"/>
                          </a:solidFill>
                          <a:effectLst/>
                          <a:latin typeface="Century Gothic"/>
                        </a:rPr>
                        <a:t>para asegurar que los controles se mantienen.</a:t>
                      </a:r>
                      <a:br>
                        <a:rPr lang="es-ES" sz="800" b="0" i="0" u="none" strike="noStrike" dirty="0">
                          <a:solidFill>
                            <a:srgbClr val="000000"/>
                          </a:solidFill>
                          <a:effectLst/>
                          <a:latin typeface="Century Gothic"/>
                        </a:rPr>
                      </a:br>
                      <a:endParaRPr lang="es-ES" sz="800" b="0" i="0" u="none" strike="noStrike" dirty="0">
                        <a:solidFill>
                          <a:srgbClr val="000000"/>
                        </a:solidFill>
                        <a:effectLst/>
                        <a:latin typeface="Century Gothic"/>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algn="ctr" fontAlgn="ctr"/>
                      <a:r>
                        <a:rPr lang="es-AR" sz="800" b="1" i="0" u="none" strike="noStrike" dirty="0">
                          <a:solidFill>
                            <a:srgbClr val="000000"/>
                          </a:solidFill>
                          <a:effectLst/>
                          <a:latin typeface="Century Gothic"/>
                        </a:rPr>
                        <a:t>ALTO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CC"/>
                    </a:solidFill>
                  </a:tcPr>
                </a:tc>
                <a:tc>
                  <a:txBody>
                    <a:bodyPr/>
                    <a:lstStyle/>
                    <a:p>
                      <a:pPr algn="ctr" fontAlgn="ctr"/>
                      <a:r>
                        <a:rPr lang="es-ES" sz="800" b="1" i="0" u="none" strike="noStrike" dirty="0">
                          <a:solidFill>
                            <a:srgbClr val="000000"/>
                          </a:solidFill>
                          <a:effectLst/>
                          <a:latin typeface="Century Gothic"/>
                        </a:rPr>
                        <a:t>Riesgo/Impacto de 10 a 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ES" sz="800" b="0" i="0" u="none" strike="noStrike" dirty="0">
                          <a:solidFill>
                            <a:srgbClr val="000000"/>
                          </a:solidFill>
                          <a:effectLst/>
                          <a:latin typeface="Century Gothic"/>
                        </a:rPr>
                        <a:t>Requiere aplicación de controles adicionales para bajar el nivel de riesgo a moderado o menor como requisito para comenzar la tarea.</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Deben evaluarse, registrarse e implantarse, las medidas de reducción de riesgo necesarias y que sean razonablemente posibles hasta reducir el nivel de riesgo moderado o menor antes de comenzar o reanudar la tarea.</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Es posible la aplicación de medidas transitorias en forma inmediata, hasta que se implemente la acción definitiva a corto plazo ( plazo no mayor a 1 mes).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Se requiere registro y verificación específica para asegurarse que las medidas se aplican en tiempo y forma.</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Se deben hacer comprobaciones </a:t>
                      </a:r>
                      <a:r>
                        <a:rPr lang="es-ES" sz="800" b="0" i="0" u="none" strike="noStrike" dirty="0" smtClean="0">
                          <a:solidFill>
                            <a:srgbClr val="000000"/>
                          </a:solidFill>
                          <a:effectLst/>
                          <a:latin typeface="Century Gothic"/>
                        </a:rPr>
                        <a:t>periódicas </a:t>
                      </a:r>
                      <a:r>
                        <a:rPr lang="es-ES" sz="800" b="0" i="0" u="none" strike="noStrike" dirty="0">
                          <a:solidFill>
                            <a:srgbClr val="000000"/>
                          </a:solidFill>
                          <a:effectLst/>
                          <a:latin typeface="Century Gothic"/>
                        </a:rPr>
                        <a:t>para asegurar que los controles se mantienen.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41680">
                <a:tc>
                  <a:txBody>
                    <a:bodyPr/>
                    <a:lstStyle/>
                    <a:p>
                      <a:pPr algn="ctr" fontAlgn="ctr"/>
                      <a:r>
                        <a:rPr lang="es-AR" sz="800" b="1" i="0" u="none" strike="noStrike" dirty="0">
                          <a:solidFill>
                            <a:srgbClr val="000000"/>
                          </a:solidFill>
                          <a:effectLst/>
                          <a:latin typeface="Century Gothic"/>
                        </a:rPr>
                        <a:t>INTOLERABLE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fontAlgn="ctr"/>
                      <a:r>
                        <a:rPr lang="es-ES" sz="800" b="1" i="0" u="none" strike="noStrike" dirty="0">
                          <a:solidFill>
                            <a:srgbClr val="000000"/>
                          </a:solidFill>
                          <a:effectLst/>
                          <a:latin typeface="Century Gothic"/>
                        </a:rPr>
                        <a:t>Riesgo/Impacto de 20 a 25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s-ES" sz="800" b="0" i="0" u="none" strike="noStrike" dirty="0">
                          <a:solidFill>
                            <a:srgbClr val="000000"/>
                          </a:solidFill>
                          <a:effectLst/>
                          <a:latin typeface="Century Gothic"/>
                        </a:rPr>
                        <a:t>El trabajo no debe comenzar.</a:t>
                      </a:r>
                      <a:br>
                        <a:rPr lang="es-ES" sz="800" b="0" i="0" u="none" strike="noStrike" dirty="0">
                          <a:solidFill>
                            <a:srgbClr val="000000"/>
                          </a:solidFill>
                          <a:effectLst/>
                          <a:latin typeface="Century Gothic"/>
                        </a:rPr>
                      </a:br>
                      <a:r>
                        <a:rPr lang="es-ES" sz="800" b="0" i="0" u="none" strike="noStrike" dirty="0" smtClean="0">
                          <a:solidFill>
                            <a:srgbClr val="000000"/>
                          </a:solidFill>
                          <a:effectLst/>
                          <a:latin typeface="Century Gothic"/>
                        </a:rPr>
                        <a:t>Suspensión </a:t>
                      </a:r>
                      <a:r>
                        <a:rPr lang="es-ES" sz="800" b="0" i="0" u="none" strike="noStrike" dirty="0">
                          <a:solidFill>
                            <a:srgbClr val="000000"/>
                          </a:solidFill>
                          <a:effectLst/>
                          <a:latin typeface="Century Gothic"/>
                        </a:rPr>
                        <a:t>de la actividad.</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No se podrán aplicar medidas transitorias para continuar la tarea.</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Requiere el análisis y la aplicación previa de todas las medidas de control posibles permanentes que disminuyan el riesgo (a moderado o menor) y que sean razonablemente practicables ( </a:t>
                      </a:r>
                      <a:r>
                        <a:rPr lang="es-ES" sz="800" b="0" i="0" u="none" strike="noStrike" dirty="0" smtClean="0">
                          <a:solidFill>
                            <a:srgbClr val="000000"/>
                          </a:solidFill>
                          <a:effectLst/>
                          <a:latin typeface="Century Gothic"/>
                        </a:rPr>
                        <a:t>técnica </a:t>
                      </a:r>
                      <a:r>
                        <a:rPr lang="es-ES" sz="800" b="0" i="0" u="none" strike="noStrike" dirty="0">
                          <a:solidFill>
                            <a:srgbClr val="000000"/>
                          </a:solidFill>
                          <a:effectLst/>
                          <a:latin typeface="Century Gothic"/>
                        </a:rPr>
                        <a:t>/ </a:t>
                      </a:r>
                      <a:r>
                        <a:rPr lang="es-ES" sz="800" b="0" i="0" u="none" strike="noStrike" dirty="0" smtClean="0">
                          <a:solidFill>
                            <a:srgbClr val="000000"/>
                          </a:solidFill>
                          <a:effectLst/>
                          <a:latin typeface="Century Gothic"/>
                        </a:rPr>
                        <a:t>económicamente).</a:t>
                      </a: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Se requiere registro y verificación específica para asegurarse que las medidas se aplican en tiempo y forma.</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
                      </a:r>
                      <a:br>
                        <a:rPr lang="es-ES" sz="800" b="0" i="0" u="none" strike="noStrike" dirty="0">
                          <a:solidFill>
                            <a:srgbClr val="000000"/>
                          </a:solidFill>
                          <a:effectLst/>
                          <a:latin typeface="Century Gothic"/>
                        </a:rPr>
                      </a:br>
                      <a:r>
                        <a:rPr lang="es-ES" sz="800" b="0" i="0" u="none" strike="noStrike" dirty="0">
                          <a:solidFill>
                            <a:srgbClr val="000000"/>
                          </a:solidFill>
                          <a:effectLst/>
                          <a:latin typeface="Century Gothic"/>
                        </a:rPr>
                        <a:t>Se deben hacer comprobaciones </a:t>
                      </a:r>
                      <a:r>
                        <a:rPr lang="es-ES" sz="800" b="0" i="0" u="none" strike="noStrike" dirty="0" smtClean="0">
                          <a:solidFill>
                            <a:srgbClr val="000000"/>
                          </a:solidFill>
                          <a:effectLst/>
                          <a:latin typeface="Century Gothic"/>
                        </a:rPr>
                        <a:t>periódicas </a:t>
                      </a:r>
                      <a:r>
                        <a:rPr lang="es-ES" sz="800" b="0" i="0" u="none" strike="noStrike" dirty="0">
                          <a:solidFill>
                            <a:srgbClr val="000000"/>
                          </a:solidFill>
                          <a:effectLst/>
                          <a:latin typeface="Century Gothic"/>
                        </a:rPr>
                        <a:t>para asegurar que los controles se mantienen.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17692800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3845</TotalTime>
  <Words>1333</Words>
  <Application>Microsoft Office PowerPoint</Application>
  <PresentationFormat>Personalizado</PresentationFormat>
  <Paragraphs>214</Paragraphs>
  <Slides>5</Slides>
  <Notes>0</Notes>
  <HiddenSlides>0</HiddenSlides>
  <MMClips>0</MMClips>
  <ScaleCrop>false</ScaleCrop>
  <HeadingPairs>
    <vt:vector size="4" baseType="variant">
      <vt:variant>
        <vt:lpstr>Tema</vt:lpstr>
      </vt:variant>
      <vt:variant>
        <vt:i4>1</vt:i4>
      </vt:variant>
      <vt:variant>
        <vt:lpstr>Títulos de diapositiva</vt:lpstr>
      </vt:variant>
      <vt:variant>
        <vt:i4>5</vt:i4>
      </vt:variant>
    </vt:vector>
  </HeadingPairs>
  <TitlesOfParts>
    <vt:vector size="6" baseType="lpstr">
      <vt:lpstr>Tema de Office</vt:lpstr>
      <vt:lpstr>Presentación de PowerPoint</vt:lpstr>
      <vt:lpstr>Presentación de PowerPoint</vt:lpstr>
      <vt:lpstr>Presentación de PowerPoint</vt:lpstr>
      <vt:lpstr>Presentación de PowerPoint</vt:lpstr>
      <vt:lpstr>Presentación de PowerPoint</vt:lpstr>
    </vt:vector>
  </TitlesOfParts>
  <Company>OAS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Bárbara</dc:creator>
  <cp:lastModifiedBy>Fernando Gordo</cp:lastModifiedBy>
  <cp:revision>285</cp:revision>
  <dcterms:created xsi:type="dcterms:W3CDTF">2016-12-28T14:04:44Z</dcterms:created>
  <dcterms:modified xsi:type="dcterms:W3CDTF">2020-11-24T15:04:46Z</dcterms:modified>
</cp:coreProperties>
</file>