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2" r:id="rId3"/>
    <p:sldId id="267" r:id="rId4"/>
    <p:sldId id="268" r:id="rId5"/>
    <p:sldId id="269" r:id="rId6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6600CC"/>
    <a:srgbClr val="990099"/>
    <a:srgbClr val="669900"/>
    <a:srgbClr val="3A2E82"/>
    <a:srgbClr val="993300"/>
    <a:srgbClr val="9999FF"/>
    <a:srgbClr val="00FFFF"/>
    <a:srgbClr val="CC33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5018" autoAdjust="0"/>
  </p:normalViewPr>
  <p:slideViewPr>
    <p:cSldViewPr snapToGrid="0">
      <p:cViewPr>
        <p:scale>
          <a:sx n="77" d="100"/>
          <a:sy n="77" d="100"/>
        </p:scale>
        <p:origin x="-773" y="-2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40312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052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61752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401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59733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968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6859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2747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2804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91757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47905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8A98E-DA47-46BE-A6EF-8687BB360B80}" type="datetimeFigureOut">
              <a:rPr lang="es-AR" smtClean="0"/>
              <a:t>23/11/2020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D69B9-BA6D-4BFB-A863-728A2102682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4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http://www.greenoilservices.com/wp-content/uploads/2018/03/logo-offset.p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greenoilservices.com/wp-content/uploads/2018/03/logo-offset.p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63244"/>
              </p:ext>
            </p:extLst>
          </p:nvPr>
        </p:nvGraphicFramePr>
        <p:xfrm>
          <a:off x="77248" y="1425427"/>
          <a:ext cx="3817398" cy="21425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799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EXTERNO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1999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9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9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Presupuesto limitado, genera limitaciones, por ejemplo, para adquirir determinadas herramientas. Indicadores </a:t>
                      </a:r>
                      <a:endParaRPr lang="es-AR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Los cortes de ruta-Conflictos gremiales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N/A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aspectos ambientales significativos- No se puede realizar capacitaciones por no contar con disponibilidad de personal por clientes-Recurso renovable limitado: al utilizar agua para la realización de tareas, ya que escapa al control  de la empresa, pero es necesario la concientización en el uso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9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 </a:t>
                      </a:r>
                      <a:r>
                        <a:rPr lang="es-AR" sz="9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onerosidad por pago de multas- Declaración  juradas de residuos- Control 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932741"/>
              </p:ext>
            </p:extLst>
          </p:nvPr>
        </p:nvGraphicFramePr>
        <p:xfrm>
          <a:off x="82582" y="3562742"/>
          <a:ext cx="3817398" cy="246126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81739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70892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AFECTAN AL CONTEXTO INTERNO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9620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Económico: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Presupuesto limitado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Político:</a:t>
                      </a:r>
                      <a:r>
                        <a:rPr lang="es-A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cambios</a:t>
                      </a:r>
                      <a:r>
                        <a:rPr lang="es-AR" sz="10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organizacionales. Cambios en la estructura de la organización. </a:t>
                      </a:r>
                      <a:endParaRPr lang="es-AR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Social: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comunicación ambiente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Tecnológico: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INTRANET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Ambiental: 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Capacitación no se realiza por no contar con personal. La gestión de residuos requiere un proveedor especifico que no hay en la zona (manguerotes) acopio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="1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Legal:- normativo: </a:t>
                      </a:r>
                      <a:r>
                        <a:rPr lang="es-AR" sz="1000" b="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migración de SGI mayor cantidad de hs administrativos. 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endParaRPr lang="es-AR" sz="900" baseline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057873"/>
              </p:ext>
            </p:extLst>
          </p:nvPr>
        </p:nvGraphicFramePr>
        <p:xfrm>
          <a:off x="7584009" y="1399420"/>
          <a:ext cx="4141113" cy="207467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111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55067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EXTERNAS (Requerimientos y expectativas 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441692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Clientes: Requerimientos: requisitos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de cada cliente en materia de seguridad y medio ambiente (capacitación, inspecciones, auditorias, cumplimiento requisitos legales PSSA) Expectativas: evaluación de proveedores positiva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Organismos</a:t>
                      </a: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 gubernamentales: Requerimientos: cumplimiento de las inspecciones realizadas presentación de documentación en tiempo y forma/expectativas: que no nos realicen multas.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u="none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ahoma" pitchFamily="34" charset="0"/>
                        </a:rPr>
                        <a:t>Proveedores: Requerimientos: Establecidos en la OC. Expectativas: Servicio prestado en función OC, evaluación de  proveedor aprobado.</a:t>
                      </a:r>
                      <a:endParaRPr lang="es-ES" sz="1000" u="non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753640" y="2709321"/>
            <a:ext cx="2560777" cy="1286506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6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0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 SMA</a:t>
            </a:r>
            <a:r>
              <a:rPr lang="es-ES" sz="13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u="sng" dirty="0">
                <a:latin typeface="Arial" panose="020B0604020202020204" pitchFamily="34" charset="0"/>
                <a:cs typeface="Arial" panose="020B0604020202020204" pitchFamily="34" charset="0"/>
              </a:rPr>
              <a:t>Responsable</a:t>
            </a:r>
            <a:r>
              <a:rPr lang="es-ES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0" algn="ctr">
              <a:spcBef>
                <a:spcPct val="60000"/>
              </a:spcBef>
              <a:defRPr/>
            </a:pPr>
            <a:r>
              <a:rPr lang="es-E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Constanza Gordo</a:t>
            </a: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529643"/>
              </p:ext>
            </p:extLst>
          </p:nvPr>
        </p:nvGraphicFramePr>
        <p:xfrm>
          <a:off x="7539843" y="4165058"/>
          <a:ext cx="4298324" cy="19202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298324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18039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PARTES INTERESADAS INTERNAS Requerimientos y expectativas 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066466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Personal de la organización: Requerimientos confección junto con SMA de la identificación</a:t>
                      </a: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 de peligros y evaluación de riesgos, participación en capacitación, participación en inspecciones. Expectativas: comunicación de desvíos, participación durante las capacitaciones, confección de documentación de SMA, actividades controladas y seguras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None/>
                      </a:pPr>
                      <a:r>
                        <a:rPr lang="es-ES" sz="1000" baseline="0" dirty="0"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Gerencia: presentación de indicadores de SMA/ mantener actualizada la información, capacidad de respuesta para el cliente y resolución de necesidades/conflictos. Expectativas: Acompañamiento en gestión de SMA, comunicación fluida, asignación de recursos</a:t>
                      </a:r>
                      <a:endParaRPr lang="es-ES" sz="1000" dirty="0"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4" name="Flecha: a la derecha 23"/>
          <p:cNvSpPr/>
          <p:nvPr/>
        </p:nvSpPr>
        <p:spPr>
          <a:xfrm rot="18898619">
            <a:off x="4140690" y="4496301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xmlns="" id="{23308679-483A-418C-8AAB-BCB2543AA99E}"/>
              </a:ext>
            </a:extLst>
          </p:cNvPr>
          <p:cNvSpPr/>
          <p:nvPr/>
        </p:nvSpPr>
        <p:spPr>
          <a:xfrm rot="7289972">
            <a:off x="7023181" y="1854599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xmlns="" id="{6B9BB723-F30D-4604-B25C-BA9097BE9921}"/>
              </a:ext>
            </a:extLst>
          </p:cNvPr>
          <p:cNvSpPr/>
          <p:nvPr/>
        </p:nvSpPr>
        <p:spPr>
          <a:xfrm rot="2337666">
            <a:off x="4204409" y="18745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xmlns="" id="{F1A5DA8B-E528-4B41-BDB8-1C7E34409664}"/>
              </a:ext>
            </a:extLst>
          </p:cNvPr>
          <p:cNvSpPr/>
          <p:nvPr/>
        </p:nvSpPr>
        <p:spPr>
          <a:xfrm rot="13393611">
            <a:off x="6859805" y="43629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la 18">
            <a:extLst>
              <a:ext uri="{FF2B5EF4-FFF2-40B4-BE49-F238E27FC236}">
                <a16:creationId xmlns="" xmlns:a16="http://schemas.microsoft.com/office/drawing/2014/main" id="{240AE7D7-8503-4983-B32E-8677B5206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09131"/>
              </p:ext>
            </p:extLst>
          </p:nvPr>
        </p:nvGraphicFramePr>
        <p:xfrm>
          <a:off x="568052" y="6082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>
                  <a:extLst>
                    <a:ext uri="{9D8B030D-6E8A-4147-A177-3AD203B41FA5}">
                      <a16:colId xmlns="" xmlns:a16="http://schemas.microsoft.com/office/drawing/2014/main" val="2254908734"/>
                    </a:ext>
                  </a:extLst>
                </a:gridCol>
                <a:gridCol w="5783176">
                  <a:extLst>
                    <a:ext uri="{9D8B030D-6E8A-4147-A177-3AD203B41FA5}">
                      <a16:colId xmlns="" xmlns:a16="http://schemas.microsoft.com/office/drawing/2014/main" val="416124163"/>
                    </a:ext>
                  </a:extLst>
                </a:gridCol>
                <a:gridCol w="2572435">
                  <a:extLst>
                    <a:ext uri="{9D8B030D-6E8A-4147-A177-3AD203B41FA5}">
                      <a16:colId xmlns="" xmlns:a16="http://schemas.microsoft.com/office/drawing/2014/main" val="1319529659"/>
                    </a:ext>
                  </a:extLst>
                </a:gridCol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70921885"/>
                  </a:ext>
                </a:extLst>
              </a:tr>
            </a:tbl>
          </a:graphicData>
        </a:graphic>
      </p:graphicFrame>
      <p:pic>
        <p:nvPicPr>
          <p:cNvPr id="21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CuadroTexto"/>
          <p:cNvSpPr txBox="1"/>
          <p:nvPr/>
        </p:nvSpPr>
        <p:spPr>
          <a:xfrm>
            <a:off x="192062" y="995850"/>
            <a:ext cx="51129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b="1" dirty="0" smtClean="0"/>
              <a:t>Ultima fecha de actualización: 27-10-2020</a:t>
            </a:r>
            <a:endParaRPr lang="es-AR" sz="1200" b="1" dirty="0"/>
          </a:p>
        </p:txBody>
      </p:sp>
    </p:spTree>
    <p:extLst>
      <p:ext uri="{BB962C8B-B14F-4D97-AF65-F5344CB8AC3E}">
        <p14:creationId xmlns:p14="http://schemas.microsoft.com/office/powerpoint/2010/main" val="2570915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700409"/>
              </p:ext>
            </p:extLst>
          </p:nvPr>
        </p:nvGraphicFramePr>
        <p:xfrm>
          <a:off x="102339" y="927487"/>
          <a:ext cx="3492496" cy="202782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492496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35854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QUÉ?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68748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Internet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Correo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Electrónico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Herramientas informáticas (computadora, impresora, etc.)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Celular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 liviana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Recursos económicos varios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Instrumentos de medición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109283"/>
              </p:ext>
            </p:extLst>
          </p:nvPr>
        </p:nvGraphicFramePr>
        <p:xfrm>
          <a:off x="56052" y="2763440"/>
          <a:ext cx="2843375" cy="393512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30495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ENTRADAS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354002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de incidente/accidente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Requisitos de clientes-Requisitos legales- 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 peligros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RHU-FOR-002 Perfiles de puesto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Evento/accidente/Incidente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Pagina WEB RSVONLINE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Preparación y respuesta ante emergencias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ct val="35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Auditorias externas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2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SGI-PRO-004  Programa de seguridad, salud y Medio Ambiente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2" name="Tab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039356"/>
              </p:ext>
            </p:extLst>
          </p:nvPr>
        </p:nvGraphicFramePr>
        <p:xfrm>
          <a:off x="3004899" y="4040369"/>
          <a:ext cx="2843375" cy="281763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3375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99947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¿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CÓMO</a:t>
                      </a:r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</a:rPr>
                        <a:t>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251768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SMA-PE-001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peligros y evaluación de riesgos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SMA-PE-002 Identificación y evaluación  de aspectos ambientales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SMA-PE-003 Clasificación, comunicación e investigación de accidentes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RHU-PE-001 Formación y toma de conciencia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RHU-FOR-004 Evaluación de desempeño- Solicitud vía mail, reuniones de clientes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SMA-PE-005 Inspecciones programadas- Programación PSSA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Revisión pagina web GPS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SMA-PE-004 Procedimiento Preparación y respuesta ante emergencias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SGI-PRO-005 Programa de simulacros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Resolución de SRT-Protocolos</a:t>
                      </a:r>
                    </a:p>
                    <a:p>
                      <a:pPr>
                        <a:spcBef>
                          <a:spcPts val="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Procedimientos, Políticas de Clientes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846966"/>
              </p:ext>
            </p:extLst>
          </p:nvPr>
        </p:nvGraphicFramePr>
        <p:xfrm>
          <a:off x="8717165" y="3435478"/>
          <a:ext cx="3287183" cy="31059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87183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/>
                      <a:r>
                        <a:rPr lang="es-AR" sz="10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SALIDAS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8776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Matriz:  SMA-FOR-002 Identificación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peligros y eval.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SMA-FOR-003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Matriz</a:t>
                      </a: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identificación de aspectos ambientales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SMA-FOR-007 Informe  final de accidentes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SGI-PRO-003 Programa de capacitación-Registro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SMA-FOR-040 Formulario Análisis de riesgos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list de equipos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RHU-FOR-003 Registros de capacitación 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Reporte de GPS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Anexos roles de emergencias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SMA-FOR-008 Informe de simulacros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SMA-FOR-019 Informes de auditorias comportamentales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Informe de Auditoria SMA</a:t>
                      </a:r>
                    </a:p>
                    <a:p>
                      <a:pPr>
                        <a:lnSpc>
                          <a:spcPct val="95000"/>
                        </a:lnSpc>
                        <a:spcBef>
                          <a:spcPct val="40000"/>
                        </a:spcBef>
                        <a:buFontTx/>
                        <a:buBlip>
                          <a:blip r:embed="rId2"/>
                        </a:buBlip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Informe de Mediciones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266221"/>
              </p:ext>
            </p:extLst>
          </p:nvPr>
        </p:nvGraphicFramePr>
        <p:xfrm>
          <a:off x="8889852" y="1125993"/>
          <a:ext cx="3302148" cy="203163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2148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50648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¿CON QUIÉN?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1772559">
                <a:tc>
                  <a:txBody>
                    <a:bodyPr/>
                    <a:lstStyle/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Todo el personal de la organización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Supervisión, responsables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Sector, Gerencia</a:t>
                      </a:r>
                      <a:endParaRPr lang="es-E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Responsable de RRHH</a:t>
                      </a:r>
                      <a:endParaRPr lang="es-ES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Personal de campo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Clientes</a:t>
                      </a:r>
                    </a:p>
                    <a:p>
                      <a:pPr marL="0" lvl="0" algn="l" defTabSz="914400" rtl="0" eaLnBrk="1" latinLnBrk="0" hangingPunct="1"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Supervisión-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SMA</a:t>
                      </a:r>
                    </a:p>
                    <a:p>
                      <a:pPr>
                        <a:spcBef>
                          <a:spcPct val="20000"/>
                        </a:spcBef>
                        <a:buFontTx/>
                        <a:buBlip>
                          <a:blip r:embed="rId2">
                            <a:extLst/>
                          </a:blip>
                        </a:buBlip>
                      </a:pPr>
                      <a:r>
                        <a:rPr lang="es-ES" sz="1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SRT – ART – Secretaria</a:t>
                      </a:r>
                      <a:r>
                        <a:rPr lang="es-ES" sz="10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de Ambiente de Neuquen</a:t>
                      </a:r>
                      <a:r>
                        <a:rPr lang="es-ES" sz="10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ES" sz="10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3360511" y="1125993"/>
            <a:ext cx="5165804" cy="2616101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60000"/>
              </a:spcBef>
            </a:pPr>
            <a:r>
              <a:rPr lang="es-ES" sz="1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Proceso  SMA”</a:t>
            </a:r>
          </a:p>
          <a:p>
            <a:pPr algn="ctr">
              <a:spcBef>
                <a:spcPct val="60000"/>
              </a:spcBef>
            </a:pPr>
            <a:r>
              <a:rPr lang="es-ES" sz="1000" b="1" u="sng" dirty="0"/>
              <a:t>Responsable</a:t>
            </a:r>
            <a:r>
              <a:rPr lang="es-ES" sz="1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  Maria Constanza Gordo</a:t>
            </a:r>
            <a:endParaRPr lang="es-ES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Confeccionar la  identificación de peligros y evaluar los  riesgos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la identificación de aspectos ambientales de las actividades y servicios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el  análisis e investigación de  accidentes e incidentes laborales y ambientales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Elaborar programas de capacitación de ambiente, higiene y seguridad en el trabajo 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análisis de riesgos.</a:t>
            </a:r>
          </a:p>
          <a:p>
            <a:pPr marL="171450" indent="-171450">
              <a:spcBef>
                <a:spcPct val="20000"/>
              </a:spcBef>
              <a:buFont typeface="Arial" pitchFamily="34" charset="0"/>
              <a:buChar char="•"/>
            </a:pPr>
            <a:r>
              <a:rPr lang="es-AR" sz="1000" b="1" dirty="0"/>
              <a:t>Inspeccionar  todos los equipos, extintores, herramientas, obradores, etc.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Realizar capacitación programada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Controlar GPS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000" b="1" dirty="0"/>
              <a:t>Confeccionar  roles de emergencia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simulacros ante situaciones de emergencias ambientales y laborales.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Responder a reclamos generados por nuestros clientes.</a:t>
            </a:r>
          </a:p>
          <a:p>
            <a:pPr marL="171450" lvl="0" indent="-171450">
              <a:buFont typeface="Arial" pitchFamily="34" charset="0"/>
              <a:buChar char="•"/>
            </a:pPr>
            <a:r>
              <a:rPr lang="es-AR" sz="1000" b="1" dirty="0"/>
              <a:t>Realizar controles ambientales (ruido, vibraciones, ventilación, atmosferas peligrosa,  puesta a tierra, etc.).</a:t>
            </a: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128694"/>
              </p:ext>
            </p:extLst>
          </p:nvPr>
        </p:nvGraphicFramePr>
        <p:xfrm>
          <a:off x="5998759" y="4529720"/>
          <a:ext cx="2718407" cy="211296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8407">
                  <a:extLst>
                    <a:ext uri="{9D8B030D-6E8A-4147-A177-3AD203B41FA5}">
                      <a16:colId xmlns:a16="http://schemas.microsoft.com/office/drawing/2014/main" xmlns="" val="1157492327"/>
                    </a:ext>
                  </a:extLst>
                </a:gridCol>
              </a:tblGrid>
              <a:tr h="268926">
                <a:tc>
                  <a:txBody>
                    <a:bodyPr/>
                    <a:lstStyle/>
                    <a:p>
                      <a:pPr algn="ctr"/>
                      <a:r>
                        <a:rPr lang="es-AR" sz="1100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81190746"/>
                  </a:ext>
                </a:extLst>
              </a:tr>
              <a:tr h="642285">
                <a:tc>
                  <a:txBody>
                    <a:bodyPr/>
                    <a:lstStyle/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SMA-FOR-018 Estadisticas de accidentes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Programas</a:t>
                      </a: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auditorias comportamentales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SGI-PRO-002 Programa de auditorias internas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capacitación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programa de simulacros</a:t>
                      </a:r>
                    </a:p>
                    <a:p>
                      <a:pPr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es-AR" sz="1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 de conducción vial (interno-.clientes)</a:t>
                      </a:r>
                      <a:endParaRPr lang="es-A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78747012"/>
                  </a:ext>
                </a:extLst>
              </a:tr>
            </a:tbl>
          </a:graphicData>
        </a:graphic>
      </p:graphicFrame>
      <p:sp>
        <p:nvSpPr>
          <p:cNvPr id="21" name="Flecha: a la derecha 20">
            <a:extLst>
              <a:ext uri="{FF2B5EF4-FFF2-40B4-BE49-F238E27FC236}">
                <a16:creationId xmlns:a16="http://schemas.microsoft.com/office/drawing/2014/main" xmlns="" id="{44E66546-6D14-4B70-8EF8-EFE439823B90}"/>
              </a:ext>
            </a:extLst>
          </p:cNvPr>
          <p:cNvSpPr/>
          <p:nvPr/>
        </p:nvSpPr>
        <p:spPr>
          <a:xfrm rot="2337666">
            <a:off x="3045603" y="1300297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lecha: a la derecha 23">
            <a:extLst>
              <a:ext uri="{FF2B5EF4-FFF2-40B4-BE49-F238E27FC236}">
                <a16:creationId xmlns:a16="http://schemas.microsoft.com/office/drawing/2014/main" xmlns="" id="{3054C802-9762-4809-8CA2-07321716C618}"/>
              </a:ext>
            </a:extLst>
          </p:cNvPr>
          <p:cNvSpPr/>
          <p:nvPr/>
        </p:nvSpPr>
        <p:spPr>
          <a:xfrm rot="19348349">
            <a:off x="2954864" y="370640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lecha: a la derecha 24">
            <a:extLst>
              <a:ext uri="{FF2B5EF4-FFF2-40B4-BE49-F238E27FC236}">
                <a16:creationId xmlns:a16="http://schemas.microsoft.com/office/drawing/2014/main" xmlns="" id="{CEA31197-C796-4363-9DF1-C0FCEA35B91F}"/>
              </a:ext>
            </a:extLst>
          </p:cNvPr>
          <p:cNvSpPr/>
          <p:nvPr/>
        </p:nvSpPr>
        <p:spPr>
          <a:xfrm rot="9302415">
            <a:off x="8460270" y="2544863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xmlns="" id="{DB51B882-93E4-4CC8-BDDB-207D85D8B32A}"/>
              </a:ext>
            </a:extLst>
          </p:cNvPr>
          <p:cNvSpPr/>
          <p:nvPr/>
        </p:nvSpPr>
        <p:spPr>
          <a:xfrm rot="16969735">
            <a:off x="5156048" y="3824848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Flecha: a la derecha 26">
            <a:extLst>
              <a:ext uri="{FF2B5EF4-FFF2-40B4-BE49-F238E27FC236}">
                <a16:creationId xmlns:a16="http://schemas.microsoft.com/office/drawing/2014/main" xmlns="" id="{CD84567D-FA05-4349-9EA1-A2C58654F297}"/>
              </a:ext>
            </a:extLst>
          </p:cNvPr>
          <p:cNvSpPr/>
          <p:nvPr/>
        </p:nvSpPr>
        <p:spPr>
          <a:xfrm rot="15591144">
            <a:off x="7602178" y="4103665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xmlns="" id="{9003C1E8-B2F0-4928-8314-577DA8A6CF24}"/>
              </a:ext>
            </a:extLst>
          </p:cNvPr>
          <p:cNvSpPr/>
          <p:nvPr/>
        </p:nvSpPr>
        <p:spPr>
          <a:xfrm rot="12853140">
            <a:off x="8419976" y="3372374"/>
            <a:ext cx="513790" cy="294475"/>
          </a:xfrm>
          <a:prstGeom prst="rightArrow">
            <a:avLst/>
          </a:prstGeom>
          <a:solidFill>
            <a:srgbClr val="FFFF66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488281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8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871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68D03B78-B098-401D-B128-8A37DC7A6E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60976"/>
              </p:ext>
            </p:extLst>
          </p:nvPr>
        </p:nvGraphicFramePr>
        <p:xfrm>
          <a:off x="0" y="1051555"/>
          <a:ext cx="12081510" cy="75882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4452">
                  <a:extLst>
                    <a:ext uri="{9D8B030D-6E8A-4147-A177-3AD203B41FA5}">
                      <a16:colId xmlns:a16="http://schemas.microsoft.com/office/drawing/2014/main" xmlns="" val="2381769088"/>
                    </a:ext>
                  </a:extLst>
                </a:gridCol>
                <a:gridCol w="2144568">
                  <a:extLst>
                    <a:ext uri="{9D8B030D-6E8A-4147-A177-3AD203B41FA5}">
                      <a16:colId xmlns:a16="http://schemas.microsoft.com/office/drawing/2014/main" xmlns="" val="2849145308"/>
                    </a:ext>
                  </a:extLst>
                </a:gridCol>
                <a:gridCol w="1165616">
                  <a:extLst>
                    <a:ext uri="{9D8B030D-6E8A-4147-A177-3AD203B41FA5}">
                      <a16:colId xmlns:a16="http://schemas.microsoft.com/office/drawing/2014/main" xmlns="" val="216764770"/>
                    </a:ext>
                  </a:extLst>
                </a:gridCol>
                <a:gridCol w="2392134">
                  <a:extLst>
                    <a:ext uri="{9D8B030D-6E8A-4147-A177-3AD203B41FA5}">
                      <a16:colId xmlns:a16="http://schemas.microsoft.com/office/drawing/2014/main" xmlns="" val="1967140498"/>
                    </a:ext>
                  </a:extLst>
                </a:gridCol>
                <a:gridCol w="1261778">
                  <a:extLst>
                    <a:ext uri="{9D8B030D-6E8A-4147-A177-3AD203B41FA5}">
                      <a16:colId xmlns:a16="http://schemas.microsoft.com/office/drawing/2014/main" xmlns="" val="4002998376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xmlns="" val="1047420973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xmlns="" val="3228526952"/>
                    </a:ext>
                  </a:extLst>
                </a:gridCol>
                <a:gridCol w="1127654">
                  <a:extLst>
                    <a:ext uri="{9D8B030D-6E8A-4147-A177-3AD203B41FA5}">
                      <a16:colId xmlns:a16="http://schemas.microsoft.com/office/drawing/2014/main" xmlns="" val="493321215"/>
                    </a:ext>
                  </a:extLst>
                </a:gridCol>
              </a:tblGrid>
              <a:tr h="183486">
                <a:tc grid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Proceso  SMA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5793098"/>
                  </a:ext>
                </a:extLst>
              </a:tr>
              <a:tr h="3669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¿Qué puede salir mal/ bien?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Consecuencia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Nivel de Riesgo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Fecha de implementación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Eficacia de las acciones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Recomendaciones / Observaciones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9643554"/>
                  </a:ext>
                </a:extLst>
              </a:tr>
              <a:tr h="321101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Retraso en la investigación de incidentes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Repetición de incidentes /reincidencias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=2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S=4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Establecer un formulario preliminar de incidentes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Responsable de SMA</a:t>
                      </a:r>
                      <a:r>
                        <a:rPr lang="es-AR" sz="1050" dirty="0">
                          <a:effectLst/>
                        </a:rPr>
                        <a:t/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Gerente operaciones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Supervisor</a:t>
                      </a:r>
                      <a:br>
                        <a:rPr lang="es-AR" sz="1050" dirty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98450192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siniestralidad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Sistematización del proceso de investigación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27797631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Difusión de alertas de seguridad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1748995"/>
                  </a:ext>
                </a:extLst>
              </a:tr>
              <a:tr h="160550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las inspecciones programadas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corregir desvíos críticos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s-AR" sz="1050" dirty="0">
                        <a:effectLst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</a:t>
                      </a:r>
                      <a:r>
                        <a:rPr lang="es-AR" sz="1050" b="1" dirty="0">
                          <a:latin typeface="+mn-lt"/>
                          <a:cs typeface="Arial" panose="020B0604020202020204" pitchFamily="34" charset="0"/>
                        </a:rPr>
                        <a:t>=</a:t>
                      </a:r>
                      <a:r>
                        <a:rPr lang="es-AR" sz="1050" b="1" baseline="0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  <a:endParaRPr lang="es-AR" sz="1050" b="1" baseline="0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Control de los programas de visitas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81835321"/>
                  </a:ext>
                </a:extLst>
              </a:tr>
              <a:tr h="48165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Onerosidad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Incorporación y participación de las inspecciones en los puestos de supervisión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191422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Ocurrencia de accidentes (en aumento)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Capacitación y formación de los mandos medios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616618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programas de visitas y auditorias de campo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17674908"/>
                  </a:ext>
                </a:extLst>
              </a:tr>
              <a:tr h="321101"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del programa de capacitación programado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Retraso de capacitación mensual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Comunicar anticipadamente a clientes las fechas de capacitación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Supervisión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9972746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Falta de competencia de las personas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Incorporar la sistematización de las capacitaciones online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15024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la probabilidad de accidentes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1050" dirty="0" smtClean="0">
                          <a:effectLst/>
                        </a:rPr>
                        <a:t>Llevar indicador de incumplimiento por causas del cliente</a:t>
                      </a:r>
                      <a:endParaRPr lang="es-AR" sz="105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9576218"/>
                  </a:ext>
                </a:extLst>
              </a:tr>
              <a:tr h="42825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Insatisfacción del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2151665874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900" dirty="0">
                          <a:effectLst/>
                        </a:rPr>
                        <a:t>Insatisfacción del cliente </a:t>
                      </a: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Implementación de plataforma</a:t>
                      </a:r>
                      <a:r>
                        <a:rPr lang="es-AR" sz="105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capacitación  por que no pueden realizarse capacitaciones de forma presencial por  COVID 19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 NA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56711653"/>
                  </a:ext>
                </a:extLst>
              </a:tr>
              <a:tr h="160550"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Aumento de desvíos en conductas de manejo 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Aumento de accidentes viales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endParaRPr lang="es-AR" sz="105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A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Establecer política de seguridad vial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Responsable de SMA </a:t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 smtClean="0">
                          <a:effectLst/>
                        </a:rPr>
                        <a:t>Supervisión </a:t>
                      </a:r>
                      <a:r>
                        <a:rPr lang="es-AR" sz="1050" dirty="0">
                          <a:effectLst/>
                        </a:rPr>
                        <a:t/>
                      </a:r>
                      <a:br>
                        <a:rPr lang="es-AR" sz="1050" dirty="0">
                          <a:effectLst/>
                        </a:rPr>
                      </a:br>
                      <a:r>
                        <a:rPr lang="es-AR" sz="1050" dirty="0">
                          <a:effectLst/>
                        </a:rPr>
                        <a:t>Proveedor externo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0722897"/>
                  </a:ext>
                </a:extLst>
              </a:tr>
              <a:tr h="160550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Dictar curso de Manejo Defensivo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70340397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Mal desempeño de los conductores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57776135"/>
                  </a:ext>
                </a:extLst>
              </a:tr>
              <a:tr h="25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 dirty="0">
                          <a:effectLst/>
                        </a:rPr>
                        <a:t>Mal desempeño de los conductores </a:t>
                      </a: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Llevar un ranking de conductores y publicarlo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811759384"/>
                  </a:ext>
                </a:extLst>
              </a:tr>
              <a:tr h="270132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Mal desempeño de los conductores 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100">
                          <a:effectLst/>
                        </a:rPr>
                        <a:t>Llevar un ranking de conductores y publicarlo</a:t>
                      </a: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9344112"/>
                  </a:ext>
                </a:extLst>
              </a:tr>
              <a:tr h="6618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Imagen negativa de la compañía frente a los clientes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746661275"/>
                  </a:ext>
                </a:extLst>
              </a:tr>
              <a:tr h="369484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r>
                        <a:rPr lang="es-AR" sz="1100" dirty="0">
                          <a:effectLst/>
                        </a:rPr>
                        <a:t>Imagen negativa de la compañía frente a los clientes </a:t>
                      </a:r>
                      <a:endParaRPr lang="es-AR" dirty="0"/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Establecer un programa de reconocimiento al desempeño de manejo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70765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Diseñar y difundir campaña de seguridad vial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extLst>
                  <a:ext uri="{0D108BD9-81ED-4DB2-BD59-A6C34878D82A}">
                    <a16:rowId xmlns:a16="http://schemas.microsoft.com/office/drawing/2014/main" xmlns="" val="175551903"/>
                  </a:ext>
                </a:extLst>
              </a:tr>
              <a:tr h="321101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s-A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200" dirty="0">
                          <a:solidFill>
                            <a:schemeClr val="tx1"/>
                          </a:solidFill>
                          <a:effectLst/>
                        </a:rPr>
                        <a:t>Incumplimiento de auditorías comportamentales</a:t>
                      </a:r>
                      <a:endParaRPr lang="es-AR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se identifican desvíos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s-AR" sz="1050" dirty="0">
                          <a:effectLst/>
                        </a:rPr>
                        <a:t>  </a:t>
                      </a:r>
                      <a:r>
                        <a:rPr lang="es-AR" sz="1050" dirty="0">
                          <a:effectLst/>
                          <a:latin typeface="+mn-lt"/>
                        </a:rPr>
                        <a:t> 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P =3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S </a:t>
                      </a:r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=3</a:t>
                      </a:r>
                    </a:p>
                    <a:p>
                      <a:pPr algn="ctr"/>
                      <a:r>
                        <a:rPr lang="es-AR" sz="1050" b="1" dirty="0" smtClean="0">
                          <a:latin typeface="+mn-lt"/>
                          <a:cs typeface="Arial" panose="020B0604020202020204" pitchFamily="34" charset="0"/>
                        </a:rPr>
                        <a:t>R=</a:t>
                      </a:r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 9</a:t>
                      </a:r>
                    </a:p>
                    <a:p>
                      <a:pPr algn="ctr"/>
                      <a:r>
                        <a:rPr lang="es-AR" sz="1050" b="1" baseline="0" dirty="0" smtClean="0">
                          <a:latin typeface="+mn-lt"/>
                          <a:cs typeface="Arial" panose="020B0604020202020204" pitchFamily="34" charset="0"/>
                        </a:rPr>
                        <a:t>MODERADO</a:t>
                      </a:r>
                      <a:endParaRPr lang="es-AR" sz="1050" b="1" dirty="0" smtClean="0"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Programar auditorias comportamentales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AR" sz="1050" dirty="0" smtClean="0">
                          <a:effectLst/>
                        </a:rPr>
                        <a:t>Responsable de SMA </a:t>
                      </a:r>
                      <a:br>
                        <a:rPr lang="es-AR" sz="1050" dirty="0" smtClean="0">
                          <a:effectLst/>
                        </a:rPr>
                      </a:br>
                      <a:r>
                        <a:rPr lang="es-AR" sz="1050" dirty="0" smtClean="0">
                          <a:effectLst/>
                        </a:rPr>
                        <a:t>Supervisión </a:t>
                      </a:r>
                      <a:br>
                        <a:rPr lang="es-AR" sz="1050" dirty="0" smtClean="0">
                          <a:effectLst/>
                        </a:rPr>
                      </a:b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4867887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El cliente detecta y comunica los desvíos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Tratamiento de desvíos identificado por cliente 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Asignación de ejecución de auditorías comportamentales por sector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01-01-2020-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67044059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Aumento de la tasa de accidentes 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01-01-2020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r>
                        <a:rPr lang="es-AR" sz="1050" dirty="0" smtClean="0">
                          <a:effectLst/>
                        </a:rPr>
                        <a:t>SI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</a:t>
                      </a:r>
                      <a:r>
                        <a:rPr lang="es-AR" sz="1050" smtClean="0">
                          <a:effectLst/>
                        </a:rPr>
                        <a:t>N/A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043525"/>
                  </a:ext>
                </a:extLst>
              </a:tr>
              <a:tr h="321101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No prestar servicio, por rotura de equipo relacionado a SMA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/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>
                          <a:effectLst/>
                        </a:rPr>
                        <a:t> </a:t>
                      </a:r>
                      <a:endParaRPr lang="es-AR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AR" sz="1050" dirty="0">
                          <a:effectLst/>
                        </a:rPr>
                        <a:t> </a:t>
                      </a:r>
                      <a:endParaRPr lang="es-AR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044" marR="17044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0627031"/>
                  </a:ext>
                </a:extLst>
              </a:tr>
            </a:tbl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492557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</a:t>
                      </a:r>
                      <a:r>
                        <a:rPr lang="es-ES" sz="1100" dirty="0" err="1">
                          <a:effectLst/>
                          <a:latin typeface="+mn-lt"/>
                        </a:rPr>
                        <a:t>Nº</a:t>
                      </a:r>
                      <a:r>
                        <a:rPr lang="es-ES" sz="1100" dirty="0">
                          <a:effectLst/>
                          <a:latin typeface="+mn-lt"/>
                        </a:rPr>
                        <a:t> 01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98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482386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</a:t>
                      </a: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PROCESO</a:t>
                      </a:r>
                      <a:endParaRPr lang="es-ES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" t="11856" r="2992" b="11766"/>
          <a:stretch/>
        </p:blipFill>
        <p:spPr bwMode="auto">
          <a:xfrm>
            <a:off x="540912" y="3425779"/>
            <a:ext cx="10212947" cy="1429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-1" y="1170130"/>
            <a:ext cx="11676275" cy="1477328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AR" b="1" u="sng" dirty="0" smtClean="0"/>
              <a:t>EVALUACIÓN DE RIESGOS: </a:t>
            </a:r>
            <a:r>
              <a:rPr lang="es-AR" dirty="0" smtClean="0"/>
              <a:t>Una vez identificados todos los riesgos se procede a la evaluación  de los riesgos, donde algunos provienen directamente de los procesos, otros de la operatividad de la empresa y otros del análisis del contexto de la organización.  </a:t>
            </a:r>
          </a:p>
          <a:p>
            <a:r>
              <a:rPr lang="es-AR" u="sng" dirty="0" smtClean="0"/>
              <a:t>Definición de Riesgo</a:t>
            </a:r>
            <a:r>
              <a:rPr lang="es-AR" b="1" dirty="0" smtClean="0"/>
              <a:t>: </a:t>
            </a:r>
          </a:p>
          <a:p>
            <a:r>
              <a:rPr lang="es-AR" b="1" dirty="0"/>
              <a:t>	</a:t>
            </a:r>
            <a:r>
              <a:rPr lang="es-AR" b="1" dirty="0" smtClean="0"/>
              <a:t>		RIESGO= (</a:t>
            </a:r>
            <a:r>
              <a:rPr lang="es-AR" b="1" i="1" dirty="0" smtClean="0"/>
              <a:t>Probabilidad) X (Severidad)</a:t>
            </a:r>
            <a:endParaRPr lang="es-AR" b="1" i="1" dirty="0"/>
          </a:p>
        </p:txBody>
      </p:sp>
    </p:spTree>
    <p:extLst>
      <p:ext uri="{BB962C8B-B14F-4D97-AF65-F5344CB8AC3E}">
        <p14:creationId xmlns:p14="http://schemas.microsoft.com/office/powerpoint/2010/main" val="2849200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9014120"/>
              </p:ext>
            </p:extLst>
          </p:nvPr>
        </p:nvGraphicFramePr>
        <p:xfrm>
          <a:off x="723900" y="80010"/>
          <a:ext cx="11234305" cy="83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78694"/>
                <a:gridCol w="5783176"/>
                <a:gridCol w="2572435"/>
              </a:tblGrid>
              <a:tr h="742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s-ES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>
                          <a:effectLst/>
                          <a:latin typeface="+mn-lt"/>
                        </a:rPr>
                        <a:t>FICHA DE PROCESO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0" dirty="0" smtClean="0">
                          <a:effectLst/>
                          <a:latin typeface="+mn-lt"/>
                        </a:rPr>
                        <a:t>SMA</a:t>
                      </a:r>
                      <a:endParaRPr lang="es-AR" sz="1100" b="1" kern="0" dirty="0">
                        <a:effectLst/>
                        <a:latin typeface="+mn-lt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kern="0" dirty="0">
                          <a:effectLst/>
                          <a:latin typeface="+mn-lt"/>
                        </a:rPr>
                        <a:t>Código: </a:t>
                      </a:r>
                      <a:r>
                        <a:rPr lang="es-ES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SGI-FOR-014</a:t>
                      </a:r>
                      <a:endParaRPr lang="es-AR" sz="11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Versión Nº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02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 </a:t>
                      </a:r>
                      <a:endParaRPr lang="es-AR" sz="16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effectLst/>
                          <a:latin typeface="+mn-lt"/>
                        </a:rPr>
                        <a:t>Fecha ultima revisión:  </a:t>
                      </a:r>
                      <a:r>
                        <a:rPr lang="es-ES" sz="1100" dirty="0" smtClean="0">
                          <a:effectLst/>
                          <a:latin typeface="+mn-lt"/>
                        </a:rPr>
                        <a:t>13/05/2020</a:t>
                      </a:r>
                      <a:endParaRPr lang="es-AR" sz="16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" descr="http://www.greenoilservices.com/wp-content/uploads/2018/03/logo-offset.png">
            <a:extLst>
              <a:ext uri="{FF2B5EF4-FFF2-40B4-BE49-F238E27FC236}">
                <a16:creationId xmlns="" xmlns:a16="http://schemas.microsoft.com/office/drawing/2014/main" id="{16AE4443-2AA8-4860-9340-AFA7872088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044" y="46364"/>
            <a:ext cx="1514475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082094"/>
              </p:ext>
            </p:extLst>
          </p:nvPr>
        </p:nvGraphicFramePr>
        <p:xfrm>
          <a:off x="232410" y="1139825"/>
          <a:ext cx="11716640" cy="5114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5752"/>
                <a:gridCol w="1330036"/>
                <a:gridCol w="8300852"/>
              </a:tblGrid>
              <a:tr h="43857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TIPO DE RIESGO/IMPACTO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 RESIDUAL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ACCIONES NECESARIAS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ACEPTABLE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=1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los controles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existentes. El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Riesgo/Impacto/Riesgo de proceso es aceptado por la organización, teniendo en cuenta su política y sus obligaciones.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No se toma acción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adicional. No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necesaria supervisión mayor a la habitual.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BAJO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 a 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Mantener las medidas implementadas y analizar viabilidad (técnica /  económica) de medidas adicionales de control de bajo costo.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períodicas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MODERADO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5 a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todas aquellas medidas de reducción de riesgo que sean razonablemente practicables (técnica / 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y que complementen las existentes.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implementar todas las medidas posibles antes de comenzar o reanudar la tarea. El resto de las medidas debe implementarse en un plazo no mayor a 6 meses.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endParaRPr lang="es-E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ALTO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10 a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aplicación de controles adicionales para bajar el nivel de riesgo a moderado o menor como requisito para comenzar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Deben evaluarse, registrarse e implantarse, las medidas de reducción de riesgo necesarias y que sean razonablemente posibles hasta reducir el nivel de riesgo moderado o menor antes de comenzar o reanudar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Es posible la aplicación de medidas transitorias en forma inmediata, hasta que se implemente la acción definitiva a corto plazo ( plazo no mayor a 1 mes). 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41680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INTOLERABLE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Riesgo/Impacto de 20 a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El trabajo no debe comenzar.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Suspensión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de la actividad.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No se podrán aplicar medidas transitorias para continuar la tarea.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Requiere el análisis y la aplicación previa de todas las medidas de control posibles permanentes que disminuyan el riesgo (a moderado o menor) y que sean razonablemente practicables (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técnica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/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económicamente).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 Se requiere registro y verificación específica para asegurarse que las medidas se aplican en tiempo y forma.</a:t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/>
                      </a:r>
                      <a:b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</a:b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Se deben hacer comprobaciones </a:t>
                      </a:r>
                      <a:r>
                        <a:rPr lang="es-E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periódicas </a:t>
                      </a: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/>
                        </a:rPr>
                        <a:t>para asegurar que los controles se mantienen.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7053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2750</TotalTime>
  <Words>1297</Words>
  <Application>Microsoft Office PowerPoint</Application>
  <PresentationFormat>Personalizado</PresentationFormat>
  <Paragraphs>325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OAS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Bárbara</dc:creator>
  <cp:lastModifiedBy>Fernando Gordo</cp:lastModifiedBy>
  <cp:revision>243</cp:revision>
  <dcterms:created xsi:type="dcterms:W3CDTF">2016-12-28T14:04:44Z</dcterms:created>
  <dcterms:modified xsi:type="dcterms:W3CDTF">2020-11-23T15:18:38Z</dcterms:modified>
</cp:coreProperties>
</file>