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5" r:id="rId4"/>
    <p:sldId id="268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FF33"/>
    <a:srgbClr val="9900CC"/>
    <a:srgbClr val="33CC33"/>
    <a:srgbClr val="FF0066"/>
    <a:srgbClr val="FF33CC"/>
    <a:srgbClr val="01224B"/>
    <a:srgbClr val="E2DD05"/>
    <a:srgbClr val="037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>
        <p:scale>
          <a:sx n="81" d="100"/>
          <a:sy n="81" d="100"/>
        </p:scale>
        <p:origin x="-270" y="-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árbara Bustos" userId="3ee8c59c9cef5285" providerId="Windows Live" clId="Web-{68B392DD-9141-47B0-9F23-C2F02CC4CEC4}"/>
    <pc:docChg chg="modSld">
      <pc:chgData name="Bárbara Bustos" userId="3ee8c59c9cef5285" providerId="Windows Live" clId="Web-{68B392DD-9141-47B0-9F23-C2F02CC4CEC4}" dt="2018-01-17T14:54:00.433" v="4932"/>
      <pc:docMkLst>
        <pc:docMk/>
      </pc:docMkLst>
      <pc:sldChg chg="modSp">
        <pc:chgData name="Bárbara Bustos" userId="3ee8c59c9cef5285" providerId="Windows Live" clId="Web-{68B392DD-9141-47B0-9F23-C2F02CC4CEC4}" dt="2018-01-17T14:21:45.723" v="3689"/>
        <pc:sldMkLst>
          <pc:docMk/>
          <pc:sldMk cId="3999871589" sldId="262"/>
        </pc:sldMkLst>
        <pc:spChg chg="mod">
          <ac:chgData name="Bárbara Bustos" userId="3ee8c59c9cef5285" providerId="Windows Live" clId="Web-{68B392DD-9141-47B0-9F23-C2F02CC4CEC4}" dt="2018-01-17T12:56:56.988" v="695"/>
          <ac:spMkLst>
            <pc:docMk/>
            <pc:sldMk cId="3999871589" sldId="262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2:58:36.996" v="705"/>
          <ac:spMkLst>
            <pc:docMk/>
            <pc:sldMk cId="3999871589" sldId="262"/>
            <ac:spMk id="18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2:58:39.762" v="706"/>
          <ac:spMkLst>
            <pc:docMk/>
            <pc:sldMk cId="3999871589" sldId="262"/>
            <ac:spMk id="20" creationId="{00000000-0000-0000-0000-000000000000}"/>
          </ac:spMkLst>
        </pc:spChg>
        <pc:graphicFrameChg chg="mod modGraphic">
          <ac:chgData name="Bárbara Bustos" userId="3ee8c59c9cef5285" providerId="Windows Live" clId="Web-{68B392DD-9141-47B0-9F23-C2F02CC4CEC4}" dt="2018-01-17T12:44:22.486" v="535"/>
          <ac:graphicFrameMkLst>
            <pc:docMk/>
            <pc:sldMk cId="3999871589" sldId="262"/>
            <ac:graphicFrameMk id="8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4:21:45.723" v="3689"/>
          <ac:graphicFrameMkLst>
            <pc:docMk/>
            <pc:sldMk cId="3999871589" sldId="262"/>
            <ac:graphicFrameMk id="9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58:29.011" v="704"/>
          <ac:graphicFrameMkLst>
            <pc:docMk/>
            <pc:sldMk cId="3999871589" sldId="262"/>
            <ac:graphicFrameMk id="10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58:45.293" v="707"/>
          <ac:graphicFrameMkLst>
            <pc:docMk/>
            <pc:sldMk cId="3999871589" sldId="262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2:41:59.892" v="492"/>
          <ac:graphicFrameMkLst>
            <pc:docMk/>
            <pc:sldMk cId="3999871589" sldId="262"/>
            <ac:graphicFrameMk id="14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21:10.861" v="1304"/>
          <ac:graphicFrameMkLst>
            <pc:docMk/>
            <pc:sldMk cId="3999871589" sldId="262"/>
            <ac:graphicFrameMk id="15" creationId="{00000000-0000-0000-0000-000000000000}"/>
          </ac:graphicFrameMkLst>
        </pc:graphicFrameChg>
        <pc:graphicFrameChg chg="mod">
          <ac:chgData name="Bárbara Bustos" userId="3ee8c59c9cef5285" providerId="Windows Live" clId="Web-{68B392DD-9141-47B0-9F23-C2F02CC4CEC4}" dt="2018-01-17T12:54:43.231" v="673"/>
          <ac:graphicFrameMkLst>
            <pc:docMk/>
            <pc:sldMk cId="3999871589" sldId="262"/>
            <ac:graphicFrameMk id="22" creationId="{3497A0CD-BCAC-4B35-93AE-3D6310DAB66F}"/>
          </ac:graphicFrameMkLst>
        </pc:graphicFrameChg>
      </pc:sldChg>
      <pc:sldChg chg="modSp">
        <pc:chgData name="Bárbara Bustos" userId="3ee8c59c9cef5285" providerId="Windows Live" clId="Web-{68B392DD-9141-47B0-9F23-C2F02CC4CEC4}" dt="2018-01-17T14:54:00.433" v="4932"/>
        <pc:sldMkLst>
          <pc:docMk/>
          <pc:sldMk cId="3869232141" sldId="263"/>
        </pc:sldMkLst>
        <pc:graphicFrameChg chg="mod modGraphic">
          <ac:chgData name="Bárbara Bustos" userId="3ee8c59c9cef5285" providerId="Windows Live" clId="Web-{68B392DD-9141-47B0-9F23-C2F02CC4CEC4}" dt="2018-01-17T14:53:51.198" v="4930"/>
          <ac:graphicFrameMkLst>
            <pc:docMk/>
            <pc:sldMk cId="3869232141" sldId="263"/>
            <ac:graphicFrameMk id="4" creationId="{00000000-0000-0000-0000-000000000000}"/>
          </ac:graphicFrameMkLst>
        </pc:graphicFrameChg>
        <pc:graphicFrameChg chg="mod">
          <ac:chgData name="Bárbara Bustos" userId="3ee8c59c9cef5285" providerId="Windows Live" clId="Web-{68B392DD-9141-47B0-9F23-C2F02CC4CEC4}" dt="2018-01-17T14:54:00.433" v="4932"/>
          <ac:graphicFrameMkLst>
            <pc:docMk/>
            <pc:sldMk cId="3869232141" sldId="263"/>
            <ac:graphicFrameMk id="5" creationId="{18F62BCF-96AC-4D3A-908F-31416618FCEB}"/>
          </ac:graphicFrameMkLst>
        </pc:graphicFrameChg>
      </pc:sldChg>
      <pc:sldChg chg="addSp delSp modSp">
        <pc:chgData name="Bárbara Bustos" userId="3ee8c59c9cef5285" providerId="Windows Live" clId="Web-{68B392DD-9141-47B0-9F23-C2F02CC4CEC4}" dt="2018-01-17T14:23:04.086" v="3737"/>
        <pc:sldMkLst>
          <pc:docMk/>
          <pc:sldMk cId="2570915566" sldId="264"/>
        </pc:sldMkLst>
        <pc:spChg chg="add del mod">
          <ac:chgData name="Bárbara Bustos" userId="3ee8c59c9cef5285" providerId="Windows Live" clId="Web-{68B392DD-9141-47B0-9F23-C2F02CC4CEC4}" dt="2018-01-17T13:21:37.378" v="1311"/>
          <ac:spMkLst>
            <pc:docMk/>
            <pc:sldMk cId="2570915566" sldId="264"/>
            <ac:spMk id="2" creationId="{2113782F-9AB6-425A-A245-FA8423D8F1B0}"/>
          </ac:spMkLst>
        </pc:spChg>
        <pc:spChg chg="add del mod">
          <ac:chgData name="Bárbara Bustos" userId="3ee8c59c9cef5285" providerId="Windows Live" clId="Web-{68B392DD-9141-47B0-9F23-C2F02CC4CEC4}" dt="2018-01-17T13:22:43.804" v="1357"/>
          <ac:spMkLst>
            <pc:docMk/>
            <pc:sldMk cId="2570915566" sldId="264"/>
            <ac:spMk id="3" creationId="{82361BD7-F498-46FB-A337-0935274BC2D0}"/>
          </ac:spMkLst>
        </pc:spChg>
        <pc:spChg chg="mod">
          <ac:chgData name="Bárbara Bustos" userId="3ee8c59c9cef5285" providerId="Windows Live" clId="Web-{68B392DD-9141-47B0-9F23-C2F02CC4CEC4}" dt="2018-01-17T13:35:00.555" v="2014"/>
          <ac:spMkLst>
            <pc:docMk/>
            <pc:sldMk cId="2570915566" sldId="264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36:38.037" v="2020"/>
          <ac:spMkLst>
            <pc:docMk/>
            <pc:sldMk cId="2570915566" sldId="264"/>
            <ac:spMk id="21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4:20:47.720" v="3663"/>
          <ac:spMkLst>
            <pc:docMk/>
            <pc:sldMk cId="2570915566" sldId="264"/>
            <ac:spMk id="24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36:19.704" v="2019"/>
          <ac:spMkLst>
            <pc:docMk/>
            <pc:sldMk cId="2570915566" sldId="264"/>
            <ac:spMk id="25" creationId="{00000000-0000-0000-0000-000000000000}"/>
          </ac:spMkLst>
        </pc:spChg>
        <pc:graphicFrameChg chg="mod modGraphic">
          <ac:chgData name="Bárbara Bustos" userId="3ee8c59c9cef5285" providerId="Windows Live" clId="Web-{68B392DD-9141-47B0-9F23-C2F02CC4CEC4}" dt="2018-01-17T14:13:14.306" v="3169"/>
          <ac:graphicFrameMkLst>
            <pc:docMk/>
            <pc:sldMk cId="2570915566" sldId="264"/>
            <ac:graphicFrameMk id="8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4:23:04.086" v="3737"/>
          <ac:graphicFrameMkLst>
            <pc:docMk/>
            <pc:sldMk cId="2570915566" sldId="264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51:48.525" v="2671"/>
          <ac:graphicFrameMkLst>
            <pc:docMk/>
            <pc:sldMk cId="2570915566" sldId="264"/>
            <ac:graphicFrameMk id="15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51:43.462" v="2670"/>
          <ac:graphicFrameMkLst>
            <pc:docMk/>
            <pc:sldMk cId="2570915566" sldId="264"/>
            <ac:graphicFrameMk id="20" creationId="{00000000-0000-0000-0000-000000000000}"/>
          </ac:graphicFrameMkLst>
        </pc:graphicFrameChg>
      </pc:sldChg>
      <pc:sldChg chg="addSp delSp modSp">
        <pc:chgData name="Bárbara Bustos" userId="3ee8c59c9cef5285" providerId="Windows Live" clId="Web-{68B392DD-9141-47B0-9F23-C2F02CC4CEC4}" dt="2018-01-17T13:20:41.375" v="1303"/>
        <pc:sldMkLst>
          <pc:docMk/>
          <pc:sldMk cId="3756290379" sldId="265"/>
        </pc:sldMkLst>
        <pc:spChg chg="add del mod">
          <ac:chgData name="Bárbara Bustos" userId="3ee8c59c9cef5285" providerId="Windows Live" clId="Web-{68B392DD-9141-47B0-9F23-C2F02CC4CEC4}" dt="2018-01-17T13:18:53.276" v="1261"/>
          <ac:spMkLst>
            <pc:docMk/>
            <pc:sldMk cId="3756290379" sldId="265"/>
            <ac:spMk id="3" creationId="{1D7DF2C9-CCF8-469C-8C22-A9E6D36DA14D}"/>
          </ac:spMkLst>
        </pc:spChg>
        <pc:spChg chg="mod">
          <ac:chgData name="Bárbara Bustos" userId="3ee8c59c9cef5285" providerId="Windows Live" clId="Web-{68B392DD-9141-47B0-9F23-C2F02CC4CEC4}" dt="2018-01-17T13:16:44.014" v="1203"/>
          <ac:spMkLst>
            <pc:docMk/>
            <pc:sldMk cId="3756290379" sldId="265"/>
            <ac:spMk id="13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5:33.245" v="1181"/>
          <ac:spMkLst>
            <pc:docMk/>
            <pc:sldMk cId="3756290379" sldId="265"/>
            <ac:spMk id="16" creationId="{2CCD00AA-85B9-4BBF-A1DC-515D9A25C7F8}"/>
          </ac:spMkLst>
        </pc:spChg>
        <pc:spChg chg="mod">
          <ac:chgData name="Bárbara Bustos" userId="3ee8c59c9cef5285" providerId="Windows Live" clId="Web-{68B392DD-9141-47B0-9F23-C2F02CC4CEC4}" dt="2018-01-17T13:16:29.545" v="1199"/>
          <ac:spMkLst>
            <pc:docMk/>
            <pc:sldMk cId="3756290379" sldId="265"/>
            <ac:spMk id="17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36.451" v="1201"/>
          <ac:spMkLst>
            <pc:docMk/>
            <pc:sldMk cId="3756290379" sldId="265"/>
            <ac:spMk id="18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19.263" v="1197"/>
          <ac:spMkLst>
            <pc:docMk/>
            <pc:sldMk cId="3756290379" sldId="265"/>
            <ac:spMk id="19" creationId="{00000000-0000-0000-0000-000000000000}"/>
          </ac:spMkLst>
        </pc:spChg>
        <pc:spChg chg="mod">
          <ac:chgData name="Bárbara Bustos" userId="3ee8c59c9cef5285" providerId="Windows Live" clId="Web-{68B392DD-9141-47B0-9F23-C2F02CC4CEC4}" dt="2018-01-17T13:16:02.309" v="1191"/>
          <ac:spMkLst>
            <pc:docMk/>
            <pc:sldMk cId="3756290379" sldId="265"/>
            <ac:spMk id="20" creationId="{00000000-0000-0000-0000-000000000000}"/>
          </ac:spMkLst>
        </pc:spChg>
        <pc:graphicFrameChg chg="add mod modGraphic">
          <ac:chgData name="Bárbara Bustos" userId="3ee8c59c9cef5285" providerId="Windows Live" clId="Web-{68B392DD-9141-47B0-9F23-C2F02CC4CEC4}" dt="2018-01-17T13:15:36.261" v="1182"/>
          <ac:graphicFrameMkLst>
            <pc:docMk/>
            <pc:sldMk cId="3756290379" sldId="265"/>
            <ac:graphicFrameMk id="2" creationId="{D1633E44-A04C-4849-B4F4-96318CBF59FF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7:14.078" v="1214"/>
          <ac:graphicFrameMkLst>
            <pc:docMk/>
            <pc:sldMk cId="3756290379" sldId="265"/>
            <ac:graphicFrameMk id="9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20:41.375" v="1303"/>
          <ac:graphicFrameMkLst>
            <pc:docMk/>
            <pc:sldMk cId="3756290379" sldId="265"/>
            <ac:graphicFrameMk id="10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8:26.853" v="1258"/>
          <ac:graphicFrameMkLst>
            <pc:docMk/>
            <pc:sldMk cId="3756290379" sldId="265"/>
            <ac:graphicFrameMk id="12" creationId="{00000000-0000-0000-0000-000000000000}"/>
          </ac:graphicFrameMkLst>
        </pc:graphicFrameChg>
        <pc:graphicFrameChg chg="mod modGraphic">
          <ac:chgData name="Bárbara Bustos" userId="3ee8c59c9cef5285" providerId="Windows Live" clId="Web-{68B392DD-9141-47B0-9F23-C2F02CC4CEC4}" dt="2018-01-17T13:16:09.340" v="1193"/>
          <ac:graphicFrameMkLst>
            <pc:docMk/>
            <pc:sldMk cId="3756290379" sldId="265"/>
            <ac:graphicFrameMk id="14" creationId="{00000000-0000-0000-0000-000000000000}"/>
          </ac:graphicFrameMkLst>
        </pc:graphicFrameChg>
        <pc:graphicFrameChg chg="del mod modGraphic">
          <ac:chgData name="Bárbara Bustos" userId="3ee8c59c9cef5285" providerId="Windows Live" clId="Web-{68B392DD-9141-47B0-9F23-C2F02CC4CEC4}" dt="2018-01-17T13:01:22.075" v="739"/>
          <ac:graphicFrameMkLst>
            <pc:docMk/>
            <pc:sldMk cId="3756290379" sldId="265"/>
            <ac:graphicFrameMk id="15" creationId="{00000000-0000-0000-0000-000000000000}"/>
          </ac:graphicFrameMkLst>
        </pc:graphicFrameChg>
      </pc:sldChg>
    </pc:docChg>
  </pc:docChgLst>
  <pc:docChgLst>
    <pc:chgData name="Bárbara Bustos" userId="3ee8c59c9cef5285" providerId="LiveId" clId="{28A518CD-CA25-4EA1-BF7E-2389F0501777}"/>
    <pc:docChg chg="custSel modSld">
      <pc:chgData name="Bárbara Bustos" userId="3ee8c59c9cef5285" providerId="LiveId" clId="{28A518CD-CA25-4EA1-BF7E-2389F0501777}" dt="2017-10-17T14:30:41.473" v="23" actId="478"/>
      <pc:docMkLst>
        <pc:docMk/>
      </pc:docMkLst>
      <pc:sldChg chg="delSp modSp">
        <pc:chgData name="Bárbara Bustos" userId="3ee8c59c9cef5285" providerId="LiveId" clId="{28A518CD-CA25-4EA1-BF7E-2389F0501777}" dt="2017-10-17T14:30:27.103" v="13" actId="6549"/>
        <pc:sldMkLst>
          <pc:docMk/>
          <pc:sldMk cId="3999871589" sldId="262"/>
        </pc:sldMkLst>
        <pc:graphicFrameChg chg="mod modGraphic">
          <ac:chgData name="Bárbara Bustos" userId="3ee8c59c9cef5285" providerId="LiveId" clId="{28A518CD-CA25-4EA1-BF7E-2389F0501777}" dt="2017-10-17T14:30:23.414" v="12" actId="6549"/>
          <ac:graphicFrameMkLst>
            <pc:docMk/>
            <pc:sldMk cId="3999871589" sldId="262"/>
            <ac:graphicFrameMk id="22" creationId="{3497A0CD-BCAC-4B35-93AE-3D6310DAB66F}"/>
          </ac:graphicFrameMkLst>
        </pc:graphicFrameChg>
        <pc:graphicFrameChg chg="modGraphic">
          <ac:chgData name="Bárbara Bustos" userId="3ee8c59c9cef5285" providerId="LiveId" clId="{28A518CD-CA25-4EA1-BF7E-2389F0501777}" dt="2017-10-17T14:30:27.103" v="13" actId="6549"/>
          <ac:graphicFrameMkLst>
            <pc:docMk/>
            <pc:sldMk cId="3999871589" sldId="262"/>
            <ac:graphicFrameMk id="23" creationId="{F80D98A0-52A5-49A1-BBD9-2D1B43A1EF1A}"/>
          </ac:graphicFrameMkLst>
        </pc:graphicFrameChg>
        <pc:picChg chg="del">
          <ac:chgData name="Bárbara Bustos" userId="3ee8c59c9cef5285" providerId="LiveId" clId="{28A518CD-CA25-4EA1-BF7E-2389F0501777}" dt="2017-10-17T14:30:15.690" v="3" actId="478"/>
          <ac:picMkLst>
            <pc:docMk/>
            <pc:sldMk cId="3999871589" sldId="262"/>
            <ac:picMk id="24" creationId="{C4B45E8E-CCB8-4BB5-89EE-F8A27EDA5B66}"/>
          </ac:picMkLst>
        </pc:picChg>
      </pc:sldChg>
      <pc:sldChg chg="delSp modSp">
        <pc:chgData name="Bárbara Bustos" userId="3ee8c59c9cef5285" providerId="LiveId" clId="{28A518CD-CA25-4EA1-BF7E-2389F0501777}" dt="2017-10-17T14:30:41.473" v="23" actId="478"/>
        <pc:sldMkLst>
          <pc:docMk/>
          <pc:sldMk cId="3869232141" sldId="263"/>
        </pc:sldMkLst>
        <pc:graphicFrameChg chg="modGraphic">
          <ac:chgData name="Bárbara Bustos" userId="3ee8c59c9cef5285" providerId="LiveId" clId="{28A518CD-CA25-4EA1-BF7E-2389F0501777}" dt="2017-10-17T14:30:37.568" v="22" actId="20577"/>
          <ac:graphicFrameMkLst>
            <pc:docMk/>
            <pc:sldMk cId="3869232141" sldId="263"/>
            <ac:graphicFrameMk id="3" creationId="{BDBF4B06-6113-4FAA-B244-010E6898A82B}"/>
          </ac:graphicFrameMkLst>
        </pc:graphicFrameChg>
        <pc:graphicFrameChg chg="modGraphic">
          <ac:chgData name="Bárbara Bustos" userId="3ee8c59c9cef5285" providerId="LiveId" clId="{28A518CD-CA25-4EA1-BF7E-2389F0501777}" dt="2017-10-17T14:30:30.962" v="14" actId="6549"/>
          <ac:graphicFrameMkLst>
            <pc:docMk/>
            <pc:sldMk cId="3869232141" sldId="263"/>
            <ac:graphicFrameMk id="5" creationId="{18F62BCF-96AC-4D3A-908F-31416618FCEB}"/>
          </ac:graphicFrameMkLst>
        </pc:graphicFrameChg>
        <pc:picChg chg="del">
          <ac:chgData name="Bárbara Bustos" userId="3ee8c59c9cef5285" providerId="LiveId" clId="{28A518CD-CA25-4EA1-BF7E-2389F0501777}" dt="2017-10-17T14:30:41.473" v="23" actId="478"/>
          <ac:picMkLst>
            <pc:docMk/>
            <pc:sldMk cId="3869232141" sldId="263"/>
            <ac:picMk id="6" creationId="{DB25E376-C2C6-44BC-8C02-A2045E40BCA9}"/>
          </ac:picMkLst>
        </pc:picChg>
      </pc:sldChg>
      <pc:sldChg chg="delSp modSp">
        <pc:chgData name="Bárbara Bustos" userId="3ee8c59c9cef5285" providerId="LiveId" clId="{28A518CD-CA25-4EA1-BF7E-2389F0501777}" dt="2017-10-17T14:30:09.821" v="2" actId="6549"/>
        <pc:sldMkLst>
          <pc:docMk/>
          <pc:sldMk cId="2570915566" sldId="264"/>
        </pc:sldMkLst>
        <pc:graphicFrameChg chg="modGraphic">
          <ac:chgData name="Bárbara Bustos" userId="3ee8c59c9cef5285" providerId="LiveId" clId="{28A518CD-CA25-4EA1-BF7E-2389F0501777}" dt="2017-10-17T14:29:52.891" v="1" actId="6549"/>
          <ac:graphicFrameMkLst>
            <pc:docMk/>
            <pc:sldMk cId="2570915566" sldId="264"/>
            <ac:graphicFrameMk id="11" creationId="{978CCDF6-CA6A-47D8-B4EF-01B3104F9710}"/>
          </ac:graphicFrameMkLst>
        </pc:graphicFrameChg>
        <pc:graphicFrameChg chg="modGraphic">
          <ac:chgData name="Bárbara Bustos" userId="3ee8c59c9cef5285" providerId="LiveId" clId="{28A518CD-CA25-4EA1-BF7E-2389F0501777}" dt="2017-10-17T14:30:09.821" v="2" actId="6549"/>
          <ac:graphicFrameMkLst>
            <pc:docMk/>
            <pc:sldMk cId="2570915566" sldId="264"/>
            <ac:graphicFrameMk id="13" creationId="{7085DD21-1647-40F4-9ACE-128579F95759}"/>
          </ac:graphicFrameMkLst>
        </pc:graphicFrameChg>
        <pc:picChg chg="del">
          <ac:chgData name="Bárbara Bustos" userId="3ee8c59c9cef5285" providerId="LiveId" clId="{28A518CD-CA25-4EA1-BF7E-2389F0501777}" dt="2017-10-17T14:29:45.136" v="0" actId="478"/>
          <ac:picMkLst>
            <pc:docMk/>
            <pc:sldMk cId="2570915566" sldId="264"/>
            <ac:picMk id="14" creationId="{6EB02DA4-0ADB-4B32-925C-9D1AECFE0E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10/10/2019</a:t>
            </a:fld>
            <a:endParaRPr lang="es-A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398269"/>
              </p:ext>
            </p:extLst>
          </p:nvPr>
        </p:nvGraphicFramePr>
        <p:xfrm>
          <a:off x="167191" y="944962"/>
          <a:ext cx="3817398" cy="17996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Económico:</a:t>
                      </a:r>
                      <a:r>
                        <a:rPr lang="es-AR" sz="90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las crisis económicas determinaron que las operadoras busquen alternativas que impactaron en una mayor demanda de trabajo en la empresa, incrementando ala nomina de personal.</a:t>
                      </a:r>
                      <a:endParaRPr lang="es-ES" dirty="0"/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•"/>
                        <a:tabLst/>
                        <a:defRPr/>
                      </a:pP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Social- Político: 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determinaciones políticas (gubernamentales / gremiales) respecto las contrataciones de persona</a:t>
                      </a:r>
                      <a:r>
                        <a:rPr lang="es-AR" sz="900" b="1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l d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eterminan requerimientos a controlar a la hora de contratar personal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Reformas laborales / previsionales afectan las consideraciones a tener durante la liquidación de sueldos. 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712793"/>
              </p:ext>
            </p:extLst>
          </p:nvPr>
        </p:nvGraphicFramePr>
        <p:xfrm>
          <a:off x="141154" y="3343616"/>
          <a:ext cx="3817398" cy="28879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Económico </a:t>
                      </a:r>
                      <a:r>
                        <a:rPr lang="es-AR" sz="900" b="0" i="0" u="none" strike="noStrike" noProof="0" dirty="0">
                          <a:solidFill>
                            <a:srgbClr val="0D0D0D"/>
                          </a:solidFill>
                          <a:latin typeface="Arial"/>
                        </a:rPr>
                        <a:t>Un presupuesto poco flexible implica la contratación de personal ante la necesidad operativa identificada de manera inmediata (demanda)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 Político - social: </a:t>
                      </a:r>
                      <a:r>
                        <a:rPr lang="es-AR" sz="900" b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los cambios en la transformación de la empresa implican actualizaciones de organigrama y la necesidad de mantener una comunicación mas fluida con el personal.</a:t>
                      </a:r>
                      <a:endParaRPr lang="es-AR" sz="900" b="0" baseline="0" dirty="0">
                        <a:solidFill>
                          <a:srgbClr val="0D0D0D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Tecnológico: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Es preciso contar con acceso remoto a la intranet para poder contar con información en tiempo real desde otro sitios y no afectar adversamente las tareas, necesidades, etc..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Las identificaciones del SGA determinan modalidades de trabajo a considerar (uso doble faz, borrador, gestión de residuos, compromiso con el MA- apagar las luces fuera de oficina, etc.)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rgbClr val="0D0D0D"/>
                          </a:solidFill>
                          <a:latin typeface="Arial"/>
                          <a:cs typeface="Arial"/>
                        </a:rPr>
                        <a:t>Legal: la actualización de la matriz legal en tiempo y forma implica conocer los controles</a:t>
                      </a:r>
                      <a:r>
                        <a:rPr lang="es-AR" sz="900" b="0" i="0" u="none" strike="noStrike" baseline="0" noProof="0" dirty="0">
                          <a:solidFill>
                            <a:srgbClr val="0D0D0D"/>
                          </a:solidFill>
                          <a:latin typeface="Arial"/>
                        </a:rPr>
                        <a:t> a tener durante la liquidación de sueldos, etc.</a:t>
                      </a: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78011"/>
              </p:ext>
            </p:extLst>
          </p:nvPr>
        </p:nvGraphicFramePr>
        <p:xfrm>
          <a:off x="7234069" y="944962"/>
          <a:ext cx="4787130" cy="2651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30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7629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20828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Estudio Contable /Bróker seguros / aseguradoras/Estudio Jurídico: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cumplir en tiempo y forma con el requerimiento solicitado, disponibilidad cotidiana, seguimiento y respuesta.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brindar información a tiempo, establecer requerimientos claros, comunicación fluida.</a:t>
                      </a:r>
                      <a:endParaRPr lang="en-US" sz="1000" b="1" i="0" u="none" strike="noStrike" noProof="0" dirty="0">
                        <a:solidFill>
                          <a:srgbClr val="0D0D0D"/>
                        </a:solidFill>
                        <a:effectLst/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Medico laboral: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Expectativas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comunicación fluida, contar con habilitaciones para ingresar a locación, asistencia a sitios según necesidad inmediata, participación proactiva en investigación incidentes, cumplir con las necesidades de dictado de capacitaciones, brindar atención en consultorio, visar periódicos, realizar testeos. 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Necesidades: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 Requerimiento claro, comunicación fluida, enviar exámenes en tiempo y forma, comunicación de capacitaciones programada.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Gremio: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Expectativa: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 satisfacción de sus requerimientos, comunicación fluida, solicitud de requerimientos claros y en tiempo, identificación de contactos para la interacción. </a:t>
                      </a:r>
                      <a:r>
                        <a:rPr lang="es-ES" sz="1000" b="0" i="0" u="sng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Necesidad</a:t>
                      </a:r>
                      <a:r>
                        <a:rPr lang="es-ES" sz="1000" b="0" i="0" u="none" strike="noStrike" noProof="0" dirty="0">
                          <a:solidFill>
                            <a:srgbClr val="0D0D0D"/>
                          </a:solidFill>
                          <a:effectLst/>
                          <a:latin typeface="Tahoma"/>
                        </a:rPr>
                        <a:t>:  comunicación fluida, atención de requerimientos.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368609" y="2197670"/>
            <a:ext cx="2560777" cy="1717393"/>
          </a:xfrm>
          <a:prstGeom prst="rect">
            <a:avLst/>
          </a:prstGeom>
          <a:noFill/>
          <a:ln w="4127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“RRHH”</a:t>
            </a:r>
            <a:endParaRPr lang="es-ES" sz="13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b="1" dirty="0">
                <a:latin typeface="Arial"/>
                <a:cs typeface="Arial"/>
              </a:rPr>
              <a:t> Responsable de RRHH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942951"/>
              </p:ext>
            </p:extLst>
          </p:nvPr>
        </p:nvGraphicFramePr>
        <p:xfrm>
          <a:off x="7200797" y="3915063"/>
          <a:ext cx="4787129" cy="28041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87129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Supervisores/Responsables de sectores</a:t>
                      </a: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/</a:t>
                      </a: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Personal de la organización::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Expectativas: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comunicación fluida, identificación de novedades del personal.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comunicación fluida, capacidad de respuesta en tiempo y forma.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Gerente General. 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 Definición de requerimientos y necesidades, comunicación fluida, respuesta y resolución, liderazgo.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Reporte de novedades de sector, comunicación fluida, capacidad de resolución.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Auxiliar RRHH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Expectativa: 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 cumplimiento en tiempo y forma de tareas, comunicación de imprevistos, comunicación fluida. </a:t>
                      </a:r>
                      <a:r>
                        <a:rPr lang="es-E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Necesidades: </a:t>
                      </a: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Liderazgo, identificación de tareas a ejecutar precisas, verificación y control, aprobación de tareas.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Gerencia de operaciones: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Expectativas: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 comunicacion fluida, capacidad de trabajo en equipo, disponibilidad. </a:t>
                      </a:r>
                      <a:r>
                        <a:rPr lang="en-US" sz="1000" b="0" i="0" u="sng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Necesidad: 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/>
                        </a:rPr>
                        <a:t>comunicacion fluida, capacidad de trabajo en equipo, disponibilidad</a:t>
                      </a:r>
                      <a:endParaRPr lang="en-US" sz="1000" b="1" i="0" u="sng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ahom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xmlns="" id="{3424920D-EB99-4FA8-9354-CDF87B0ECE02}"/>
              </a:ext>
            </a:extLst>
          </p:cNvPr>
          <p:cNvSpPr/>
          <p:nvPr/>
        </p:nvSpPr>
        <p:spPr>
          <a:xfrm rot="13440000">
            <a:off x="6388024" y="4157588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xmlns="" id="{C052F1D9-D30C-4DE8-B185-7AE51356EEAD}"/>
              </a:ext>
            </a:extLst>
          </p:cNvPr>
          <p:cNvSpPr/>
          <p:nvPr/>
        </p:nvSpPr>
        <p:spPr>
          <a:xfrm rot="17964480">
            <a:off x="3984088" y="4159270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xmlns="" id="{5A40A726-853C-403B-85EC-D1E3E5B8BD95}"/>
              </a:ext>
            </a:extLst>
          </p:cNvPr>
          <p:cNvSpPr/>
          <p:nvPr/>
        </p:nvSpPr>
        <p:spPr>
          <a:xfrm rot="2288802">
            <a:off x="4011896" y="1555025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xmlns="" id="{35348583-41A5-4614-AFFA-79A0A9BCED1E}"/>
              </a:ext>
            </a:extLst>
          </p:cNvPr>
          <p:cNvSpPr/>
          <p:nvPr/>
        </p:nvSpPr>
        <p:spPr>
          <a:xfrm rot="7915215">
            <a:off x="6391552" y="1483864"/>
            <a:ext cx="596622" cy="475916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707E5D8D-F18B-4A59-878B-E59DCD4BA6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47330"/>
              </p:ext>
            </p:extLst>
          </p:nvPr>
        </p:nvGraphicFramePr>
        <p:xfrm>
          <a:off x="560461" y="114901"/>
          <a:ext cx="1142972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411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RECURSOS HUMANOS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revisión:  </a:t>
                      </a:r>
                      <a:r>
                        <a:rPr lang="es-ES" sz="1000" dirty="0" smtClean="0">
                          <a:effectLst/>
                        </a:rPr>
                        <a:t>07/06/2019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1025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449CADC7-DD8C-4953-A5BC-DBD2F08DD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69778"/>
              </p:ext>
            </p:extLst>
          </p:nvPr>
        </p:nvGraphicFramePr>
        <p:xfrm>
          <a:off x="92973" y="913749"/>
          <a:ext cx="2843375" cy="1798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2998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51140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/>
                          <a:cs typeface="Arial"/>
                        </a:rPr>
                        <a:t>GPS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85849"/>
              </p:ext>
            </p:extLst>
          </p:nvPr>
        </p:nvGraphicFramePr>
        <p:xfrm>
          <a:off x="19050" y="2733677"/>
          <a:ext cx="2843375" cy="372534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ausencias (mail, telefono)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RHU-FOR-009 Planilla control de asistencia</a:t>
                      </a:r>
                      <a:endParaRPr lang="es-ES" dirty="0"/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Mail solicitando capacitación 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Programa de capacitación PRO SGI 003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desempeño/requisitos del cliente/requisitos legales.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general de novedades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Reporte de liquidación mensual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 de exámenes médicos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Vencimientos de vehiculos, etc. en sistema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Recibos</a:t>
                      </a:r>
                      <a:r>
                        <a:rPr lang="es-ES" sz="1000" baseline="0" dirty="0">
                          <a:latin typeface="Arial"/>
                          <a:cs typeface="Arial"/>
                        </a:rPr>
                        <a:t> de haberes.</a:t>
                      </a:r>
                      <a:endParaRPr lang="es-ES" dirty="0"/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Solicitud de ingreso de personal/baja de personal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Solicitud de despido/oficios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768890"/>
              </p:ext>
            </p:extLst>
          </p:nvPr>
        </p:nvGraphicFramePr>
        <p:xfrm>
          <a:off x="3222694" y="5076583"/>
          <a:ext cx="2843375" cy="9398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15010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571254">
                <a:tc>
                  <a:txBody>
                    <a:bodyPr/>
                    <a:lstStyle/>
                    <a:p>
                      <a:pPr marL="171450" indent="-17145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</a:t>
                      </a: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 001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Selección</a:t>
                      </a:r>
                      <a:r>
                        <a:rPr lang="es-ES" sz="1000" dirty="0">
                          <a:latin typeface="Arial"/>
                          <a:cs typeface="Arial"/>
                        </a:rPr>
                        <a:t>, competencia y toma de conciencia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Requerimientos de Gerencia 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834465"/>
              </p:ext>
            </p:extLst>
          </p:nvPr>
        </p:nvGraphicFramePr>
        <p:xfrm>
          <a:off x="9334500" y="2686050"/>
          <a:ext cx="2703443" cy="34717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0344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None/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Carga en sistema intranet</a:t>
                      </a:r>
                      <a:endParaRPr lang="es-ES" dirty="0"/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novedades mensuales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Registros de capacitación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Evaluación de desempeño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Revision por la dirección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RHU-FOR-004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Planilla de sueldos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Examen preocupación, periódico o post ocupacional. </a:t>
                      </a: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/>
                          <a:cs typeface="Arial"/>
                        </a:rPr>
                        <a:t>Correo electrónico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Ejecución de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transferencia de haberes.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Comprobantes de seguro exámenes médicos/acuerdos del Ministerio, etc..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Pólizas de seguros.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Constancia de alta y baja en AFIP.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 contestación.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020190"/>
              </p:ext>
            </p:extLst>
          </p:nvPr>
        </p:nvGraphicFramePr>
        <p:xfrm>
          <a:off x="9334500" y="900883"/>
          <a:ext cx="2718407" cy="167887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40315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19796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47601" y="1311492"/>
            <a:ext cx="5719566" cy="2893100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marL="171450" lvl="0" indent="-171450"/>
            <a:endParaRPr lang="es-AR" sz="1000" dirty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Controlar asistencia/ausencia.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Coordinar capacitaciones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Carga de capacitaciones dictadas en sistema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Chequear se verifique la eficacia de las capacitaciones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se confeccionen y analicen evaluaciones de desempeño.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Confeccionar planilla de novedades  mensuales para estudio Contable.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Confeccionar planilla de sueldos  mensuales; embargos etc..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Realizar trámites de ART (exámenes preocupacionales-periodicos y post-ocupacionales), medicina laboral, Ministerio de trabajo.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Realizar  control de seguros  ART, SVO,  seguros vehiculares.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ALTAS Y BAJAS en AFIP.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Solicitar envío de CD y contestaciones a estudio jurídico.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Gestionar las necesidades de ingreso de personal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Entrevistar personal postulantes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887172"/>
              </p:ext>
            </p:extLst>
          </p:nvPr>
        </p:nvGraphicFramePr>
        <p:xfrm>
          <a:off x="6505575" y="5143500"/>
          <a:ext cx="2718407" cy="11887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40874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de auditorias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de control interno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 de ausentismo ,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baseline="0" dirty="0">
                          <a:latin typeface="Arial"/>
                          <a:cs typeface="Arial"/>
                        </a:rPr>
                        <a:t>R</a:t>
                      </a:r>
                      <a:r>
                        <a:rPr lang="es-AR" sz="1000" baseline="0" dirty="0">
                          <a:latin typeface="Arial"/>
                          <a:cs typeface="Arial"/>
                        </a:rPr>
                        <a:t>evisión por la dirección</a:t>
                      </a:r>
                      <a:endParaRPr lang="es-AR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 rot="875270">
            <a:off x="2857754" y="104133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F37644CF-B226-49D6-811F-BB912C8580ED}"/>
              </a:ext>
            </a:extLst>
          </p:cNvPr>
          <p:cNvSpPr/>
          <p:nvPr/>
        </p:nvSpPr>
        <p:spPr>
          <a:xfrm rot="20721977">
            <a:off x="2900865" y="3529123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439AAC6E-4225-483D-8D22-F9FD7CE6EA12}"/>
              </a:ext>
            </a:extLst>
          </p:cNvPr>
          <p:cNvSpPr/>
          <p:nvPr/>
        </p:nvSpPr>
        <p:spPr>
          <a:xfrm rot="16350506">
            <a:off x="4522549" y="4521394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49610A21-8021-413A-BBE1-8C3B72547289}"/>
              </a:ext>
            </a:extLst>
          </p:cNvPr>
          <p:cNvSpPr/>
          <p:nvPr/>
        </p:nvSpPr>
        <p:spPr>
          <a:xfrm rot="5400000">
            <a:off x="7379321" y="457514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C2C2E9BE-D6B1-4B0B-9DCC-60517138E2EA}"/>
              </a:ext>
            </a:extLst>
          </p:cNvPr>
          <p:cNvSpPr/>
          <p:nvPr/>
        </p:nvSpPr>
        <p:spPr>
          <a:xfrm rot="711453">
            <a:off x="8916236" y="3429889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xmlns="" id="{5BC2214C-736F-43D8-8651-2C1158F61D5E}"/>
              </a:ext>
            </a:extLst>
          </p:cNvPr>
          <p:cNvSpPr/>
          <p:nvPr/>
        </p:nvSpPr>
        <p:spPr>
          <a:xfrm rot="10200918">
            <a:off x="9025522" y="1361859"/>
            <a:ext cx="278564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xmlns="" id="{A9302B57-8C6F-4563-A656-E697529AD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845434"/>
              </p:ext>
            </p:extLst>
          </p:nvPr>
        </p:nvGraphicFramePr>
        <p:xfrm>
          <a:off x="608218" y="42882"/>
          <a:ext cx="1142972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411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RECURSOS HUMANOS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revisión:  </a:t>
                      </a:r>
                      <a:r>
                        <a:rPr lang="es-ES" sz="1000" dirty="0" smtClean="0">
                          <a:effectLst/>
                        </a:rPr>
                        <a:t>07/06/2019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19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E945FA0E-A793-4F52-9B93-F1002B99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914155"/>
              </p:ext>
            </p:extLst>
          </p:nvPr>
        </p:nvGraphicFramePr>
        <p:xfrm>
          <a:off x="75" y="1338084"/>
          <a:ext cx="2843375" cy="181921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997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52822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Telefono-linea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corporativa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Herramientas informáticas (PC, impresora, etc..)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Conectividad a Internet.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Acceso a sistema Intranet en domicilio.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GPS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928309"/>
              </p:ext>
            </p:extLst>
          </p:nvPr>
        </p:nvGraphicFramePr>
        <p:xfrm>
          <a:off x="9525" y="3595699"/>
          <a:ext cx="2843375" cy="23232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586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3387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SGI-PRO-001 Programa de objetivos y metas.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Requisitos legales /requisitos del cliente.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Requerimientos / necesidades/ sugerencias del personal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Política de alcohol y drogas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Reclamos de entidad gremial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Planilla de programación</a:t>
                      </a:r>
                    </a:p>
                    <a:p>
                      <a:pPr lvl="0"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Programación de centros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833514"/>
              </p:ext>
            </p:extLst>
          </p:nvPr>
        </p:nvGraphicFramePr>
        <p:xfrm>
          <a:off x="3057525" y="5129224"/>
          <a:ext cx="2843375" cy="129528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9549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99574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SGI-PEN-00  No conformidades, Acciones preventivas/correctivas.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Requerimiento del cliente</a:t>
                      </a:r>
                    </a:p>
                    <a:p>
                      <a:pPr lvl="0" algn="l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SGI PN 005 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340434"/>
              </p:ext>
            </p:extLst>
          </p:nvPr>
        </p:nvGraphicFramePr>
        <p:xfrm>
          <a:off x="9105900" y="4214824"/>
          <a:ext cx="3019018" cy="20500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01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SGI-FOR-003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conformidades, Acciones preventivas/correctivas.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Ficha de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Informe de auditoria documental (según estudio auditor de clientes)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de alcoholemia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Repuesta documentada de reclamos.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1000" baseline="0" dirty="0">
                          <a:latin typeface="Arial"/>
                          <a:cs typeface="Arial"/>
                        </a:rPr>
                        <a:t>Diagrama de personal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51461" y="1435487"/>
            <a:ext cx="5231382" cy="3046988"/>
          </a:xfrm>
          <a:prstGeom prst="rect">
            <a:avLst/>
          </a:prstGeom>
          <a:noFill/>
          <a:ln w="4445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t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Proceso ”RRHH”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Mendicoa Silvina</a:t>
            </a:r>
          </a:p>
          <a:p>
            <a:pPr lvl="0"/>
            <a:endParaRPr lang="es-AR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Detectar desvíos del sector,  realizar análisis de causas y determinar acciones correctivas.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Relevar los indicadores para dar seguimiento  a los objetivos alineados al SGI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Supervisar entrega de documentación a los  clientes.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Confección de documentación del sector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Coordinar controles de alcohol y drogas.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latin typeface="Arial" panose="020B0604020202020204" pitchFamily="34" charset="0"/>
                <a:cs typeface="Arial" panose="020B0604020202020204" pitchFamily="34" charset="0"/>
              </a:rPr>
              <a:t>Entregar recibos de haberes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u="sng" dirty="0">
                <a:latin typeface="Arial" panose="020B0604020202020204" pitchFamily="34" charset="0"/>
                <a:cs typeface="Arial" panose="020B0604020202020204" pitchFamily="34" charset="0"/>
              </a:rPr>
              <a:t>Atender necesidades del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Confección diagrama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dirty="0">
                <a:latin typeface="Arial" panose="020B0604020202020204" pitchFamily="34" charset="0"/>
                <a:cs typeface="Arial" panose="020B0604020202020204" pitchFamily="34" charset="0"/>
              </a:rPr>
              <a:t>Autocarga, programación y actualización de personal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AR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Atender necesidades, sugerencias gremiales</a:t>
            </a:r>
          </a:p>
          <a:p>
            <a:pPr>
              <a:spcBef>
                <a:spcPts val="0"/>
              </a:spcBef>
            </a:pPr>
            <a:endParaRPr lang="es-AR" sz="1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s-ES" sz="1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950569"/>
              </p:ext>
            </p:extLst>
          </p:nvPr>
        </p:nvGraphicFramePr>
        <p:xfrm>
          <a:off x="6215822" y="5139758"/>
          <a:ext cx="2718407" cy="1350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/>
                          <a:cs typeface="Arial"/>
                        </a:rPr>
                        <a:t>Informes internos.</a:t>
                      </a:r>
                      <a:endParaRPr lang="es-ES" dirty="0"/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Informes de auditorias 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informe de ausentismo , novedades.</a:t>
                      </a:r>
                    </a:p>
                    <a:p>
                      <a:pPr lvl="0">
                        <a:spcBef>
                          <a:spcPct val="50000"/>
                        </a:spcBef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rgbClr val="000000"/>
                          </a:solidFill>
                          <a:latin typeface="Arial"/>
                        </a:rPr>
                        <a:t>Retenciones de facturación  / reclamos clientes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1" name="Flecha: a la derecha 10"/>
          <p:cNvSpPr/>
          <p:nvPr/>
        </p:nvSpPr>
        <p:spPr>
          <a:xfrm rot="20768054">
            <a:off x="2843450" y="2106265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D1633E44-A04C-4849-B4F4-96318CBF5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167510"/>
              </p:ext>
            </p:extLst>
          </p:nvPr>
        </p:nvGraphicFramePr>
        <p:xfrm>
          <a:off x="9086490" y="1261714"/>
          <a:ext cx="3019642" cy="2557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19642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0155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801893"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Responsables</a:t>
                      </a: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sectores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Gerente General.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Contable.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Bróker seguros / aseguradoras.</a:t>
                      </a:r>
                    </a:p>
                    <a:p>
                      <a:pPr marL="171450" lvl="0" indent="-171450" algn="l" defTabSz="914400" rtl="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Estudio Jurídico.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Auxiliar RRHH.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Medico laboral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sng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la organización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Gerencia de operaciones</a:t>
                      </a:r>
                    </a:p>
                    <a:p>
                      <a:pPr marL="171450" lvl="0" indent="-171450" algn="l" defTabSz="914400" eaLnBrk="1" latinLnBrk="0" hangingPunct="1">
                        <a:spcBef>
                          <a:spcPct val="20000"/>
                        </a:spcBef>
                        <a:buFont typeface="Wingdings" pitchFamily="2" charset="2"/>
                        <a:buNone/>
                      </a:pPr>
                      <a:r>
                        <a:rPr lang="es-ES" sz="1000" b="1" i="1" u="non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Gremio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2C2076FB-A5E5-47CD-AF15-62C09CD96769}"/>
              </a:ext>
            </a:extLst>
          </p:cNvPr>
          <p:cNvSpPr/>
          <p:nvPr/>
        </p:nvSpPr>
        <p:spPr>
          <a:xfrm rot="20903730">
            <a:off x="2863122" y="4072087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B832BF76-FBCD-4AFF-910E-6E7595D6D312}"/>
              </a:ext>
            </a:extLst>
          </p:cNvPr>
          <p:cNvSpPr/>
          <p:nvPr/>
        </p:nvSpPr>
        <p:spPr>
          <a:xfrm rot="16200000">
            <a:off x="4482370" y="4644356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7200B2F9-017A-493D-8A6C-4932EFC02028}"/>
              </a:ext>
            </a:extLst>
          </p:cNvPr>
          <p:cNvSpPr/>
          <p:nvPr/>
        </p:nvSpPr>
        <p:spPr>
          <a:xfrm rot="5238188">
            <a:off x="7218603" y="4635708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xmlns="" id="{08E6FE7A-1735-4D3A-ACA4-F1F9C499CE7C}"/>
              </a:ext>
            </a:extLst>
          </p:cNvPr>
          <p:cNvSpPr/>
          <p:nvPr/>
        </p:nvSpPr>
        <p:spPr>
          <a:xfrm rot="2387539">
            <a:off x="8746542" y="4288242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3D64190C-CD98-4F6B-8624-A2AECA3010B8}"/>
              </a:ext>
            </a:extLst>
          </p:cNvPr>
          <p:cNvSpPr/>
          <p:nvPr/>
        </p:nvSpPr>
        <p:spPr>
          <a:xfrm rot="9622737">
            <a:off x="8578099" y="1823507"/>
            <a:ext cx="322898" cy="375170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xmlns="" id="{3C48AEBA-8291-4A51-B2AE-C9E4754C9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158287"/>
              </p:ext>
            </p:extLst>
          </p:nvPr>
        </p:nvGraphicFramePr>
        <p:xfrm>
          <a:off x="608218" y="42881"/>
          <a:ext cx="11429725" cy="912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4114">
                  <a:extLst>
                    <a:ext uri="{9D8B030D-6E8A-4147-A177-3AD203B41FA5}">
                      <a16:colId xmlns:a16="http://schemas.microsoft.com/office/drawing/2014/main" xmlns="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:a16="http://schemas.microsoft.com/office/drawing/2014/main" xmlns="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:a16="http://schemas.microsoft.com/office/drawing/2014/main" xmlns="" val="1319529659"/>
                    </a:ext>
                  </a:extLst>
                </a:gridCol>
              </a:tblGrid>
              <a:tr h="912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RECURSOS HUMANOS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revisión:  </a:t>
                      </a:r>
                      <a:r>
                        <a:rPr lang="es-ES" sz="1000" dirty="0" smtClean="0">
                          <a:effectLst/>
                        </a:rPr>
                        <a:t>07/06/2019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xmlns="" val="570921885"/>
                  </a:ext>
                </a:extLst>
              </a:tr>
            </a:tbl>
          </a:graphicData>
        </a:graphic>
      </p:graphicFrame>
      <p:pic>
        <p:nvPicPr>
          <p:cNvPr id="19" name="Picture 1" descr="http://www.greenoilservices.com/wp-content/uploads/2018/03/logo-offset.png">
            <a:extLst>
              <a:ext uri="{FF2B5EF4-FFF2-40B4-BE49-F238E27FC236}">
                <a16:creationId xmlns:a16="http://schemas.microsoft.com/office/drawing/2014/main" xmlns="" id="{C6043C6D-E1E7-4722-A33B-99217CEF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73" y="865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29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87A1CA32-3FB8-4D7C-BD08-05992BCDC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376670"/>
              </p:ext>
            </p:extLst>
          </p:nvPr>
        </p:nvGraphicFramePr>
        <p:xfrm>
          <a:off x="319183" y="613229"/>
          <a:ext cx="11553634" cy="5731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5016">
                  <a:extLst>
                    <a:ext uri="{9D8B030D-6E8A-4147-A177-3AD203B41FA5}">
                      <a16:colId xmlns:a16="http://schemas.microsoft.com/office/drawing/2014/main" xmlns="" val="2381769088"/>
                    </a:ext>
                  </a:extLst>
                </a:gridCol>
                <a:gridCol w="2076493">
                  <a:extLst>
                    <a:ext uri="{9D8B030D-6E8A-4147-A177-3AD203B41FA5}">
                      <a16:colId xmlns:a16="http://schemas.microsoft.com/office/drawing/2014/main" xmlns="" val="2849145308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xmlns="" val="216764770"/>
                    </a:ext>
                  </a:extLst>
                </a:gridCol>
                <a:gridCol w="2316202">
                  <a:extLst>
                    <a:ext uri="{9D8B030D-6E8A-4147-A177-3AD203B41FA5}">
                      <a16:colId xmlns:a16="http://schemas.microsoft.com/office/drawing/2014/main" xmlns="" val="1967140498"/>
                    </a:ext>
                  </a:extLst>
                </a:gridCol>
                <a:gridCol w="1221726">
                  <a:extLst>
                    <a:ext uri="{9D8B030D-6E8A-4147-A177-3AD203B41FA5}">
                      <a16:colId xmlns:a16="http://schemas.microsoft.com/office/drawing/2014/main" xmlns="" val="4002998376"/>
                    </a:ext>
                  </a:extLst>
                </a:gridCol>
                <a:gridCol w="953163">
                  <a:extLst>
                    <a:ext uri="{9D8B030D-6E8A-4147-A177-3AD203B41FA5}">
                      <a16:colId xmlns:a16="http://schemas.microsoft.com/office/drawing/2014/main" xmlns="" val="1047420973"/>
                    </a:ext>
                  </a:extLst>
                </a:gridCol>
                <a:gridCol w="1230557">
                  <a:extLst>
                    <a:ext uri="{9D8B030D-6E8A-4147-A177-3AD203B41FA5}">
                      <a16:colId xmlns:a16="http://schemas.microsoft.com/office/drawing/2014/main" xmlns="" val="3228526952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xmlns="" val="493321215"/>
                    </a:ext>
                  </a:extLst>
                </a:gridCol>
              </a:tblGrid>
              <a:tr h="0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 Black" panose="020B0A040201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Proceso  RRHH</a:t>
                      </a:r>
                      <a:endParaRPr lang="es-AR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5793098"/>
                  </a:ext>
                </a:extLst>
              </a:tr>
              <a:tr h="347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Acciones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Responsables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Fecha de implementación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Eficacia de las acciones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b="1" dirty="0">
                          <a:effectLst/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Recomendaciones / Observaciones </a:t>
                      </a:r>
                      <a:endParaRPr lang="es-AR" sz="1000" b="1" dirty="0"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9643554"/>
                  </a:ext>
                </a:extLst>
              </a:tr>
              <a:tr h="47387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Errores en las liquidaciones de sueldo</a:t>
                      </a: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Rectificativas</a:t>
                      </a: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(2)=3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G(4)=10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</a:p>
                    <a:p>
                      <a:pPr algn="ctr"/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Revisionar</a:t>
                      </a: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borrador de liquidación </a:t>
                      </a:r>
                    </a:p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Planificar un proceso sistemático identificando errores anteriores</a:t>
                      </a: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Estudio Contable </a:t>
                      </a:r>
                      <a:b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450192"/>
                  </a:ext>
                </a:extLst>
              </a:tr>
              <a:tr h="315929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Verificar formulas de calculo de liquidación a estudio contable</a:t>
                      </a: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797631"/>
                  </a:ext>
                </a:extLst>
              </a:tr>
              <a:tr h="9477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Inconformidad del personal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Verificación y aprobación de  liquidaciones</a:t>
                      </a:r>
                    </a:p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fechas de liquidación para que el personal no interfiera en la actividad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011748995"/>
                  </a:ext>
                </a:extLst>
              </a:tr>
              <a:tr h="789792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Seleccionar personal con apremio (a demanda inmediata</a:t>
                      </a:r>
                      <a:endParaRPr lang="es-AR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Contratación de personal que no se adecue al perfil solicitado</a:t>
                      </a:r>
                      <a:endParaRPr lang="es-A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(3)=5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</a:t>
                      </a:r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)=7</a:t>
                      </a:r>
                    </a:p>
                    <a:p>
                      <a:pPr algn="ctr"/>
                      <a:r>
                        <a:rPr lang="es-AR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</a:t>
                      </a:r>
                    </a:p>
                    <a:p>
                      <a:pPr algn="ctr"/>
                      <a:r>
                        <a:rPr lang="es-AR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Identificar necesidades faltantes a cubrir para el perfil de puestos</a:t>
                      </a:r>
                    </a:p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Ejecutar seguimiento del ingresante para informar desvíos</a:t>
                      </a:r>
                      <a:endParaRPr lang="es-A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buNone/>
                      </a:pPr>
                      <a:endParaRPr lang="en-US" sz="10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1835321"/>
                  </a:ext>
                </a:extLst>
              </a:tr>
              <a:tr h="5791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indent="-171450" algn="ctr">
                        <a:buFont typeface="Wingdings" panose="05000000000000000000" pitchFamily="2" charset="2"/>
                        <a:buChar char="q"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Comunicar al gremio, municipio, etc. los requisitos de perfiles frecuentes de contratación para contar con un filtro 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s-A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841914229"/>
                  </a:ext>
                </a:extLst>
              </a:tr>
              <a:tr h="81085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 aplicable/ </a:t>
                      </a: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sector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7501132"/>
                  </a:ext>
                </a:extLst>
              </a:tr>
              <a:tr h="115836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s-AR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 afectación en la calidad del servicio</a:t>
                      </a: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Contar con una base de datos alimentada por municipio, gremio, etc.</a:t>
                      </a:r>
                    </a:p>
                    <a:p>
                      <a:pPr marL="171450" lvl="0" indent="-171450" algn="ctr">
                        <a:buFont typeface="Wingdings" panose="05000000000000000000" pitchFamily="2" charset="2"/>
                        <a:buChar char="q"/>
                      </a:pPr>
                      <a:endParaRPr lang="es-AR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516166189"/>
                  </a:ext>
                </a:extLst>
              </a:tr>
              <a:tr h="57918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RRHH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7968549"/>
                  </a:ext>
                </a:extLst>
              </a:tr>
              <a:tr h="5791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Insatisfacción del cliente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171450" marR="0" lvl="0" indent="-1714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especifico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 personal.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Brindar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acompañamiento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ctr">
                        <a:buNone/>
                      </a:pPr>
                      <a:endParaRPr lang="es-AR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117674908"/>
                  </a:ext>
                </a:extLst>
              </a:tr>
              <a:tr h="78979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Responsables de sector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Responsable de RRHH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4828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072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468</Words>
  <Application>Microsoft Office PowerPoint</Application>
  <PresentationFormat>Personalizado</PresentationFormat>
  <Paragraphs>256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Luffi</cp:lastModifiedBy>
  <cp:revision>198</cp:revision>
  <dcterms:created xsi:type="dcterms:W3CDTF">2016-12-28T14:04:44Z</dcterms:created>
  <dcterms:modified xsi:type="dcterms:W3CDTF">2019-10-10T12:18:57Z</dcterms:modified>
</cp:coreProperties>
</file>