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6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CC"/>
    <a:srgbClr val="0373FB"/>
    <a:srgbClr val="66FF33"/>
    <a:srgbClr val="01224B"/>
    <a:srgbClr val="E2D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2" autoAdjust="0"/>
    <p:restoredTop sz="94660" autoAdjust="0"/>
  </p:normalViewPr>
  <p:slideViewPr>
    <p:cSldViewPr snapToGrid="0">
      <p:cViewPr>
        <p:scale>
          <a:sx n="81" d="100"/>
          <a:sy n="81" d="100"/>
        </p:scale>
        <p:origin x="-53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pPr/>
              <a:t>10/10/2019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629410"/>
              </p:ext>
            </p:extLst>
          </p:nvPr>
        </p:nvGraphicFramePr>
        <p:xfrm>
          <a:off x="282285" y="1319648"/>
          <a:ext cx="3948546" cy="2179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48546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0586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haroni" panose="02010803020104030203" pitchFamily="2" charset="-79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 - Económico: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Inflación y el cambio de valor</a:t>
                      </a:r>
                      <a:r>
                        <a:rPr lang="es-AR" sz="10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dólar afecta directamente a la rentabilidad de la empresa (combustible, Dotación vehicular)</a:t>
                      </a:r>
                      <a:endParaRPr lang="es-AR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 contingencias sociales (cortes de ruta), paros sindicales afectan directamente a la prestación del servicio.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ingreso de empresas extranjeras con nuevas tecnologías y lecciones aprendidas en pozos no convencionales repercute en la reinversión tecnológica del servicio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actualización del marco legal ambiental generaría nuevas obligaciones para la empresa.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actualización del marco legal podría genera nuevas obligaciones para la empresa.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01266"/>
              </p:ext>
            </p:extLst>
          </p:nvPr>
        </p:nvGraphicFramePr>
        <p:xfrm>
          <a:off x="282285" y="4121037"/>
          <a:ext cx="3990110" cy="1859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90110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66612">
                <a:tc>
                  <a:txBody>
                    <a:bodyPr/>
                    <a:lstStyle/>
                    <a:p>
                      <a:pPr algn="ctr"/>
                      <a:r>
                        <a:rPr lang="es-AR" sz="10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42837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El</a:t>
                      </a:r>
                      <a:r>
                        <a:rPr lang="es-AR" sz="10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presupuesto 2018 ha generado limitantes para la contratación de servicios y adquisición de insumos.</a:t>
                      </a:r>
                      <a:endParaRPr lang="es-AR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Incorporación</a:t>
                      </a:r>
                      <a:r>
                        <a:rPr lang="es-AR" sz="10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socio capitalista implica consideraciones a controlar en la gestión comercial de la empresa.</a:t>
                      </a:r>
                      <a:endParaRPr lang="es-AR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nivel de dependencia con las herramientas tecnológicas afectan positivamente a la eficacia del proceso. Ej. generación rápida.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Social/Legal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la presentación de certificado psicológico y e posterior conflicto laboral impacta en el clima organizacional y financiero de la empresa.</a:t>
                      </a:r>
                      <a:endParaRPr lang="en-US" sz="1000" b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473534"/>
              </p:ext>
            </p:extLst>
          </p:nvPr>
        </p:nvGraphicFramePr>
        <p:xfrm>
          <a:off x="7409070" y="1369734"/>
          <a:ext cx="4282922" cy="171338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82922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46370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052771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Clientes: Requerimientos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cumplir con los </a:t>
                      </a:r>
                      <a:r>
                        <a:rPr lang="es-E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requisitos de clientes</a:t>
                      </a:r>
                      <a:r>
                        <a:rPr lang="es-E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establecidos en </a:t>
                      </a:r>
                      <a:r>
                        <a:rPr lang="es-AR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contratos vigentes.</a:t>
                      </a:r>
                      <a:r>
                        <a:rPr lang="es-AR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Atender los reclamos del cliente.</a:t>
                      </a:r>
                      <a:endParaRPr lang="es-AR" sz="1000" u="non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Sindical</a:t>
                      </a:r>
                      <a:r>
                        <a:rPr lang="en-U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</a:t>
                      </a: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Requerimientos</a:t>
                      </a:r>
                      <a:r>
                        <a:rPr lang="en-U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Cumplir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con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convenios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colectivos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trabajo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Autoridades</a:t>
                      </a:r>
                      <a:r>
                        <a:rPr lang="en-U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aplicación</a:t>
                      </a:r>
                      <a:r>
                        <a:rPr lang="en-U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</a:t>
                      </a: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Requerimientos</a:t>
                      </a:r>
                      <a:r>
                        <a:rPr lang="en-U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</a:t>
                      </a:r>
                      <a:r>
                        <a:rPr lang="es-AR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Cumplir con los Requisitos legales y otros requisitos .</a:t>
                      </a:r>
                      <a:endParaRPr lang="en-US" sz="1000" u="none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Empresas</a:t>
                      </a:r>
                      <a:r>
                        <a:rPr lang="en-US" sz="1000" u="non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y </a:t>
                      </a:r>
                      <a:r>
                        <a:rPr lang="en-US" sz="1000" u="none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comunidades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vecinas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Requerimientos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Cumplir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con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normas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convivencia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Atender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reclamos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vecinos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y/o </a:t>
                      </a:r>
                      <a:r>
                        <a:rPr lang="en-US" sz="1000" u="none" kern="1200" baseline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empresas</a:t>
                      </a:r>
                      <a:r>
                        <a:rPr lang="en-US" sz="1000" u="none" kern="12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416427" y="2708803"/>
            <a:ext cx="2560777" cy="1440394"/>
          </a:xfrm>
          <a:prstGeom prst="rect">
            <a:avLst/>
          </a:prstGeom>
          <a:solidFill>
            <a:srgbClr val="FFFF66"/>
          </a:solidFill>
          <a:ln w="4127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GERENCIA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Gerente</a:t>
            </a:r>
            <a:endParaRPr kumimoji="0" lang="es-E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337436"/>
              </p:ext>
            </p:extLst>
          </p:nvPr>
        </p:nvGraphicFramePr>
        <p:xfrm>
          <a:off x="7400408" y="3615797"/>
          <a:ext cx="4366507" cy="2438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3665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Personal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 la organización</a:t>
                      </a:r>
                      <a:r>
                        <a:rPr lang="es-ES" sz="1000" b="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Requerimientos: Atender y </a:t>
                      </a:r>
                      <a:r>
                        <a:rPr lang="es-ES" sz="1000" baseline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getsionar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la necesidad de recursos.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u="none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Referente</a:t>
                      </a: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de compras /Auxiliar de compras /Auxiliar de administración Requerimientos: aprobar los requerimientos de compras desde la cadena aprobación.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Gerente de Operaciones: Requerimientos: Disponer de los recursos necesarios para poder planificar y prestar el servicio. Revisar el informe operativo mensual para determinar el avance/ estado de la </a:t>
                      </a:r>
                      <a:r>
                        <a:rPr lang="es-ES" sz="1000" u="none" baseline="0" dirty="0" err="1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infrmación</a:t>
                      </a: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a presentar ante el directorio.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Responsable de RRHH: Requerimientos: Aprobación de ingresos/ desvinculación de personal.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>
                            <a:extLst/>
                          </a:blip>
                        </a:buBlip>
                        <a:tabLst/>
                        <a:defRPr/>
                      </a:pPr>
                      <a:r>
                        <a:rPr lang="es-ES" sz="1000" u="non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SGI: Requerimientos: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3" name="Flecha: a la derecha 22"/>
          <p:cNvSpPr/>
          <p:nvPr/>
        </p:nvSpPr>
        <p:spPr>
          <a:xfrm rot="2961692">
            <a:off x="4328606" y="2176170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="" xmlns:a16="http://schemas.microsoft.com/office/drawing/2014/main" id="{AC4EC82A-8B43-4AB3-888B-BB5DD829BFF9}"/>
              </a:ext>
            </a:extLst>
          </p:cNvPr>
          <p:cNvSpPr/>
          <p:nvPr/>
        </p:nvSpPr>
        <p:spPr>
          <a:xfrm rot="7691414">
            <a:off x="6711258" y="2152852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="" xmlns:a16="http://schemas.microsoft.com/office/drawing/2014/main" id="{491D6AA2-F72C-4FF4-8724-4432FA6199DF}"/>
              </a:ext>
            </a:extLst>
          </p:cNvPr>
          <p:cNvSpPr/>
          <p:nvPr/>
        </p:nvSpPr>
        <p:spPr>
          <a:xfrm rot="13753914">
            <a:off x="6841358" y="4588572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="" xmlns:a16="http://schemas.microsoft.com/office/drawing/2014/main" id="{EC5E1FE5-F433-4197-BD83-7F534941905F}"/>
              </a:ext>
            </a:extLst>
          </p:cNvPr>
          <p:cNvSpPr/>
          <p:nvPr/>
        </p:nvSpPr>
        <p:spPr>
          <a:xfrm rot="18378197">
            <a:off x="4287537" y="4369593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="" xmlns:a16="http://schemas.microsoft.com/office/drawing/2014/main" id="{8C3009EC-847F-40E4-BC96-4F481FA2B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473851"/>
              </p:ext>
            </p:extLst>
          </p:nvPr>
        </p:nvGraphicFramePr>
        <p:xfrm>
          <a:off x="692727" y="30301"/>
          <a:ext cx="1123430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="" xmlns:a16="http://schemas.microsoft.com/office/drawing/2014/main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="" xmlns:a16="http://schemas.microsoft.com/office/drawing/2014/main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="" xmlns:a16="http://schemas.microsoft.com/office/drawing/2014/main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GERENCIA </a:t>
                      </a:r>
                      <a:endParaRPr lang="es-AR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kern="0" dirty="0">
                          <a:effectLst/>
                        </a:rPr>
                        <a:t>Código: </a:t>
                      </a:r>
                      <a:r>
                        <a:rPr lang="es-ES" sz="1000" kern="0" dirty="0" smtClean="0">
                          <a:effectLst/>
                        </a:rPr>
                        <a:t>SGI-FOR-014</a:t>
                      </a:r>
                      <a:endParaRPr lang="es-AR" sz="1000" kern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Versión Nº </a:t>
                      </a:r>
                      <a:r>
                        <a:rPr lang="es-ES" sz="1000" dirty="0" smtClean="0">
                          <a:effectLst/>
                        </a:rPr>
                        <a:t>02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Fecha ultima revisión:  </a:t>
                      </a:r>
                      <a:r>
                        <a:rPr lang="es-ES" sz="1000" dirty="0" smtClean="0">
                          <a:effectLst/>
                        </a:rPr>
                        <a:t>07/06/2019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570921885"/>
                  </a:ext>
                </a:extLst>
              </a:tr>
            </a:tbl>
          </a:graphicData>
        </a:graphic>
      </p:graphicFrame>
      <p:pic>
        <p:nvPicPr>
          <p:cNvPr id="21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9" y="19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440678"/>
              </p:ext>
            </p:extLst>
          </p:nvPr>
        </p:nvGraphicFramePr>
        <p:xfrm>
          <a:off x="209550" y="773805"/>
          <a:ext cx="3009479" cy="11125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09479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22233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54169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Telefono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celular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Software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Notebook/ pc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Movilidad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 para viajes y reuniones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940098"/>
              </p:ext>
            </p:extLst>
          </p:nvPr>
        </p:nvGraphicFramePr>
        <p:xfrm>
          <a:off x="55250" y="1976942"/>
          <a:ext cx="3702045" cy="3505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02045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6286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123405">
                <a:tc>
                  <a:txBody>
                    <a:bodyPr/>
                    <a:lstStyle/>
                    <a:p>
                      <a:pPr lvl="0"/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-Presupuesto</a:t>
                      </a:r>
                      <a:r>
                        <a:rPr lang="es-AR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financiero anual , el matriz de la industria de petróleo y gas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FODA.</a:t>
                      </a: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Presupuesto</a:t>
                      </a:r>
                      <a:r>
                        <a:rPr lang="es-AR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financiero  del año anterior y las cotizaciones enviadas a clientes.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los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indicadores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reuniones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Directorio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Tx/>
                        <a:buNone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Reuniones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Clientes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organismos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relacionados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industria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Tx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Necesidad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y/o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requisito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cliente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Tx/>
                        <a:buNone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Evaluacion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desempeño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reuniones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agazajos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institucionales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Cashflow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diario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gestión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Programas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SGI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Gestión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Comunicación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RRHH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Reuniones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el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directorio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gerente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operaciones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informes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Requerimiento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autoridades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otros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organismos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clientes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Perfiles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puesto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distintas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áreas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Política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Encuesta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satisfacción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Tx/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363821"/>
              </p:ext>
            </p:extLst>
          </p:nvPr>
        </p:nvGraphicFramePr>
        <p:xfrm>
          <a:off x="2912019" y="8564829"/>
          <a:ext cx="2605982" cy="77258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05982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49435">
                <a:tc>
                  <a:txBody>
                    <a:bodyPr/>
                    <a:lstStyle/>
                    <a:p>
                      <a:pPr algn="ctr"/>
                      <a:r>
                        <a:rPr lang="es-AR" dirty="0"/>
                        <a:t>¿</a:t>
                      </a: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406821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936973"/>
              </p:ext>
            </p:extLst>
          </p:nvPr>
        </p:nvGraphicFramePr>
        <p:xfrm>
          <a:off x="8117081" y="2283077"/>
          <a:ext cx="3809951" cy="35128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09951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7278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13281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endParaRPr lang="es-ES" sz="1000" u="sng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/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-Plan estratégico a mediano y largo plazo.</a:t>
                      </a:r>
                    </a:p>
                    <a:p>
                      <a:pPr lvl="0"/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-Presupuesto</a:t>
                      </a:r>
                      <a:r>
                        <a:rPr lang="es-AR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financiero anual .</a:t>
                      </a:r>
                    </a:p>
                    <a:p>
                      <a:pPr lvl="0"/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Presentacion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Directorio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-Metas económicas obtenidas.</a:t>
                      </a: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Cotizaciones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contratos</a:t>
                      </a:r>
                      <a:endParaRPr lang="es-A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s-AR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-Proyectos operativos concretos.</a:t>
                      </a: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Sentido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pertenencia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Clashflow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actualizado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diario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Programas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SGI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actualizados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desempeño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actualizado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actualizado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Reuniones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con el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sindicato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notas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presentaciones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autoridad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aplicación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contratos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Representación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legal de la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empresa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dirección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Reuniones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los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distintos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sectores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Informe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operativo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mensual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actualizado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Política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actualizada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aprobada</a:t>
                      </a: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Extención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renovación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contratos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clentes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9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actuales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081262"/>
              </p:ext>
            </p:extLst>
          </p:nvPr>
        </p:nvGraphicFramePr>
        <p:xfrm>
          <a:off x="8706275" y="837325"/>
          <a:ext cx="2718407" cy="13758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8853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1116740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</a:rPr>
                        <a:t>Gerente de operaciones 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</a:rPr>
                        <a:t>Directorio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</a:rPr>
                        <a:t>Responsables de sectores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</a:rPr>
                        <a:t>Clientes/ Inversores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0" u="non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ahoma" pitchFamily="34" charset="0"/>
                        </a:rPr>
                        <a:t>Organizaciones gubernamentales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960623" y="804401"/>
            <a:ext cx="3964177" cy="6524863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Proceso Gerencia General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Responsable: Gerente General</a:t>
            </a:r>
          </a:p>
          <a:p>
            <a:pPr algn="ctr">
              <a:spcBef>
                <a:spcPct val="60000"/>
              </a:spcBef>
            </a:pPr>
            <a:r>
              <a:rPr lang="es-AR" sz="1000" dirty="0"/>
              <a:t>-Evaluar las circunstancias, condiciones o factores que puedan afectar a las actividades de la empresa.</a:t>
            </a:r>
            <a:endParaRPr lang="en-US" sz="1000" dirty="0"/>
          </a:p>
          <a:p>
            <a:pPr lvl="0"/>
            <a:r>
              <a:rPr lang="en-US" sz="1000" dirty="0"/>
              <a:t>-</a:t>
            </a:r>
            <a:r>
              <a:rPr lang="en-US" sz="1000" dirty="0" err="1"/>
              <a:t>Realizar</a:t>
            </a:r>
            <a:r>
              <a:rPr lang="en-US" sz="1000" dirty="0"/>
              <a:t> y </a:t>
            </a:r>
            <a:r>
              <a:rPr lang="en-US" sz="1000" dirty="0" err="1"/>
              <a:t>aprobar</a:t>
            </a:r>
            <a:r>
              <a:rPr lang="en-US" sz="1000" dirty="0"/>
              <a:t> </a:t>
            </a:r>
            <a:r>
              <a:rPr lang="en-US" sz="1000" dirty="0" err="1"/>
              <a:t>presupuesto</a:t>
            </a:r>
            <a:r>
              <a:rPr lang="en-US" sz="1000" dirty="0"/>
              <a:t> </a:t>
            </a:r>
            <a:r>
              <a:rPr lang="en-US" sz="1000" dirty="0" err="1"/>
              <a:t>financiero</a:t>
            </a:r>
            <a:r>
              <a:rPr lang="en-US" sz="1000" dirty="0"/>
              <a:t> annual  en </a:t>
            </a:r>
            <a:r>
              <a:rPr lang="en-US" sz="1000" dirty="0" err="1"/>
              <a:t>conjunto</a:t>
            </a:r>
            <a:r>
              <a:rPr lang="en-US" sz="1000" dirty="0"/>
              <a:t> con el </a:t>
            </a:r>
            <a:r>
              <a:rPr lang="en-US" sz="1000" dirty="0" err="1"/>
              <a:t>accionista</a:t>
            </a:r>
            <a:endParaRPr lang="en-US" sz="1000" dirty="0"/>
          </a:p>
          <a:p>
            <a:pPr lvl="0"/>
            <a:r>
              <a:rPr lang="en-US" sz="1000" dirty="0"/>
              <a:t>-</a:t>
            </a:r>
            <a:r>
              <a:rPr lang="en-US" sz="1000" dirty="0" err="1"/>
              <a:t>Revisar</a:t>
            </a:r>
            <a:r>
              <a:rPr lang="en-US" sz="1000" dirty="0"/>
              <a:t> el </a:t>
            </a:r>
            <a:r>
              <a:rPr lang="en-US" sz="1000" dirty="0" err="1"/>
              <a:t>informe</a:t>
            </a:r>
            <a:r>
              <a:rPr lang="en-US" sz="1000" dirty="0"/>
              <a:t> de control de </a:t>
            </a:r>
            <a:r>
              <a:rPr lang="en-US" sz="1000" dirty="0" err="1"/>
              <a:t>gestion</a:t>
            </a:r>
            <a:r>
              <a:rPr lang="en-US" sz="1000" dirty="0"/>
              <a:t> </a:t>
            </a:r>
            <a:r>
              <a:rPr lang="en-US" sz="1000" dirty="0" err="1"/>
              <a:t>mensual</a:t>
            </a:r>
            <a:r>
              <a:rPr lang="en-US" sz="1000" dirty="0"/>
              <a:t>.</a:t>
            </a:r>
            <a:endParaRPr lang="es-AR" sz="1000" dirty="0"/>
          </a:p>
          <a:p>
            <a:pPr lvl="0"/>
            <a:r>
              <a:rPr lang="es-AR" sz="1000" dirty="0"/>
              <a:t>-Gestionar el cumplimiento de las metas económicas de la empresa.</a:t>
            </a:r>
          </a:p>
          <a:p>
            <a:pPr lvl="0"/>
            <a:r>
              <a:rPr lang="es-AR" sz="1000" dirty="0"/>
              <a:t>-Determinar las  riesgos, oportunidades, debilidades, fortalezas y ventajas competitivas  de la industria.</a:t>
            </a:r>
          </a:p>
          <a:p>
            <a:pPr lvl="0"/>
            <a:r>
              <a:rPr lang="es-AR" sz="1000" dirty="0"/>
              <a:t>-Evaluar la implementación de nuevas tecnologías.</a:t>
            </a:r>
          </a:p>
          <a:p>
            <a:pPr lvl="0"/>
            <a:r>
              <a:rPr lang="es-AR" sz="1000" dirty="0"/>
              <a:t>-Fomentar el reconocimiento, la participación y la comunicación entre el personal de la empresa.</a:t>
            </a:r>
          </a:p>
          <a:p>
            <a:pPr lvl="0"/>
            <a:r>
              <a:rPr lang="es-AR" sz="1000" dirty="0"/>
              <a:t>-Realizar el seguimiento mensual  del comportamiento financiero de la empresa  y aprobación de los balances económicos y financieros de la empresa.</a:t>
            </a:r>
          </a:p>
          <a:p>
            <a:pPr lvl="0"/>
            <a:r>
              <a:rPr lang="es-AR" sz="1000" dirty="0"/>
              <a:t>-Aprobar de los cronogramas o programas anuales.</a:t>
            </a:r>
          </a:p>
          <a:p>
            <a:pPr lvl="0"/>
            <a:r>
              <a:rPr lang="es-AR" sz="1000" dirty="0"/>
              <a:t>-Fijar objetivos claros y mensurables a alcanzar en periodos determinados de tiempo, y hacer partícipes responsables de sector en función del rendimiento. Análisis y definición de variable en función del desempeño.</a:t>
            </a:r>
          </a:p>
          <a:p>
            <a:pPr lvl="0"/>
            <a:r>
              <a:rPr lang="es-AR" sz="1000" dirty="0"/>
              <a:t>-Conocer y tomar decisiones sobre los indicadores económicos, de gestión, calidad, seguridad y ambiente de la empresa.</a:t>
            </a:r>
          </a:p>
          <a:p>
            <a:pPr lvl="0"/>
            <a:r>
              <a:rPr lang="en-US" sz="1000" dirty="0"/>
              <a:t>-</a:t>
            </a:r>
            <a:r>
              <a:rPr lang="en-US" sz="1000" dirty="0" err="1"/>
              <a:t>Aprobar</a:t>
            </a:r>
            <a:r>
              <a:rPr lang="en-US" sz="1000" dirty="0"/>
              <a:t> los </a:t>
            </a:r>
            <a:r>
              <a:rPr lang="en-US" sz="1000" dirty="0" err="1"/>
              <a:t>indicadores</a:t>
            </a:r>
            <a:r>
              <a:rPr lang="en-US" sz="1000" dirty="0"/>
              <a:t> de </a:t>
            </a:r>
            <a:r>
              <a:rPr lang="en-US" sz="1000" dirty="0" err="1"/>
              <a:t>servicio</a:t>
            </a:r>
            <a:r>
              <a:rPr lang="en-US" sz="1000" dirty="0"/>
              <a:t> y </a:t>
            </a:r>
            <a:r>
              <a:rPr lang="en-US" sz="1000" dirty="0" err="1"/>
              <a:t>revisarlos</a:t>
            </a:r>
            <a:r>
              <a:rPr lang="en-US" sz="1000" dirty="0"/>
              <a:t> con </a:t>
            </a:r>
            <a:r>
              <a:rPr lang="en-US" sz="1000" dirty="0" err="1"/>
              <a:t>responsable</a:t>
            </a:r>
            <a:r>
              <a:rPr lang="en-US" sz="1000" dirty="0"/>
              <a:t> de </a:t>
            </a:r>
            <a:r>
              <a:rPr lang="en-US" sz="1000" dirty="0" err="1"/>
              <a:t>operaciones</a:t>
            </a:r>
            <a:r>
              <a:rPr lang="en-US" sz="1000" dirty="0"/>
              <a:t>.</a:t>
            </a:r>
          </a:p>
          <a:p>
            <a:pPr lvl="0"/>
            <a:r>
              <a:rPr lang="en-US" sz="1000" dirty="0"/>
              <a:t>-</a:t>
            </a:r>
            <a:r>
              <a:rPr lang="en-US" sz="1000" dirty="0" err="1"/>
              <a:t>Atender</a:t>
            </a:r>
            <a:r>
              <a:rPr lang="en-US" sz="1000" dirty="0"/>
              <a:t> </a:t>
            </a:r>
            <a:r>
              <a:rPr lang="es-AR" sz="1000" dirty="0"/>
              <a:t>reclamos de los referentes de sindicatos gremiales y/o otras autoridades de aplicación.</a:t>
            </a:r>
          </a:p>
          <a:p>
            <a:pPr lvl="0"/>
            <a:r>
              <a:rPr lang="es-AR" sz="1000" dirty="0"/>
              <a:t>-Desarrollar y establecer estrategias de negocio que brinden sustentabilidad a la empresa.</a:t>
            </a:r>
          </a:p>
          <a:p>
            <a:pPr lvl="0"/>
            <a:r>
              <a:rPr lang="es-AR" sz="1000" dirty="0"/>
              <a:t>-Representa a la empresa ante terceros.</a:t>
            </a:r>
          </a:p>
          <a:p>
            <a:pPr lvl="0"/>
            <a:r>
              <a:rPr lang="es-AR" sz="1000" dirty="0"/>
              <a:t>-Mantener un alto compromiso con el sistema de gestión implementado y realizar las revisiones correspondientes.</a:t>
            </a:r>
          </a:p>
          <a:p>
            <a:pPr lvl="0"/>
            <a:r>
              <a:rPr lang="es-AR" sz="1000" dirty="0"/>
              <a:t>-Recibir y analizar los informes relevantes de las demás áreas de la empresa.</a:t>
            </a:r>
          </a:p>
          <a:p>
            <a:pPr lvl="0"/>
            <a:r>
              <a:rPr lang="es-AR" sz="1000" dirty="0"/>
              <a:t>-Analizará la necesidad de inversiones relevantes en conjunto con las demás áreas de la empresa.</a:t>
            </a:r>
          </a:p>
          <a:p>
            <a:pPr lvl="0"/>
            <a:r>
              <a:rPr lang="es-AR" sz="1000" dirty="0"/>
              <a:t>-Establecer y difundir la Política. Asegurarse su conocimiento por todo el personal de la empresa.</a:t>
            </a:r>
          </a:p>
          <a:p>
            <a:pPr lvl="0"/>
            <a:r>
              <a:rPr lang="es-AR" sz="1000" dirty="0"/>
              <a:t>-Determinar el grado de satisfacción de las necesidades y expectativas de las partes interesadas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091414"/>
              </p:ext>
            </p:extLst>
          </p:nvPr>
        </p:nvGraphicFramePr>
        <p:xfrm>
          <a:off x="5676891" y="8631263"/>
          <a:ext cx="2718407" cy="86776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153444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623929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economicos</a:t>
                      </a:r>
                      <a:endParaRPr lang="en-US" sz="10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21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973750"/>
              </p:ext>
            </p:extLst>
          </p:nvPr>
        </p:nvGraphicFramePr>
        <p:xfrm>
          <a:off x="8566437" y="5783978"/>
          <a:ext cx="2718407" cy="91121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control de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gestión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operativo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Nuevos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negocios</a:t>
                      </a:r>
                      <a:endParaRPr lang="en-US" sz="10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financiero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anual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graphicFrame>
        <p:nvGraphicFramePr>
          <p:cNvPr id="23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797975"/>
              </p:ext>
            </p:extLst>
          </p:nvPr>
        </p:nvGraphicFramePr>
        <p:xfrm>
          <a:off x="468505" y="5542280"/>
          <a:ext cx="2605982" cy="11887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05982">
                  <a:extLst>
                    <a:ext uri="{9D8B030D-6E8A-4147-A177-3AD203B41FA5}">
                      <a16:colId xmlns="" xmlns:a16="http://schemas.microsoft.com/office/drawing/2014/main" val="1157492327"/>
                    </a:ext>
                  </a:extLst>
                </a:gridCol>
              </a:tblGrid>
              <a:tr h="245525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1190746"/>
                  </a:ext>
                </a:extLst>
              </a:tr>
              <a:tr h="668413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Intranet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Reuniones con directorio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 </a:t>
                      </a:r>
                      <a:r>
                        <a:rPr lang="es-ES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mesnsuales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Planes estratégicos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78747012"/>
                  </a:ext>
                </a:extLst>
              </a:tr>
            </a:tbl>
          </a:graphicData>
        </a:graphic>
      </p:graphicFrame>
      <p:sp>
        <p:nvSpPr>
          <p:cNvPr id="24" name="Flecha: a la derecha 23">
            <a:extLst>
              <a:ext uri="{FF2B5EF4-FFF2-40B4-BE49-F238E27FC236}">
                <a16:creationId xmlns="" xmlns:a16="http://schemas.microsoft.com/office/drawing/2014/main" id="{75D0C04A-3341-472C-A136-513DF41EE1C2}"/>
              </a:ext>
            </a:extLst>
          </p:cNvPr>
          <p:cNvSpPr/>
          <p:nvPr/>
        </p:nvSpPr>
        <p:spPr>
          <a:xfrm rot="10474688">
            <a:off x="7961868" y="2307500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="" xmlns:a16="http://schemas.microsoft.com/office/drawing/2014/main" id="{7488D314-A6D3-44D0-A541-A4EB41AFDA6E}"/>
              </a:ext>
            </a:extLst>
          </p:cNvPr>
          <p:cNvSpPr/>
          <p:nvPr/>
        </p:nvSpPr>
        <p:spPr>
          <a:xfrm rot="19315012">
            <a:off x="3243530" y="5970732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echa: a la derecha 25">
            <a:extLst>
              <a:ext uri="{FF2B5EF4-FFF2-40B4-BE49-F238E27FC236}">
                <a16:creationId xmlns="" xmlns:a16="http://schemas.microsoft.com/office/drawing/2014/main" id="{CE43BBB3-AD5E-41EB-982A-ABBDAD0732C4}"/>
              </a:ext>
            </a:extLst>
          </p:cNvPr>
          <p:cNvSpPr/>
          <p:nvPr/>
        </p:nvSpPr>
        <p:spPr>
          <a:xfrm rot="20097263">
            <a:off x="3434331" y="3363853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echa: a la derecha 26">
            <a:extLst>
              <a:ext uri="{FF2B5EF4-FFF2-40B4-BE49-F238E27FC236}">
                <a16:creationId xmlns="" xmlns:a16="http://schemas.microsoft.com/office/drawing/2014/main" id="{E43F74B3-2FC3-4BD7-815F-8BF11EABFF45}"/>
              </a:ext>
            </a:extLst>
          </p:cNvPr>
          <p:cNvSpPr/>
          <p:nvPr/>
        </p:nvSpPr>
        <p:spPr>
          <a:xfrm rot="1005211">
            <a:off x="3348213" y="1143752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echa: a la derecha 27">
            <a:extLst>
              <a:ext uri="{FF2B5EF4-FFF2-40B4-BE49-F238E27FC236}">
                <a16:creationId xmlns="" xmlns:a16="http://schemas.microsoft.com/office/drawing/2014/main" id="{E3D5A508-773F-49D0-BD25-67DF93FA3A6D}"/>
              </a:ext>
            </a:extLst>
          </p:cNvPr>
          <p:cNvSpPr/>
          <p:nvPr/>
        </p:nvSpPr>
        <p:spPr>
          <a:xfrm rot="9022160">
            <a:off x="7991351" y="1027306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lecha: a la derecha 28">
            <a:extLst>
              <a:ext uri="{FF2B5EF4-FFF2-40B4-BE49-F238E27FC236}">
                <a16:creationId xmlns="" xmlns:a16="http://schemas.microsoft.com/office/drawing/2014/main" id="{F53A24DE-2990-4CFF-B924-26E73B0804E9}"/>
              </a:ext>
            </a:extLst>
          </p:cNvPr>
          <p:cNvSpPr/>
          <p:nvPr/>
        </p:nvSpPr>
        <p:spPr>
          <a:xfrm rot="10474688">
            <a:off x="8062890" y="5865811"/>
            <a:ext cx="531892" cy="315414"/>
          </a:xfrm>
          <a:prstGeom prst="rightArrow">
            <a:avLst/>
          </a:prstGeom>
          <a:solidFill>
            <a:srgbClr val="FFFF66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0" name="Tabla 29">
            <a:extLst>
              <a:ext uri="{FF2B5EF4-FFF2-40B4-BE49-F238E27FC236}">
                <a16:creationId xmlns="" xmlns:a16="http://schemas.microsoft.com/office/drawing/2014/main" id="{E837D9C7-A576-4C05-A98C-104F41259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984578"/>
              </p:ext>
            </p:extLst>
          </p:nvPr>
        </p:nvGraphicFramePr>
        <p:xfrm>
          <a:off x="692727" y="30301"/>
          <a:ext cx="1123430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="" xmlns:a16="http://schemas.microsoft.com/office/drawing/2014/main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="" xmlns:a16="http://schemas.microsoft.com/office/drawing/2014/main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="" xmlns:a16="http://schemas.microsoft.com/office/drawing/2014/main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GERENCIA </a:t>
                      </a:r>
                      <a:endParaRPr lang="es-AR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kern="0" dirty="0">
                          <a:effectLst/>
                        </a:rPr>
                        <a:t>Código: </a:t>
                      </a:r>
                      <a:r>
                        <a:rPr lang="es-ES" sz="1000" kern="0" dirty="0" smtClean="0">
                          <a:effectLst/>
                        </a:rPr>
                        <a:t>SGI-FOR-014</a:t>
                      </a:r>
                      <a:endParaRPr lang="es-AR" sz="1000" kern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Versión Nº </a:t>
                      </a:r>
                      <a:r>
                        <a:rPr lang="es-ES" sz="1000" dirty="0" smtClean="0">
                          <a:effectLst/>
                        </a:rPr>
                        <a:t>02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Fecha ultima revisión:  </a:t>
                      </a:r>
                      <a:r>
                        <a:rPr lang="es-ES" sz="1000" dirty="0" smtClean="0">
                          <a:effectLst/>
                        </a:rPr>
                        <a:t>07/06/19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570921885"/>
                  </a:ext>
                </a:extLst>
              </a:tr>
            </a:tbl>
          </a:graphicData>
        </a:graphic>
      </p:graphicFrame>
      <p:pic>
        <p:nvPicPr>
          <p:cNvPr id="31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ED3828A-EDCD-4F5E-8883-B18AF36BC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9" y="19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="" xmlns:a16="http://schemas.microsoft.com/office/drawing/2014/main" id="{A3F4CE2F-7B6F-41DC-AE15-72DE41DEE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860106"/>
              </p:ext>
            </p:extLst>
          </p:nvPr>
        </p:nvGraphicFramePr>
        <p:xfrm>
          <a:off x="319183" y="1149927"/>
          <a:ext cx="11708694" cy="4191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5016">
                  <a:extLst>
                    <a:ext uri="{9D8B030D-6E8A-4147-A177-3AD203B41FA5}">
                      <a16:colId xmlns="" xmlns:a16="http://schemas.microsoft.com/office/drawing/2014/main" val="2381769088"/>
                    </a:ext>
                  </a:extLst>
                </a:gridCol>
                <a:gridCol w="2076493">
                  <a:extLst>
                    <a:ext uri="{9D8B030D-6E8A-4147-A177-3AD203B41FA5}">
                      <a16:colId xmlns="" xmlns:a16="http://schemas.microsoft.com/office/drawing/2014/main" val="2849145308"/>
                    </a:ext>
                  </a:extLst>
                </a:gridCol>
                <a:gridCol w="1128617">
                  <a:extLst>
                    <a:ext uri="{9D8B030D-6E8A-4147-A177-3AD203B41FA5}">
                      <a16:colId xmlns="" xmlns:a16="http://schemas.microsoft.com/office/drawing/2014/main" val="216764770"/>
                    </a:ext>
                  </a:extLst>
                </a:gridCol>
                <a:gridCol w="2316202">
                  <a:extLst>
                    <a:ext uri="{9D8B030D-6E8A-4147-A177-3AD203B41FA5}">
                      <a16:colId xmlns="" xmlns:a16="http://schemas.microsoft.com/office/drawing/2014/main" val="1967140498"/>
                    </a:ext>
                  </a:extLst>
                </a:gridCol>
                <a:gridCol w="1221726">
                  <a:extLst>
                    <a:ext uri="{9D8B030D-6E8A-4147-A177-3AD203B41FA5}">
                      <a16:colId xmlns="" xmlns:a16="http://schemas.microsoft.com/office/drawing/2014/main" val="4002998376"/>
                    </a:ext>
                  </a:extLst>
                </a:gridCol>
                <a:gridCol w="1091860">
                  <a:extLst>
                    <a:ext uri="{9D8B030D-6E8A-4147-A177-3AD203B41FA5}">
                      <a16:colId xmlns="" xmlns:a16="http://schemas.microsoft.com/office/drawing/2014/main" val="1047420973"/>
                    </a:ext>
                  </a:extLst>
                </a:gridCol>
                <a:gridCol w="1091860">
                  <a:extLst>
                    <a:ext uri="{9D8B030D-6E8A-4147-A177-3AD203B41FA5}">
                      <a16:colId xmlns="" xmlns:a16="http://schemas.microsoft.com/office/drawing/2014/main" val="3228526952"/>
                    </a:ext>
                  </a:extLst>
                </a:gridCol>
                <a:gridCol w="1246920">
                  <a:extLst>
                    <a:ext uri="{9D8B030D-6E8A-4147-A177-3AD203B41FA5}">
                      <a16:colId xmlns="" xmlns:a16="http://schemas.microsoft.com/office/drawing/2014/main" val="493321215"/>
                    </a:ext>
                  </a:extLst>
                </a:gridCol>
              </a:tblGrid>
              <a:tr h="142799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Proceso GERENCIA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5793098"/>
                  </a:ext>
                </a:extLst>
              </a:tr>
              <a:tr h="471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¿Qué puede salir mal/ bien?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Consecuencia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 de Riesgo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Fecha de implementación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Eficacia de las acciones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Recomendaciones / Observaciones 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2439643554"/>
                  </a:ext>
                </a:extLst>
              </a:tr>
              <a:tr h="62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AR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desarrollar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nuevos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negocios</a:t>
                      </a:r>
                      <a:endParaRPr lang="es-AR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s-AR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Perder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potenciales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contratos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conseguir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financiacion</a:t>
                      </a:r>
                      <a:endParaRPr lang="es-AR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/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(2)=3</a:t>
                      </a:r>
                    </a:p>
                    <a:p>
                      <a:pPr algn="ctr"/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G(4)=10</a:t>
                      </a:r>
                    </a:p>
                    <a:p>
                      <a:pPr algn="ctr"/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</a:t>
                      </a:r>
                    </a:p>
                    <a:p>
                      <a:pPr algn="ctr"/>
                      <a:r>
                        <a:rPr lang="es-AR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Buscar nuevos inversores estratégicos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es-ES" sz="1100" dirty="0">
                          <a:latin typeface="Arial" pitchFamily="34" charset="0"/>
                          <a:cs typeface="Arial" pitchFamily="34" charset="0"/>
                        </a:rPr>
                        <a:t>Analizar costos bancarios ante potenciales prestamos</a:t>
                      </a: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endParaRPr lang="es-AR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de Compra/ Solicitante/ Responsable de Almacén</a:t>
                      </a: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1498450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Conflictos Gremiales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Los conflictos sociales/gremiales afectan negativamente la operatividad de nuestros servicios</a:t>
                      </a:r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(2)=3</a:t>
                      </a:r>
                    </a:p>
                    <a:p>
                      <a:pPr algn="ctr"/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G(4)=10</a:t>
                      </a:r>
                    </a:p>
                    <a:p>
                      <a:pPr algn="ctr"/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NR=</a:t>
                      </a:r>
                      <a:r>
                        <a:rPr lang="es-AR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</a:t>
                      </a:r>
                    </a:p>
                    <a:p>
                      <a:pPr algn="ctr"/>
                      <a:r>
                        <a:rPr lang="es-AR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ACEPTABLE</a:t>
                      </a:r>
                      <a:endParaRPr lang="es-AR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1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Identificar los posibles conflictos gremiales antes de que ocurran. Mantener canales de comunicación abierta con los gremios y apertura a la negociación.</a:t>
                      </a: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endParaRPr lang="es-AR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Gerencia/ Responsable de RRHH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1841914229"/>
                  </a:ext>
                </a:extLst>
              </a:tr>
              <a:tr h="365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Compra de la organización por grupo inversor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Reordenamiento administrativo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Reorganización de la empresa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Aumento de la facturación por nuevos proyectos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s-AR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Incorporación de sistema Intranet</a:t>
                      </a: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s-AR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Gerencia/</a:t>
                      </a:r>
                    </a:p>
                    <a:p>
                      <a:r>
                        <a:rPr lang="es-A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  <a:p>
                      <a:endParaRPr lang="es-AR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A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="" xmlns:a16="http://schemas.microsoft.com/office/drawing/2014/main" val="795739609"/>
                  </a:ext>
                </a:extLst>
              </a:tr>
            </a:tbl>
          </a:graphicData>
        </a:graphic>
      </p:graphicFrame>
      <p:graphicFrame>
        <p:nvGraphicFramePr>
          <p:cNvPr id="3" name="Tabla 18">
            <a:extLst>
              <a:ext uri="{FF2B5EF4-FFF2-40B4-BE49-F238E27FC236}">
                <a16:creationId xmlns="" xmlns:a16="http://schemas.microsoft.com/office/drawing/2014/main" id="{8C3009EC-847F-40E4-BC96-4F481FA2B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868038"/>
              </p:ext>
            </p:extLst>
          </p:nvPr>
        </p:nvGraphicFramePr>
        <p:xfrm>
          <a:off x="692727" y="30301"/>
          <a:ext cx="11234305" cy="76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="" xmlns:a16="http://schemas.microsoft.com/office/drawing/2014/main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="" xmlns:a16="http://schemas.microsoft.com/office/drawing/2014/main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="" xmlns:a16="http://schemas.microsoft.com/office/drawing/2014/main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>
                          <a:effectLst/>
                          <a:latin typeface="Times New Roman" panose="02020603050405020304" pitchFamily="18" charset="0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kern="0" dirty="0" smtClean="0">
                          <a:effectLst/>
                          <a:latin typeface="Times New Roman" panose="02020603050405020304" pitchFamily="18" charset="0"/>
                        </a:rPr>
                        <a:t>GERENCIA </a:t>
                      </a:r>
                      <a:endParaRPr lang="es-AR" sz="1000" b="1" kern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000" kern="0" dirty="0">
                          <a:effectLst/>
                        </a:rPr>
                        <a:t>Código: </a:t>
                      </a:r>
                      <a:r>
                        <a:rPr lang="es-ES" sz="1000" kern="0" dirty="0" smtClean="0">
                          <a:effectLst/>
                        </a:rPr>
                        <a:t>SGI-FOR-014</a:t>
                      </a:r>
                      <a:endParaRPr lang="es-AR" sz="1000" kern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Versión Nº </a:t>
                      </a:r>
                      <a:r>
                        <a:rPr lang="es-ES" sz="1000" dirty="0" smtClean="0">
                          <a:effectLst/>
                        </a:rPr>
                        <a:t>02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A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Fecha ultima revisión</a:t>
                      </a:r>
                      <a:r>
                        <a:rPr lang="es-ES" sz="1000">
                          <a:effectLst/>
                        </a:rPr>
                        <a:t>:  </a:t>
                      </a:r>
                      <a:r>
                        <a:rPr lang="es-ES" sz="1000" smtClean="0">
                          <a:effectLst/>
                        </a:rPr>
                        <a:t>07/06/2019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="" xmlns:a16="http://schemas.microsoft.com/office/drawing/2014/main" val="570921885"/>
                  </a:ext>
                </a:extLst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571B952E-0E2F-4885-92A4-B6A91B45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719" y="1990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6215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1190</Words>
  <Application>Microsoft Office PowerPoint</Application>
  <PresentationFormat>Personalizado</PresentationFormat>
  <Paragraphs>182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Luffi</cp:lastModifiedBy>
  <cp:revision>243</cp:revision>
  <dcterms:created xsi:type="dcterms:W3CDTF">2016-12-28T14:04:44Z</dcterms:created>
  <dcterms:modified xsi:type="dcterms:W3CDTF">2019-10-10T12:14:12Z</dcterms:modified>
</cp:coreProperties>
</file>