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266" r:id="rId4"/>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33CC"/>
    <a:srgbClr val="0373FB"/>
    <a:srgbClr val="66FF33"/>
    <a:srgbClr val="01224B"/>
    <a:srgbClr val="E2DD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autoAdjust="0"/>
  </p:normalViewPr>
  <p:slideViewPr>
    <p:cSldViewPr snapToGrid="0">
      <p:cViewPr>
        <p:scale>
          <a:sx n="81" d="100"/>
          <a:sy n="81" d="100"/>
        </p:scale>
        <p:origin x="-264"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árbara Bustos" userId="3ee8c59c9cef5285" providerId="LiveId" clId="{28A518CD-CA25-4EA1-BF7E-2389F0501777}"/>
    <pc:docChg chg="custSel modSld">
      <pc:chgData name="Bárbara Bustos" userId="3ee8c59c9cef5285" providerId="LiveId" clId="{28A518CD-CA25-4EA1-BF7E-2389F0501777}" dt="2017-10-17T14:30:41.473" v="23" actId="478"/>
      <pc:docMkLst>
        <pc:docMk/>
      </pc:docMkLst>
      <pc:sldChg chg="delSp modSp">
        <pc:chgData name="Bárbara Bustos" userId="3ee8c59c9cef5285" providerId="LiveId" clId="{28A518CD-CA25-4EA1-BF7E-2389F0501777}" dt="2017-10-17T14:30:27.103" v="13" actId="6549"/>
        <pc:sldMkLst>
          <pc:docMk/>
          <pc:sldMk cId="3999871589" sldId="262"/>
        </pc:sldMkLst>
        <pc:graphicFrameChg chg="mod modGraphic">
          <ac:chgData name="Bárbara Bustos" userId="3ee8c59c9cef5285" providerId="LiveId" clId="{28A518CD-CA25-4EA1-BF7E-2389F0501777}" dt="2017-10-17T14:30:23.414" v="12" actId="6549"/>
          <ac:graphicFrameMkLst>
            <pc:docMk/>
            <pc:sldMk cId="3999871589" sldId="262"/>
            <ac:graphicFrameMk id="22" creationId="{3497A0CD-BCAC-4B35-93AE-3D6310DAB66F}"/>
          </ac:graphicFrameMkLst>
        </pc:graphicFrameChg>
        <pc:graphicFrameChg chg="modGraphic">
          <ac:chgData name="Bárbara Bustos" userId="3ee8c59c9cef5285" providerId="LiveId" clId="{28A518CD-CA25-4EA1-BF7E-2389F0501777}" dt="2017-10-17T14:30:27.103" v="13" actId="6549"/>
          <ac:graphicFrameMkLst>
            <pc:docMk/>
            <pc:sldMk cId="3999871589" sldId="262"/>
            <ac:graphicFrameMk id="23" creationId="{F80D98A0-52A5-49A1-BBD9-2D1B43A1EF1A}"/>
          </ac:graphicFrameMkLst>
        </pc:graphicFrameChg>
        <pc:picChg chg="del">
          <ac:chgData name="Bárbara Bustos" userId="3ee8c59c9cef5285" providerId="LiveId" clId="{28A518CD-CA25-4EA1-BF7E-2389F0501777}" dt="2017-10-17T14:30:15.690" v="3" actId="478"/>
          <ac:picMkLst>
            <pc:docMk/>
            <pc:sldMk cId="3999871589" sldId="262"/>
            <ac:picMk id="24" creationId="{C4B45E8E-CCB8-4BB5-89EE-F8A27EDA5B66}"/>
          </ac:picMkLst>
        </pc:picChg>
      </pc:sldChg>
      <pc:sldChg chg="delSp modSp">
        <pc:chgData name="Bárbara Bustos" userId="3ee8c59c9cef5285" providerId="LiveId" clId="{28A518CD-CA25-4EA1-BF7E-2389F0501777}" dt="2017-10-17T14:30:41.473" v="23" actId="478"/>
        <pc:sldMkLst>
          <pc:docMk/>
          <pc:sldMk cId="3869232141" sldId="263"/>
        </pc:sldMkLst>
        <pc:graphicFrameChg chg="modGraphic">
          <ac:chgData name="Bárbara Bustos" userId="3ee8c59c9cef5285" providerId="LiveId" clId="{28A518CD-CA25-4EA1-BF7E-2389F0501777}" dt="2017-10-17T14:30:37.568" v="22" actId="20577"/>
          <ac:graphicFrameMkLst>
            <pc:docMk/>
            <pc:sldMk cId="3869232141" sldId="263"/>
            <ac:graphicFrameMk id="3" creationId="{BDBF4B06-6113-4FAA-B244-010E6898A82B}"/>
          </ac:graphicFrameMkLst>
        </pc:graphicFrameChg>
        <pc:graphicFrameChg chg="modGraphic">
          <ac:chgData name="Bárbara Bustos" userId="3ee8c59c9cef5285" providerId="LiveId" clId="{28A518CD-CA25-4EA1-BF7E-2389F0501777}" dt="2017-10-17T14:30:30.962" v="14" actId="6549"/>
          <ac:graphicFrameMkLst>
            <pc:docMk/>
            <pc:sldMk cId="3869232141" sldId="263"/>
            <ac:graphicFrameMk id="5" creationId="{18F62BCF-96AC-4D3A-908F-31416618FCEB}"/>
          </ac:graphicFrameMkLst>
        </pc:graphicFrameChg>
        <pc:picChg chg="del">
          <ac:chgData name="Bárbara Bustos" userId="3ee8c59c9cef5285" providerId="LiveId" clId="{28A518CD-CA25-4EA1-BF7E-2389F0501777}" dt="2017-10-17T14:30:41.473" v="23" actId="478"/>
          <ac:picMkLst>
            <pc:docMk/>
            <pc:sldMk cId="3869232141" sldId="263"/>
            <ac:picMk id="6" creationId="{DB25E376-C2C6-44BC-8C02-A2045E40BCA9}"/>
          </ac:picMkLst>
        </pc:picChg>
      </pc:sldChg>
      <pc:sldChg chg="delSp modSp">
        <pc:chgData name="Bárbara Bustos" userId="3ee8c59c9cef5285" providerId="LiveId" clId="{28A518CD-CA25-4EA1-BF7E-2389F0501777}" dt="2017-10-17T14:30:09.821" v="2" actId="6549"/>
        <pc:sldMkLst>
          <pc:docMk/>
          <pc:sldMk cId="2570915566" sldId="264"/>
        </pc:sldMkLst>
        <pc:graphicFrameChg chg="modGraphic">
          <ac:chgData name="Bárbara Bustos" userId="3ee8c59c9cef5285" providerId="LiveId" clId="{28A518CD-CA25-4EA1-BF7E-2389F0501777}" dt="2017-10-17T14:29:52.891" v="1" actId="6549"/>
          <ac:graphicFrameMkLst>
            <pc:docMk/>
            <pc:sldMk cId="2570915566" sldId="264"/>
            <ac:graphicFrameMk id="11" creationId="{978CCDF6-CA6A-47D8-B4EF-01B3104F9710}"/>
          </ac:graphicFrameMkLst>
        </pc:graphicFrameChg>
        <pc:graphicFrameChg chg="modGraphic">
          <ac:chgData name="Bárbara Bustos" userId="3ee8c59c9cef5285" providerId="LiveId" clId="{28A518CD-CA25-4EA1-BF7E-2389F0501777}" dt="2017-10-17T14:30:09.821" v="2" actId="6549"/>
          <ac:graphicFrameMkLst>
            <pc:docMk/>
            <pc:sldMk cId="2570915566" sldId="264"/>
            <ac:graphicFrameMk id="13" creationId="{7085DD21-1647-40F4-9ACE-128579F95759}"/>
          </ac:graphicFrameMkLst>
        </pc:graphicFrameChg>
        <pc:picChg chg="del">
          <ac:chgData name="Bárbara Bustos" userId="3ee8c59c9cef5285" providerId="LiveId" clId="{28A518CD-CA25-4EA1-BF7E-2389F0501777}" dt="2017-10-17T14:29:45.136" v="0" actId="478"/>
          <ac:picMkLst>
            <pc:docMk/>
            <pc:sldMk cId="2570915566" sldId="264"/>
            <ac:picMk id="14" creationId="{6EB02DA4-0ADB-4B32-925C-9D1AECFE0EC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44031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105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56175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76401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85973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39680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26859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32747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62804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79175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34790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8A98E-DA47-46BE-A6EF-8687BB360B80}" type="datetimeFigureOut">
              <a:rPr lang="es-AR" smtClean="0"/>
              <a:pPr/>
              <a:t>10/10/2019</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D69B9-BA6D-4BFB-A863-728A21026821}" type="slidenum">
              <a:rPr lang="es-AR" smtClean="0"/>
              <a:pPr/>
              <a:t>‹Nº›</a:t>
            </a:fld>
            <a:endParaRPr lang="es-AR"/>
          </a:p>
        </p:txBody>
      </p:sp>
    </p:spTree>
    <p:extLst>
      <p:ext uri="{BB962C8B-B14F-4D97-AF65-F5344CB8AC3E}">
        <p14:creationId xmlns:p14="http://schemas.microsoft.com/office/powerpoint/2010/main" val="192414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http://www.greenoilservices.com/wp-content/uploads/2018/03/logo-offset.pn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http://www.greenoilservices.com/wp-content/uploads/2018/03/logo-offset.p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3052198277"/>
              </p:ext>
            </p:extLst>
          </p:nvPr>
        </p:nvGraphicFramePr>
        <p:xfrm>
          <a:off x="243112" y="1115584"/>
          <a:ext cx="3948546" cy="2678137"/>
        </p:xfrm>
        <a:graphic>
          <a:graphicData uri="http://schemas.openxmlformats.org/drawingml/2006/table">
            <a:tbl>
              <a:tblPr firstRow="1" bandRow="1">
                <a:tableStyleId>{69012ECD-51FC-41F1-AA8D-1B2483CD663E}</a:tableStyleId>
              </a:tblPr>
              <a:tblGrid>
                <a:gridCol w="3948546">
                  <a:extLst>
                    <a:ext uri="{9D8B030D-6E8A-4147-A177-3AD203B41FA5}">
                      <a16:colId xmlns="" xmlns:a16="http://schemas.microsoft.com/office/drawing/2014/main" val="1157492327"/>
                    </a:ext>
                  </a:extLst>
                </a:gridCol>
              </a:tblGrid>
              <a:tr h="254977">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EXTERNO</a:t>
                      </a:r>
                    </a:p>
                  </a:txBody>
                  <a:tcPr>
                    <a:solidFill>
                      <a:srgbClr val="FFFF99"/>
                    </a:solidFill>
                  </a:tcPr>
                </a:tc>
                <a:extLst>
                  <a:ext uri="{0D108BD9-81ED-4DB2-BD59-A6C34878D82A}">
                    <a16:rowId xmlns="" xmlns:a16="http://schemas.microsoft.com/office/drawing/2014/main" val="3181190746"/>
                  </a:ext>
                </a:extLst>
              </a:tr>
              <a:tr h="2368215">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 - Económico:</a:t>
                      </a:r>
                      <a:r>
                        <a:rPr lang="es-AR" sz="900" dirty="0">
                          <a:solidFill>
                            <a:schemeClr val="tx1">
                              <a:lumMod val="95000"/>
                              <a:lumOff val="5000"/>
                            </a:schemeClr>
                          </a:solidFill>
                          <a:latin typeface="Arial" panose="020B0604020202020204" pitchFamily="34" charset="0"/>
                          <a:cs typeface="Arial" panose="020B0604020202020204" pitchFamily="34" charset="0"/>
                        </a:rPr>
                        <a:t>  Inflación y el cambio de valor</a:t>
                      </a:r>
                      <a:r>
                        <a:rPr lang="es-AR" sz="900" baseline="0" dirty="0">
                          <a:solidFill>
                            <a:schemeClr val="tx1">
                              <a:lumMod val="95000"/>
                              <a:lumOff val="5000"/>
                            </a:schemeClr>
                          </a:solidFill>
                          <a:latin typeface="Arial" panose="020B0604020202020204" pitchFamily="34" charset="0"/>
                          <a:cs typeface="Arial" panose="020B0604020202020204" pitchFamily="34" charset="0"/>
                        </a:rPr>
                        <a:t> del dólar afecta directamente a la rentabilidad de la empresa (combustible, dotación vehicular). Los cambios de dueños en los yacimientos afecta a los requisitos del servicio.</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Las contingencias sociales (cortes de ruta), paros sindicales, requerimiento de superficiarios, afectan directamente a la prestación del servicio.</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ingreso de empresas extranjeras con nuevas tecnologías y lecciones aprendidas en pozos no convencionales repercute en la reinversión tecnológica del servicio. Innovación en operaciones con productos químicos en los servicios respecto de la operativa mecánica. Dado que la operación con químicos es una </a:t>
                      </a:r>
                      <a:r>
                        <a:rPr lang="es-AR" sz="900" b="0" baseline="0" dirty="0" err="1">
                          <a:solidFill>
                            <a:schemeClr val="tx1">
                              <a:lumMod val="95000"/>
                              <a:lumOff val="5000"/>
                            </a:schemeClr>
                          </a:solidFill>
                          <a:latin typeface="Arial" panose="020B0604020202020204" pitchFamily="34" charset="0"/>
                          <a:cs typeface="Arial" panose="020B0604020202020204" pitchFamily="34" charset="0"/>
                        </a:rPr>
                        <a:t>tecnologia</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que evoluciona.</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Ambiental: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ambiental en yacimiento protegidos generaría nuevas obligaciones para la empresa. Ej. controles de ruido en operaciones cercanas al volcán.</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Legal: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podría genera nuevas obligaciones para la empresa.</a:t>
                      </a:r>
                    </a:p>
                  </a:txBody>
                  <a:tcPr/>
                </a:tc>
                <a:extLst>
                  <a:ext uri="{0D108BD9-81ED-4DB2-BD59-A6C34878D82A}">
                    <a16:rowId xmlns="" xmlns:a16="http://schemas.microsoft.com/office/drawing/2014/main" val="2278747012"/>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2283407644"/>
              </p:ext>
            </p:extLst>
          </p:nvPr>
        </p:nvGraphicFramePr>
        <p:xfrm>
          <a:off x="271652" y="4038552"/>
          <a:ext cx="3990110" cy="1672213"/>
        </p:xfrm>
        <a:graphic>
          <a:graphicData uri="http://schemas.openxmlformats.org/drawingml/2006/table">
            <a:tbl>
              <a:tblPr firstRow="1" bandRow="1">
                <a:tableStyleId>{69012ECD-51FC-41F1-AA8D-1B2483CD663E}</a:tableStyleId>
              </a:tblPr>
              <a:tblGrid>
                <a:gridCol w="3990110">
                  <a:extLst>
                    <a:ext uri="{9D8B030D-6E8A-4147-A177-3AD203B41FA5}">
                      <a16:colId xmlns="" xmlns:a16="http://schemas.microsoft.com/office/drawing/2014/main" val="1157492327"/>
                    </a:ext>
                  </a:extLst>
                </a:gridCol>
              </a:tblGrid>
              <a:tr h="166612">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INTERNO</a:t>
                      </a:r>
                    </a:p>
                  </a:txBody>
                  <a:tcPr>
                    <a:solidFill>
                      <a:srgbClr val="FFFF99"/>
                    </a:solidFill>
                  </a:tcPr>
                </a:tc>
                <a:extLst>
                  <a:ext uri="{0D108BD9-81ED-4DB2-BD59-A6C34878D82A}">
                    <a16:rowId xmlns="" xmlns:a16="http://schemas.microsoft.com/office/drawing/2014/main" val="3181190746"/>
                  </a:ext>
                </a:extLst>
              </a:tr>
              <a:tr h="1428373">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Económico:</a:t>
                      </a:r>
                      <a:r>
                        <a:rPr lang="es-AR" sz="900" dirty="0">
                          <a:solidFill>
                            <a:schemeClr val="tx1">
                              <a:lumMod val="95000"/>
                              <a:lumOff val="5000"/>
                            </a:schemeClr>
                          </a:solidFill>
                          <a:latin typeface="Arial" panose="020B0604020202020204" pitchFamily="34" charset="0"/>
                          <a:cs typeface="Arial" panose="020B0604020202020204" pitchFamily="34" charset="0"/>
                        </a:rPr>
                        <a:t>  El</a:t>
                      </a:r>
                      <a:r>
                        <a:rPr lang="es-AR" sz="900" baseline="0" dirty="0">
                          <a:solidFill>
                            <a:schemeClr val="tx1">
                              <a:lumMod val="95000"/>
                              <a:lumOff val="5000"/>
                            </a:schemeClr>
                          </a:solidFill>
                          <a:latin typeface="Arial" panose="020B0604020202020204" pitchFamily="34" charset="0"/>
                          <a:cs typeface="Arial" panose="020B0604020202020204" pitchFamily="34" charset="0"/>
                        </a:rPr>
                        <a:t> presupuesto 2018 ha generado limitantes para la contratación de servicios y adquisición de insumos operativos.</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a:t>
                      </a:r>
                      <a:r>
                        <a:rPr lang="es-AR" sz="900" dirty="0">
                          <a:solidFill>
                            <a:schemeClr val="tx1">
                              <a:lumMod val="95000"/>
                              <a:lumOff val="5000"/>
                            </a:schemeClr>
                          </a:solidFill>
                          <a:latin typeface="Arial" panose="020B0604020202020204" pitchFamily="34" charset="0"/>
                          <a:cs typeface="Arial" panose="020B0604020202020204" pitchFamily="34" charset="0"/>
                        </a:rPr>
                        <a:t>  Incorporación</a:t>
                      </a:r>
                      <a:r>
                        <a:rPr lang="es-AR" sz="900" baseline="0" dirty="0">
                          <a:solidFill>
                            <a:schemeClr val="tx1">
                              <a:lumMod val="95000"/>
                              <a:lumOff val="5000"/>
                            </a:schemeClr>
                          </a:solidFill>
                          <a:latin typeface="Arial" panose="020B0604020202020204" pitchFamily="34" charset="0"/>
                          <a:cs typeface="Arial" panose="020B0604020202020204" pitchFamily="34" charset="0"/>
                        </a:rPr>
                        <a:t> de socio capitalista implica un aumento en los contratos y en la actividad operativa.</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nivel de dependencia con las herramientas tecnológicas afectan positivamente a la eficacia del proceso. Ej. generación rápida de información</a:t>
                      </a:r>
                      <a:r>
                        <a:rPr lang="ja-JP" altLang="en-US"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altLang="ja-JP" sz="900" b="0" baseline="0" dirty="0">
                          <a:solidFill>
                            <a:schemeClr val="tx1">
                              <a:lumMod val="95000"/>
                              <a:lumOff val="5000"/>
                            </a:schemeClr>
                          </a:solidFill>
                          <a:latin typeface="Arial" panose="020B0604020202020204" pitchFamily="34" charset="0"/>
                          <a:cs typeface="Arial" panose="020B0604020202020204" pitchFamily="34" charset="0"/>
                        </a:rPr>
                        <a:t>operativa.</a:t>
                      </a:r>
                      <a:endParaRPr lang="es-AR" sz="900" b="0" baseline="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Social/Legal</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la baja rotación de personal es una oportunidad para </a:t>
                      </a:r>
                    </a:p>
                  </a:txBody>
                  <a:tcPr/>
                </a:tc>
                <a:extLst>
                  <a:ext uri="{0D108BD9-81ED-4DB2-BD59-A6C34878D82A}">
                    <a16:rowId xmlns="" xmlns:a16="http://schemas.microsoft.com/office/drawing/2014/main"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2850482689"/>
              </p:ext>
            </p:extLst>
          </p:nvPr>
        </p:nvGraphicFramePr>
        <p:xfrm>
          <a:off x="7427675" y="943078"/>
          <a:ext cx="4282922" cy="2685759"/>
        </p:xfrm>
        <a:graphic>
          <a:graphicData uri="http://schemas.openxmlformats.org/drawingml/2006/table">
            <a:tbl>
              <a:tblPr firstRow="1" bandRow="1">
                <a:tableStyleId>{69012ECD-51FC-41F1-AA8D-1B2483CD663E}</a:tableStyleId>
              </a:tblPr>
              <a:tblGrid>
                <a:gridCol w="4282922">
                  <a:extLst>
                    <a:ext uri="{9D8B030D-6E8A-4147-A177-3AD203B41FA5}">
                      <a16:colId xmlns="" xmlns:a16="http://schemas.microsoft.com/office/drawing/2014/main" val="1157492327"/>
                    </a:ext>
                  </a:extLst>
                </a:gridCol>
              </a:tblGrid>
              <a:tr h="460719">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EXTERNAS (Requerimientos y expectativas )</a:t>
                      </a:r>
                    </a:p>
                  </a:txBody>
                  <a:tcPr>
                    <a:solidFill>
                      <a:srgbClr val="FFFF99"/>
                    </a:solidFill>
                  </a:tcPr>
                </a:tc>
                <a:extLst>
                  <a:ext uri="{0D108BD9-81ED-4DB2-BD59-A6C34878D82A}">
                    <a16:rowId xmlns="" xmlns:a16="http://schemas.microsoft.com/office/drawing/2014/main" val="3181190746"/>
                  </a:ext>
                </a:extLst>
              </a:tr>
              <a:tr h="2143513">
                <a:tc>
                  <a:txBody>
                    <a:bodyPr/>
                    <a:lstStyle/>
                    <a:p>
                      <a:pPr>
                        <a:spcBef>
                          <a:spcPct val="20000"/>
                        </a:spcBef>
                        <a:buFontTx/>
                        <a:buBlip>
                          <a:blip r:embed="rId2">
                            <a:extLst/>
                          </a:blip>
                        </a:buBlip>
                      </a:pPr>
                      <a:r>
                        <a:rPr lang="es-ES" sz="1000" u="none" dirty="0">
                          <a:solidFill>
                            <a:schemeClr val="tx1">
                              <a:lumMod val="95000"/>
                              <a:lumOff val="5000"/>
                            </a:schemeClr>
                          </a:solidFill>
                          <a:effectLst/>
                          <a:latin typeface="Arial" pitchFamily="34" charset="0"/>
                          <a:cs typeface="Arial" pitchFamily="34" charset="0"/>
                        </a:rPr>
                        <a:t>Clientes: Requerimientos</a:t>
                      </a:r>
                      <a:r>
                        <a:rPr lang="es-ES" sz="1000" u="none" baseline="0" dirty="0">
                          <a:solidFill>
                            <a:schemeClr val="tx1">
                              <a:lumMod val="95000"/>
                              <a:lumOff val="5000"/>
                            </a:schemeClr>
                          </a:solidFill>
                          <a:effectLst/>
                          <a:latin typeface="Arial" pitchFamily="34" charset="0"/>
                          <a:cs typeface="Arial" pitchFamily="34" charset="0"/>
                        </a:rPr>
                        <a:t>: cumplir con los </a:t>
                      </a:r>
                      <a:r>
                        <a:rPr lang="es-ES" sz="1000" u="none" kern="1200" dirty="0">
                          <a:solidFill>
                            <a:schemeClr val="tx1">
                              <a:lumMod val="95000"/>
                              <a:lumOff val="5000"/>
                            </a:schemeClr>
                          </a:solidFill>
                          <a:effectLst/>
                          <a:latin typeface="Arial" pitchFamily="34" charset="0"/>
                          <a:ea typeface="+mn-ea"/>
                          <a:cs typeface="Arial" pitchFamily="34" charset="0"/>
                        </a:rPr>
                        <a:t>requisitos de clientes</a:t>
                      </a:r>
                      <a:r>
                        <a:rPr lang="es-ES" sz="1000" u="none" kern="1200" baseline="0" dirty="0">
                          <a:solidFill>
                            <a:schemeClr val="tx1">
                              <a:lumMod val="95000"/>
                              <a:lumOff val="5000"/>
                            </a:schemeClr>
                          </a:solidFill>
                          <a:effectLst/>
                          <a:latin typeface="Arial" pitchFamily="34" charset="0"/>
                          <a:ea typeface="+mn-ea"/>
                          <a:cs typeface="Arial" pitchFamily="34" charset="0"/>
                        </a:rPr>
                        <a:t> que se modifican con las nuevas ventas de yacimientos., lo que hace que se establezcan modificaciones sobre los </a:t>
                      </a:r>
                      <a:r>
                        <a:rPr lang="es-AR" sz="1000" u="none" kern="1200" dirty="0">
                          <a:solidFill>
                            <a:schemeClr val="tx1">
                              <a:lumMod val="95000"/>
                              <a:lumOff val="5000"/>
                            </a:schemeClr>
                          </a:solidFill>
                          <a:effectLst/>
                          <a:latin typeface="Arial" pitchFamily="34" charset="0"/>
                          <a:ea typeface="+mn-ea"/>
                          <a:cs typeface="Arial" pitchFamily="34" charset="0"/>
                        </a:rPr>
                        <a:t>contratos vigentes.</a:t>
                      </a:r>
                      <a:r>
                        <a:rPr lang="es-AR" sz="1000" u="none" kern="1200" baseline="0" dirty="0">
                          <a:solidFill>
                            <a:schemeClr val="tx1">
                              <a:lumMod val="95000"/>
                              <a:lumOff val="5000"/>
                            </a:schemeClr>
                          </a:solidFill>
                          <a:effectLst/>
                          <a:latin typeface="Arial" pitchFamily="34" charset="0"/>
                          <a:ea typeface="+mn-ea"/>
                          <a:cs typeface="Arial" pitchFamily="34" charset="0"/>
                        </a:rPr>
                        <a:t> Atender los reclamos del cliente.</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extLst/>
                          </a:blip>
                        </a:buBlip>
                      </a:pPr>
                      <a:r>
                        <a:rPr lang="en-US" sz="1000" u="none" kern="1200" dirty="0" err="1">
                          <a:solidFill>
                            <a:schemeClr val="tx1">
                              <a:lumMod val="95000"/>
                              <a:lumOff val="5000"/>
                            </a:schemeClr>
                          </a:solidFill>
                          <a:effectLst/>
                          <a:latin typeface="Arial" pitchFamily="34" charset="0"/>
                          <a:ea typeface="+mn-ea"/>
                          <a:cs typeface="Arial" pitchFamily="34" charset="0"/>
                        </a:rPr>
                        <a:t>Sindicatos</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Cumplir</a:t>
                      </a:r>
                      <a:r>
                        <a:rPr lang="en-US" sz="1000" u="none" kern="1200" baseline="0" dirty="0">
                          <a:solidFill>
                            <a:schemeClr val="tx1">
                              <a:lumMod val="95000"/>
                              <a:lumOff val="5000"/>
                            </a:schemeClr>
                          </a:solidFill>
                          <a:effectLst/>
                          <a:latin typeface="Arial" pitchFamily="34" charset="0"/>
                          <a:ea typeface="+mn-ea"/>
                          <a:cs typeface="Arial" pitchFamily="34" charset="0"/>
                        </a:rPr>
                        <a:t> con </a:t>
                      </a:r>
                      <a:r>
                        <a:rPr lang="en-US" sz="1000" u="none" kern="1200" baseline="0" dirty="0" err="1">
                          <a:solidFill>
                            <a:schemeClr val="tx1">
                              <a:lumMod val="95000"/>
                              <a:lumOff val="5000"/>
                            </a:schemeClr>
                          </a:solidFill>
                          <a:effectLst/>
                          <a:latin typeface="Arial" pitchFamily="34" charset="0"/>
                          <a:ea typeface="+mn-ea"/>
                          <a:cs typeface="Arial" pitchFamily="34" charset="0"/>
                        </a:rPr>
                        <a:t>convenios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colectivos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trabajo</a:t>
                      </a:r>
                      <a:r>
                        <a:rPr lang="en-US" sz="1000" u="none" kern="1200" baseline="0" dirty="0">
                          <a:solidFill>
                            <a:schemeClr val="tx1">
                              <a:lumMod val="95000"/>
                              <a:lumOff val="5000"/>
                            </a:schemeClr>
                          </a:solidFill>
                          <a:effectLst/>
                          <a:latin typeface="Arial" pitchFamily="34" charset="0"/>
                          <a:ea typeface="+mn-ea"/>
                          <a:cs typeface="Arial" pitchFamily="34" charset="0"/>
                        </a:rPr>
                        <a:t> y </a:t>
                      </a:r>
                      <a:r>
                        <a:rPr lang="en-US" sz="1000" u="none" kern="1200" baseline="0" dirty="0" err="1">
                          <a:solidFill>
                            <a:schemeClr val="tx1">
                              <a:lumMod val="95000"/>
                              <a:lumOff val="5000"/>
                            </a:schemeClr>
                          </a:solidFill>
                          <a:effectLst/>
                          <a:latin typeface="Arial" pitchFamily="34" charset="0"/>
                          <a:ea typeface="+mn-ea"/>
                          <a:cs typeface="Arial" pitchFamily="34" charset="0"/>
                        </a:rPr>
                        <a:t>otros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extLst/>
                          </a:blip>
                        </a:buBlip>
                      </a:pPr>
                      <a:r>
                        <a:rPr lang="en-US" sz="1000" u="none" kern="1200" dirty="0" err="1">
                          <a:solidFill>
                            <a:schemeClr val="tx1">
                              <a:lumMod val="95000"/>
                              <a:lumOff val="5000"/>
                            </a:schemeClr>
                          </a:solidFill>
                          <a:effectLst/>
                          <a:latin typeface="Arial" pitchFamily="34" charset="0"/>
                          <a:ea typeface="+mn-ea"/>
                          <a:cs typeface="Arial" pitchFamily="34" charset="0"/>
                        </a:rPr>
                        <a:t>Autoridades</a:t>
                      </a:r>
                      <a:r>
                        <a:rPr lang="en-US" sz="1000" u="none" kern="1200" dirty="0">
                          <a:solidFill>
                            <a:schemeClr val="tx1">
                              <a:lumMod val="95000"/>
                              <a:lumOff val="5000"/>
                            </a:schemeClr>
                          </a:solidFill>
                          <a:effectLst/>
                          <a:latin typeface="Arial" pitchFamily="34" charset="0"/>
                          <a:ea typeface="+mn-ea"/>
                          <a:cs typeface="Arial" pitchFamily="34" charset="0"/>
                        </a:rPr>
                        <a:t> de </a:t>
                      </a:r>
                      <a:r>
                        <a:rPr lang="en-US" sz="1000" u="none" kern="1200" dirty="0" err="1">
                          <a:solidFill>
                            <a:schemeClr val="tx1">
                              <a:lumMod val="95000"/>
                              <a:lumOff val="5000"/>
                            </a:schemeClr>
                          </a:solidFill>
                          <a:effectLst/>
                          <a:latin typeface="Arial" pitchFamily="34" charset="0"/>
                          <a:ea typeface="+mn-ea"/>
                          <a:cs typeface="Arial" pitchFamily="34" charset="0"/>
                        </a:rPr>
                        <a:t>aplicación</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 </a:t>
                      </a:r>
                      <a:r>
                        <a:rPr lang="es-AR" sz="1000" u="none" kern="1200" dirty="0">
                          <a:solidFill>
                            <a:schemeClr val="tx1">
                              <a:lumMod val="95000"/>
                              <a:lumOff val="5000"/>
                            </a:schemeClr>
                          </a:solidFill>
                          <a:effectLst/>
                          <a:latin typeface="Arial" pitchFamily="34" charset="0"/>
                          <a:ea typeface="+mn-ea"/>
                          <a:cs typeface="Arial" pitchFamily="34" charset="0"/>
                        </a:rPr>
                        <a:t>Cumplir con los Requisitos legales y otros requisitos </a:t>
                      </a:r>
                      <a:r>
                        <a:rPr lang="es-AR" sz="1000" u="none" kern="1200" baseline="0" dirty="0">
                          <a:solidFill>
                            <a:schemeClr val="tx1">
                              <a:lumMod val="95000"/>
                              <a:lumOff val="5000"/>
                            </a:schemeClr>
                          </a:solidFill>
                          <a:effectLst/>
                          <a:latin typeface="Arial" pitchFamily="34" charset="0"/>
                          <a:ea typeface="+mn-ea"/>
                          <a:cs typeface="Arial" pitchFamily="34" charset="0"/>
                        </a:rPr>
                        <a:t>, </a:t>
                      </a:r>
                      <a:r>
                        <a:rPr lang="es-AR" sz="1000" u="none" kern="1200" baseline="0" dirty="0" err="1">
                          <a:solidFill>
                            <a:schemeClr val="tx1">
                              <a:lumMod val="95000"/>
                              <a:lumOff val="5000"/>
                            </a:schemeClr>
                          </a:solidFill>
                          <a:effectLst/>
                          <a:latin typeface="Arial" pitchFamily="34" charset="0"/>
                          <a:ea typeface="+mn-ea"/>
                          <a:cs typeface="Arial" pitchFamily="34" charset="0"/>
                        </a:rPr>
                        <a:t>Ej</a:t>
                      </a:r>
                      <a:r>
                        <a:rPr lang="es-AR" sz="1000" u="none" kern="1200" baseline="0" dirty="0">
                          <a:solidFill>
                            <a:schemeClr val="tx1">
                              <a:lumMod val="95000"/>
                              <a:lumOff val="5000"/>
                            </a:schemeClr>
                          </a:solidFill>
                          <a:effectLst/>
                          <a:latin typeface="Arial" pitchFamily="34" charset="0"/>
                          <a:ea typeface="+mn-ea"/>
                          <a:cs typeface="Arial" pitchFamily="34" charset="0"/>
                        </a:rPr>
                        <a:t> .operaciones cercanas al </a:t>
                      </a:r>
                      <a:r>
                        <a:rPr lang="es-AR" sz="1000" u="none" kern="1200" baseline="0" dirty="0" err="1">
                          <a:solidFill>
                            <a:schemeClr val="tx1">
                              <a:lumMod val="95000"/>
                              <a:lumOff val="5000"/>
                            </a:schemeClr>
                          </a:solidFill>
                          <a:effectLst/>
                          <a:latin typeface="Arial" pitchFamily="34" charset="0"/>
                          <a:ea typeface="+mn-ea"/>
                          <a:cs typeface="Arial" pitchFamily="34" charset="0"/>
                        </a:rPr>
                        <a:t>volcan</a:t>
                      </a:r>
                      <a:r>
                        <a:rPr lang="es-AR" sz="1000" u="none" kern="1200" baseline="0" dirty="0">
                          <a:solidFill>
                            <a:schemeClr val="tx1">
                              <a:lumMod val="95000"/>
                              <a:lumOff val="5000"/>
                            </a:schemeClr>
                          </a:solidFill>
                          <a:effectLst/>
                          <a:latin typeface="Arial" pitchFamily="34" charset="0"/>
                          <a:ea typeface="+mn-ea"/>
                          <a:cs typeface="Arial" pitchFamily="34" charset="0"/>
                        </a:rPr>
                        <a:t>.</a:t>
                      </a:r>
                      <a:endParaRPr lang="en-US"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extLst/>
                          </a:blip>
                        </a:buBlip>
                      </a:pP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Atender</a:t>
                      </a:r>
                      <a:r>
                        <a:rPr lang="en-US" sz="1000" u="none" kern="1200" baseline="0" dirty="0">
                          <a:solidFill>
                            <a:schemeClr val="tx1">
                              <a:lumMod val="95000"/>
                              <a:lumOff val="5000"/>
                            </a:schemeClr>
                          </a:solidFill>
                          <a:effectLst/>
                          <a:latin typeface="Arial" pitchFamily="34" charset="0"/>
                          <a:ea typeface="+mn-ea"/>
                          <a:cs typeface="Arial" pitchFamily="34" charset="0"/>
                        </a:rPr>
                        <a:t> las </a:t>
                      </a:r>
                      <a:r>
                        <a:rPr lang="en-US" sz="1000" u="none" kern="1200" baseline="0" dirty="0" err="1">
                          <a:solidFill>
                            <a:schemeClr val="tx1">
                              <a:lumMod val="95000"/>
                              <a:lumOff val="5000"/>
                            </a:schemeClr>
                          </a:solidFill>
                          <a:effectLst/>
                          <a:latin typeface="Arial" pitchFamily="34" charset="0"/>
                          <a:ea typeface="+mn-ea"/>
                          <a:cs typeface="Arial" pitchFamily="34" charset="0"/>
                        </a:rPr>
                        <a:t>necesidades</a:t>
                      </a:r>
                      <a:r>
                        <a:rPr lang="en-US" sz="1000" u="none" kern="1200" baseline="0" dirty="0">
                          <a:solidFill>
                            <a:schemeClr val="tx1">
                              <a:lumMod val="95000"/>
                              <a:lumOff val="5000"/>
                            </a:schemeClr>
                          </a:solidFill>
                          <a:effectLst/>
                          <a:latin typeface="Arial" pitchFamily="34" charset="0"/>
                          <a:ea typeface="+mn-ea"/>
                          <a:cs typeface="Arial" pitchFamily="34" charset="0"/>
                        </a:rPr>
                        <a:t> de los </a:t>
                      </a: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para </a:t>
                      </a:r>
                      <a:r>
                        <a:rPr lang="en-US" sz="1000" u="none" kern="1200" baseline="0" dirty="0" err="1">
                          <a:solidFill>
                            <a:schemeClr val="tx1">
                              <a:lumMod val="95000"/>
                              <a:lumOff val="5000"/>
                            </a:schemeClr>
                          </a:solidFill>
                          <a:effectLst/>
                          <a:latin typeface="Arial" pitchFamily="34" charset="0"/>
                          <a:ea typeface="+mn-ea"/>
                          <a:cs typeface="Arial" pitchFamily="34" charset="0"/>
                        </a:rPr>
                        <a:t>dar</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acceso</a:t>
                      </a:r>
                      <a:r>
                        <a:rPr lang="en-US" sz="1000" u="none" kern="1200" baseline="0" dirty="0">
                          <a:solidFill>
                            <a:schemeClr val="tx1">
                              <a:lumMod val="95000"/>
                              <a:lumOff val="5000"/>
                            </a:schemeClr>
                          </a:solidFill>
                          <a:effectLst/>
                          <a:latin typeface="Arial" pitchFamily="34" charset="0"/>
                          <a:ea typeface="+mn-ea"/>
                          <a:cs typeface="Arial" pitchFamily="34" charset="0"/>
                        </a:rPr>
                        <a:t> a las </a:t>
                      </a:r>
                      <a:r>
                        <a:rPr lang="en-US" sz="1000" u="none" kern="1200" baseline="0" dirty="0" err="1">
                          <a:solidFill>
                            <a:schemeClr val="tx1">
                              <a:lumMod val="95000"/>
                              <a:lumOff val="5000"/>
                            </a:schemeClr>
                          </a:solidFill>
                          <a:effectLst/>
                          <a:latin typeface="Arial" pitchFamily="34" charset="0"/>
                          <a:ea typeface="+mn-ea"/>
                          <a:cs typeface="Arial" pitchFamily="34" charset="0"/>
                        </a:rPr>
                        <a:t>tranqueras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extLst/>
                          </a:blip>
                        </a:buBlip>
                      </a:pPr>
                      <a:r>
                        <a:rPr lang="en-US" sz="1000" u="none" kern="1200" baseline="0" dirty="0" err="1">
                          <a:solidFill>
                            <a:schemeClr val="tx1">
                              <a:lumMod val="95000"/>
                              <a:lumOff val="5000"/>
                            </a:schemeClr>
                          </a:solidFill>
                          <a:effectLst/>
                          <a:latin typeface="Arial" pitchFamily="34" charset="0"/>
                          <a:ea typeface="+mn-ea"/>
                          <a:cs typeface="Arial" pitchFamily="34" charset="0"/>
                        </a:rPr>
                        <a:t>Proveedores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Establecer</a:t>
                      </a:r>
                      <a:r>
                        <a:rPr lang="en-US" sz="1000" u="none" kern="1200" baseline="0" dirty="0">
                          <a:solidFill>
                            <a:schemeClr val="tx1">
                              <a:lumMod val="95000"/>
                              <a:lumOff val="5000"/>
                            </a:schemeClr>
                          </a:solidFill>
                          <a:effectLst/>
                          <a:latin typeface="Arial" pitchFamily="34" charset="0"/>
                          <a:ea typeface="+mn-ea"/>
                          <a:cs typeface="Arial" pitchFamily="34" charset="0"/>
                        </a:rPr>
                        <a:t> los </a:t>
                      </a:r>
                      <a:r>
                        <a:rPr lang="en-US" sz="1000" u="none" kern="1200" baseline="0" dirty="0" err="1">
                          <a:solidFill>
                            <a:schemeClr val="tx1">
                              <a:lumMod val="95000"/>
                              <a:lumOff val="5000"/>
                            </a:schemeClr>
                          </a:solidFill>
                          <a:effectLst/>
                          <a:latin typeface="Arial" pitchFamily="34" charset="0"/>
                          <a:ea typeface="+mn-ea"/>
                          <a:cs typeface="Arial" pitchFamily="34" charset="0"/>
                        </a:rPr>
                        <a:t>requisitos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compra</a:t>
                      </a:r>
                      <a:r>
                        <a:rPr lang="en-US" sz="1000" u="none" kern="1200" baseline="0" dirty="0">
                          <a:solidFill>
                            <a:schemeClr val="tx1">
                              <a:lumMod val="95000"/>
                              <a:lumOff val="5000"/>
                            </a:schemeClr>
                          </a:solidFill>
                          <a:effectLst/>
                          <a:latin typeface="Arial" pitchFamily="34" charset="0"/>
                          <a:ea typeface="+mn-ea"/>
                          <a:cs typeface="Arial" pitchFamily="34" charset="0"/>
                        </a:rPr>
                        <a:t> y los </a:t>
                      </a:r>
                      <a:r>
                        <a:rPr lang="en-US" sz="1000" u="none" kern="1200" baseline="0" dirty="0" err="1">
                          <a:solidFill>
                            <a:schemeClr val="tx1">
                              <a:lumMod val="95000"/>
                              <a:lumOff val="5000"/>
                            </a:schemeClr>
                          </a:solidFill>
                          <a:effectLst/>
                          <a:latin typeface="Arial" pitchFamily="34" charset="0"/>
                          <a:ea typeface="+mn-ea"/>
                          <a:cs typeface="Arial" pitchFamily="34" charset="0"/>
                        </a:rPr>
                        <a:t>pagos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en</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tiempo</a:t>
                      </a:r>
                      <a:r>
                        <a:rPr lang="en-US" sz="1000" u="none" kern="1200" baseline="0" dirty="0">
                          <a:solidFill>
                            <a:schemeClr val="tx1">
                              <a:lumMod val="95000"/>
                              <a:lumOff val="5000"/>
                            </a:schemeClr>
                          </a:solidFill>
                          <a:effectLst/>
                          <a:latin typeface="Arial" pitchFamily="34" charset="0"/>
                          <a:ea typeface="+mn-ea"/>
                          <a:cs typeface="Arial" pitchFamily="34" charset="0"/>
                        </a:rPr>
                        <a:t> y forma.</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None/>
                      </a:pPr>
                      <a:endParaRPr lang="es-ES" sz="1000" u="none" kern="1200" dirty="0">
                        <a:solidFill>
                          <a:schemeClr val="tx1">
                            <a:lumMod val="95000"/>
                            <a:lumOff val="5000"/>
                          </a:schemeClr>
                        </a:solidFill>
                        <a:effectLst/>
                        <a:latin typeface="Arial" pitchFamily="34" charset="0"/>
                        <a:ea typeface="+mn-ea"/>
                        <a:cs typeface="Arial" pitchFamily="34" charset="0"/>
                      </a:endParaRPr>
                    </a:p>
                  </a:txBody>
                  <a:tcPr/>
                </a:tc>
                <a:extLst>
                  <a:ext uri="{0D108BD9-81ED-4DB2-BD59-A6C34878D82A}">
                    <a16:rowId xmlns="" xmlns:a16="http://schemas.microsoft.com/office/drawing/2014/main" val="2278747012"/>
                  </a:ext>
                </a:extLst>
              </a:tr>
            </a:tbl>
          </a:graphicData>
        </a:graphic>
      </p:graphicFrame>
      <p:sp>
        <p:nvSpPr>
          <p:cNvPr id="17" name="Text Box 4"/>
          <p:cNvSpPr txBox="1">
            <a:spLocks noChangeArrowheads="1"/>
          </p:cNvSpPr>
          <p:nvPr/>
        </p:nvSpPr>
        <p:spPr bwMode="auto">
          <a:xfrm>
            <a:off x="4604853" y="2076639"/>
            <a:ext cx="2560777" cy="1717393"/>
          </a:xfrm>
          <a:prstGeom prst="rect">
            <a:avLst/>
          </a:prstGeom>
          <a:noFill/>
          <a:ln w="38100" cmpd="dbl">
            <a:solidFill>
              <a:schemeClr val="tx1"/>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60000"/>
              </a:spcBef>
              <a:spcAft>
                <a:spcPts val="0"/>
              </a:spcAft>
              <a:buClrTx/>
              <a:buSzTx/>
              <a:buFontTx/>
              <a:buNone/>
              <a:tabLst/>
              <a:defRPr/>
            </a:pPr>
            <a:r>
              <a:rPr lang="es-ES" sz="2000" b="1" u="sng" dirty="0">
                <a:effectLst>
                  <a:outerShdw blurRad="38100" dist="38100" dir="2700000" algn="tl">
                    <a:srgbClr val="C0C0C0"/>
                  </a:outerShdw>
                </a:effectLst>
                <a:latin typeface="Arial" panose="020B0604020202020204" pitchFamily="34" charset="0"/>
                <a:cs typeface="Arial" panose="020B0604020202020204" pitchFamily="34" charset="0"/>
              </a:rPr>
              <a:t>Proceso</a:t>
            </a:r>
          </a:p>
          <a:p>
            <a:pPr lvl="0" algn="ctr">
              <a:spcBef>
                <a:spcPct val="60000"/>
              </a:spcBef>
              <a:defRPr/>
            </a:pPr>
            <a:r>
              <a:rPr lang="es-ES" sz="1300" b="1" u="sng" dirty="0">
                <a:effectLst>
                  <a:outerShdw blurRad="38100" dist="38100" dir="2700000" algn="tl">
                    <a:srgbClr val="C0C0C0"/>
                  </a:outerShdw>
                </a:effectLst>
                <a:latin typeface="Arial" panose="020B0604020202020204" pitchFamily="34" charset="0"/>
                <a:cs typeface="Arial" panose="020B0604020202020204" pitchFamily="34" charset="0"/>
              </a:rPr>
              <a:t>Operaciones</a:t>
            </a:r>
          </a:p>
          <a:p>
            <a:pPr lvl="0" algn="ctr">
              <a:spcBef>
                <a:spcPct val="60000"/>
              </a:spcBef>
              <a:defRPr/>
            </a:pPr>
            <a:r>
              <a:rPr lang="es-ES" b="1" u="sng" dirty="0">
                <a:latin typeface="Arial" panose="020B0604020202020204" pitchFamily="34" charset="0"/>
                <a:cs typeface="Arial" panose="020B0604020202020204" pitchFamily="34" charset="0"/>
              </a:rPr>
              <a:t>Responsable</a:t>
            </a:r>
            <a:r>
              <a:rPr lang="es-ES" b="1" u="sng" dirty="0">
                <a:effectLst>
                  <a:outerShdw blurRad="38100" dist="38100" dir="2700000" algn="tl">
                    <a:srgbClr val="C0C0C0"/>
                  </a:outerShdw>
                </a:effectLst>
                <a:latin typeface="Arial" panose="020B0604020202020204" pitchFamily="34" charset="0"/>
                <a:cs typeface="Arial" panose="020B0604020202020204" pitchFamily="34" charset="0"/>
              </a:rPr>
              <a:t>: Gerente de Operaciones</a:t>
            </a:r>
            <a:endParaRPr kumimoji="0" lang="es-ES" sz="1000" b="0" i="0" u="none" strike="noStrike" kern="1200" cap="none" spc="0" normalizeH="0" baseline="0" noProof="0" dirty="0">
              <a:ln>
                <a:noFill/>
              </a:ln>
              <a:solidFill>
                <a:srgbClr val="FF0000"/>
              </a:solidFill>
              <a:effectLst/>
              <a:uLnTx/>
              <a:uFillTx/>
              <a:latin typeface="Tahoma" pitchFamily="34" charset="0"/>
              <a:ea typeface="+mn-ea"/>
              <a:cs typeface="+mn-cs"/>
            </a:endParaRPr>
          </a:p>
        </p:txBody>
      </p:sp>
      <p:graphicFrame>
        <p:nvGraphicFramePr>
          <p:cNvPr id="20" name="Tabla 19"/>
          <p:cNvGraphicFramePr>
            <a:graphicFrameLocks noGrp="1"/>
          </p:cNvGraphicFramePr>
          <p:nvPr>
            <p:extLst>
              <p:ext uri="{D42A27DB-BD31-4B8C-83A1-F6EECF244321}">
                <p14:modId xmlns:p14="http://schemas.microsoft.com/office/powerpoint/2010/main" val="2194558"/>
              </p:ext>
            </p:extLst>
          </p:nvPr>
        </p:nvGraphicFramePr>
        <p:xfrm>
          <a:off x="7347245" y="4035999"/>
          <a:ext cx="4366507" cy="2887715"/>
        </p:xfrm>
        <a:graphic>
          <a:graphicData uri="http://schemas.openxmlformats.org/drawingml/2006/table">
            <a:tbl>
              <a:tblPr firstRow="1" bandRow="1">
                <a:tableStyleId>{69012ECD-51FC-41F1-AA8D-1B2483CD663E}</a:tableStyleId>
              </a:tblPr>
              <a:tblGrid>
                <a:gridCol w="4366507">
                  <a:extLst>
                    <a:ext uri="{9D8B030D-6E8A-4147-A177-3AD203B41FA5}">
                      <a16:colId xmlns="" xmlns:a16="http://schemas.microsoft.com/office/drawing/2014/main" val="1157492327"/>
                    </a:ext>
                  </a:extLst>
                </a:gridCol>
              </a:tblGrid>
              <a:tr h="183738">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INTERNAS Requerimientos y expectativas </a:t>
                      </a:r>
                    </a:p>
                  </a:txBody>
                  <a:tcPr>
                    <a:solidFill>
                      <a:srgbClr val="FFFF99"/>
                    </a:solidFill>
                  </a:tcPr>
                </a:tc>
                <a:extLst>
                  <a:ext uri="{0D108BD9-81ED-4DB2-BD59-A6C34878D82A}">
                    <a16:rowId xmlns="" xmlns:a16="http://schemas.microsoft.com/office/drawing/2014/main" val="3181190746"/>
                  </a:ext>
                </a:extLst>
              </a:tr>
              <a:tr h="1469901">
                <a:tc>
                  <a:txBody>
                    <a:bodyPr/>
                    <a:lstStyle/>
                    <a:p>
                      <a:pPr marL="0" marR="0" indent="0" algn="l" defTabSz="914400" rtl="0" eaLnBrk="1" fontAlgn="auto" latinLnBrk="0" hangingPunct="1">
                        <a:lnSpc>
                          <a:spcPct val="100000"/>
                        </a:lnSpc>
                        <a:spcBef>
                          <a:spcPct val="20000"/>
                        </a:spcBef>
                        <a:spcAft>
                          <a:spcPts val="0"/>
                        </a:spcAft>
                        <a:buClrTx/>
                        <a:buSzTx/>
                        <a:buFontTx/>
                        <a:buBlip>
                          <a:blip r:embed="rId2">
                            <a:extLst/>
                          </a:blip>
                        </a:buBlip>
                        <a:tabLst/>
                        <a:defRPr/>
                      </a:pPr>
                      <a:r>
                        <a:rPr lang="es-ES" sz="1000" dirty="0">
                          <a:solidFill>
                            <a:schemeClr val="tx1"/>
                          </a:solidFill>
                          <a:effectLst/>
                          <a:latin typeface="Arial" pitchFamily="34" charset="0"/>
                          <a:cs typeface="Arial" pitchFamily="34" charset="0"/>
                        </a:rPr>
                        <a:t>Personal</a:t>
                      </a:r>
                      <a:r>
                        <a:rPr lang="es-ES" sz="1000" baseline="0" dirty="0">
                          <a:solidFill>
                            <a:schemeClr val="tx1"/>
                          </a:solidFill>
                          <a:effectLst/>
                          <a:latin typeface="Arial" pitchFamily="34" charset="0"/>
                          <a:cs typeface="Arial" pitchFamily="34" charset="0"/>
                        </a:rPr>
                        <a:t> de la organización</a:t>
                      </a:r>
                      <a:r>
                        <a:rPr lang="es-ES" sz="1000" b="0" u="none" baseline="0" dirty="0">
                          <a:solidFill>
                            <a:schemeClr val="tx1"/>
                          </a:solidFill>
                          <a:effectLst/>
                          <a:latin typeface="Arial" pitchFamily="34" charset="0"/>
                          <a:cs typeface="Arial" pitchFamily="34" charset="0"/>
                        </a:rPr>
                        <a:t>: </a:t>
                      </a:r>
                      <a:r>
                        <a:rPr lang="es-ES" sz="1000" baseline="0" dirty="0">
                          <a:solidFill>
                            <a:schemeClr val="tx1"/>
                          </a:solidFill>
                          <a:effectLst/>
                          <a:latin typeface="Arial" pitchFamily="34" charset="0"/>
                          <a:cs typeface="Arial" pitchFamily="34" charset="0"/>
                        </a:rPr>
                        <a:t>Requerimientos: Atender y gestionar los requerimientos de: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Mantenimiento: disponibilidad de equipos para realizar mantenimiento preventivo.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Compras: gestión de compras ordenada respetando tiempos de proceso.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Seguridad y Ambiente: cumplimiento de estándares de seguridad y ambiente.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Gerencia: Presentación de informes en tiempo y forma.</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RRHH: </a:t>
                      </a:r>
                      <a:r>
                        <a:rPr lang="es-ES" sz="1000" smtClean="0">
                          <a:solidFill>
                            <a:schemeClr val="tx1"/>
                          </a:solidFill>
                          <a:effectLst/>
                          <a:latin typeface="Arial" pitchFamily="34" charset="0"/>
                          <a:cs typeface="Arial" pitchFamily="34" charset="0"/>
                        </a:rPr>
                        <a:t>Realizacion</a:t>
                      </a:r>
                      <a:r>
                        <a:rPr lang="es-ES" sz="1000" dirty="0" smtClean="0">
                          <a:solidFill>
                            <a:schemeClr val="tx1"/>
                          </a:solidFill>
                          <a:effectLst/>
                          <a:latin typeface="Arial" pitchFamily="34" charset="0"/>
                          <a:cs typeface="Arial" pitchFamily="34" charset="0"/>
                        </a:rPr>
                        <a:t> </a:t>
                      </a:r>
                      <a:r>
                        <a:rPr lang="es-ES" sz="1000" dirty="0">
                          <a:solidFill>
                            <a:schemeClr val="tx1"/>
                          </a:solidFill>
                          <a:effectLst/>
                          <a:latin typeface="Arial" pitchFamily="34" charset="0"/>
                          <a:cs typeface="Arial" pitchFamily="34" charset="0"/>
                        </a:rPr>
                        <a:t>de evaluaciones de desempeño, actualización de plantillas de personal.</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SGI: Cumplir con los procedimientos de SGI y directrices de SGI.</a:t>
                      </a:r>
                    </a:p>
                  </a:txBody>
                  <a:tcPr/>
                </a:tc>
                <a:extLst>
                  <a:ext uri="{0D108BD9-81ED-4DB2-BD59-A6C34878D82A}">
                    <a16:rowId xmlns="" xmlns:a16="http://schemas.microsoft.com/office/drawing/2014/main" val="2278747012"/>
                  </a:ext>
                </a:extLst>
              </a:tr>
              <a:tr h="540755">
                <a:tc>
                  <a:txBody>
                    <a:bodyPr/>
                    <a:lstStyle/>
                    <a:p>
                      <a:pPr marL="0" marR="0" indent="0" algn="l" defTabSz="914400" rtl="0" eaLnBrk="1" fontAlgn="auto" latinLnBrk="0" hangingPunct="1">
                        <a:lnSpc>
                          <a:spcPct val="100000"/>
                        </a:lnSpc>
                        <a:spcBef>
                          <a:spcPct val="20000"/>
                        </a:spcBef>
                        <a:spcAft>
                          <a:spcPts val="0"/>
                        </a:spcAft>
                        <a:buClrTx/>
                        <a:buSzTx/>
                        <a:buFontTx/>
                        <a:buNone/>
                        <a:tabLst/>
                        <a:defRPr/>
                      </a:pPr>
                      <a:endParaRPr lang="es-ES" sz="1000" u="none" baseline="0" dirty="0">
                        <a:solidFill>
                          <a:schemeClr val="tx1"/>
                        </a:solidFill>
                        <a:effectLst/>
                        <a:latin typeface="Arial" pitchFamily="34" charset="0"/>
                        <a:cs typeface="Arial" pitchFamily="34" charset="0"/>
                      </a:endParaRPr>
                    </a:p>
                  </a:txBody>
                  <a:tcPr/>
                </a:tc>
                <a:extLst>
                  <a:ext uri="{0D108BD9-81ED-4DB2-BD59-A6C34878D82A}">
                    <a16:rowId xmlns="" xmlns:a16="http://schemas.microsoft.com/office/drawing/2014/main" val="2841936564"/>
                  </a:ext>
                </a:extLst>
              </a:tr>
            </a:tbl>
          </a:graphicData>
        </a:graphic>
      </p:graphicFrame>
      <p:sp>
        <p:nvSpPr>
          <p:cNvPr id="14" name="Flecha: a la derecha 13">
            <a:extLst>
              <a:ext uri="{FF2B5EF4-FFF2-40B4-BE49-F238E27FC236}">
                <a16:creationId xmlns="" xmlns:a16="http://schemas.microsoft.com/office/drawing/2014/main" id="{9A117EB1-8F85-44E7-AE82-F3CF75CAFA48}"/>
              </a:ext>
            </a:extLst>
          </p:cNvPr>
          <p:cNvSpPr/>
          <p:nvPr/>
        </p:nvSpPr>
        <p:spPr>
          <a:xfrm rot="17561866">
            <a:off x="4403044" y="406464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6" name="Flecha: a la derecha 15">
            <a:extLst>
              <a:ext uri="{FF2B5EF4-FFF2-40B4-BE49-F238E27FC236}">
                <a16:creationId xmlns="" xmlns:a16="http://schemas.microsoft.com/office/drawing/2014/main" id="{8EB948E1-1118-48F3-BA7F-1D8B4769C61D}"/>
              </a:ext>
            </a:extLst>
          </p:cNvPr>
          <p:cNvSpPr/>
          <p:nvPr/>
        </p:nvSpPr>
        <p:spPr>
          <a:xfrm rot="14578999">
            <a:off x="6647709" y="4118595"/>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8" name="Flecha: a la derecha 17">
            <a:extLst>
              <a:ext uri="{FF2B5EF4-FFF2-40B4-BE49-F238E27FC236}">
                <a16:creationId xmlns="" xmlns:a16="http://schemas.microsoft.com/office/drawing/2014/main" id="{A232B2BB-6254-4938-ADAA-441E420885EE}"/>
              </a:ext>
            </a:extLst>
          </p:cNvPr>
          <p:cNvSpPr/>
          <p:nvPr/>
        </p:nvSpPr>
        <p:spPr>
          <a:xfrm rot="7598700">
            <a:off x="6757310" y="1127927"/>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9" name="Flecha: a la derecha 18">
            <a:extLst>
              <a:ext uri="{FF2B5EF4-FFF2-40B4-BE49-F238E27FC236}">
                <a16:creationId xmlns="" xmlns:a16="http://schemas.microsoft.com/office/drawing/2014/main" id="{384A4815-373E-4FF6-A37B-B884839880ED}"/>
              </a:ext>
            </a:extLst>
          </p:cNvPr>
          <p:cNvSpPr/>
          <p:nvPr/>
        </p:nvSpPr>
        <p:spPr>
          <a:xfrm rot="2760178">
            <a:off x="4456206" y="1174443"/>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graphicFrame>
        <p:nvGraphicFramePr>
          <p:cNvPr id="21" name="Table 10">
            <a:extLst>
              <a:ext uri="{FF2B5EF4-FFF2-40B4-BE49-F238E27FC236}">
                <a16:creationId xmlns="" xmlns:a16="http://schemas.microsoft.com/office/drawing/2014/main" id="{978CCDF6-CA6A-47D8-B4EF-01B3104F9710}"/>
              </a:ext>
            </a:extLst>
          </p:cNvPr>
          <p:cNvGraphicFramePr>
            <a:graphicFrameLocks noGrp="1"/>
          </p:cNvGraphicFramePr>
          <p:nvPr>
            <p:extLst>
              <p:ext uri="{D42A27DB-BD31-4B8C-83A1-F6EECF244321}">
                <p14:modId xmlns:p14="http://schemas.microsoft.com/office/powerpoint/2010/main" val="4124306516"/>
              </p:ext>
            </p:extLst>
          </p:nvPr>
        </p:nvGraphicFramePr>
        <p:xfrm>
          <a:off x="507382" y="101098"/>
          <a:ext cx="11345775" cy="676464"/>
        </p:xfrm>
        <a:graphic>
          <a:graphicData uri="http://schemas.openxmlformats.org/drawingml/2006/table">
            <a:tbl>
              <a:tblPr>
                <a:tableStyleId>{5C22544A-7EE6-4342-B048-85BDC9FD1C3A}</a:tableStyleId>
              </a:tblPr>
              <a:tblGrid>
                <a:gridCol w="2155497">
                  <a:extLst>
                    <a:ext uri="{9D8B030D-6E8A-4147-A177-3AD203B41FA5}">
                      <a16:colId xmlns="" xmlns:a16="http://schemas.microsoft.com/office/drawing/2014/main" val="648609137"/>
                    </a:ext>
                  </a:extLst>
                </a:gridCol>
                <a:gridCol w="7034781">
                  <a:extLst>
                    <a:ext uri="{9D8B030D-6E8A-4147-A177-3AD203B41FA5}">
                      <a16:colId xmlns="" xmlns:a16="http://schemas.microsoft.com/office/drawing/2014/main" val="1187968747"/>
                    </a:ext>
                  </a:extLst>
                </a:gridCol>
                <a:gridCol w="2155497">
                  <a:extLst>
                    <a:ext uri="{9D8B030D-6E8A-4147-A177-3AD203B41FA5}">
                      <a16:colId xmlns="" xmlns:a16="http://schemas.microsoft.com/office/drawing/2014/main" val="1180515500"/>
                    </a:ext>
                  </a:extLst>
                </a:gridCol>
              </a:tblGrid>
              <a:tr h="225488">
                <a:tc rowSpan="3">
                  <a:txBody>
                    <a:bodyPr/>
                    <a:lstStyle/>
                    <a:p>
                      <a:pPr algn="ctr">
                        <a:spcBef>
                          <a:spcPts val="1200"/>
                        </a:spcBef>
                        <a:spcAft>
                          <a:spcPts val="0"/>
                        </a:spcAft>
                        <a:tabLst>
                          <a:tab pos="2743200" algn="ctr"/>
                          <a:tab pos="5486400" algn="r"/>
                        </a:tabLst>
                      </a:pPr>
                      <a:endParaRPr lang="es-ES" sz="1200" b="1" kern="1300" cap="small" dirty="0">
                        <a:solidFill>
                          <a:srgbClr val="1F497D"/>
                        </a:solidFill>
                        <a:effectLst/>
                        <a:latin typeface="Arial" panose="020B0604020202020204" pitchFamily="34" charset="0"/>
                        <a:ea typeface="Times New Roman" panose="02020603050405020304" pitchFamily="18" charset="0"/>
                      </a:endParaRPr>
                    </a:p>
                  </a:txBody>
                  <a:tcPr marL="44450" marR="44450" marT="0" marB="0" anchor="ctr">
                    <a:solidFill>
                      <a:schemeClr val="bg1">
                        <a:lumMod val="95000"/>
                      </a:schemeClr>
                    </a:solidFill>
                  </a:tcPr>
                </a:tc>
                <a:tc rowSpan="3">
                  <a:txBody>
                    <a:bodyPr/>
                    <a:lstStyle/>
                    <a:p>
                      <a:pPr algn="ctr">
                        <a:spcAft>
                          <a:spcPts val="0"/>
                        </a:spcAft>
                      </a:pPr>
                      <a:r>
                        <a:rPr lang="es-AR" sz="1200" b="1" kern="1300" dirty="0">
                          <a:effectLst/>
                          <a:latin typeface="Arial" panose="020B0604020202020204" pitchFamily="34" charset="0"/>
                          <a:cs typeface="Arial" panose="020B0604020202020204" pitchFamily="34" charset="0"/>
                        </a:rPr>
                        <a:t>FICHA DE </a:t>
                      </a:r>
                      <a:r>
                        <a:rPr lang="es-AR" sz="1200" b="1" kern="1300" dirty="0" smtClean="0">
                          <a:effectLst/>
                          <a:latin typeface="Arial" panose="020B0604020202020204" pitchFamily="34" charset="0"/>
                          <a:cs typeface="Arial" panose="020B0604020202020204" pitchFamily="34" charset="0"/>
                        </a:rPr>
                        <a:t>PROCESOS</a:t>
                      </a:r>
                    </a:p>
                    <a:p>
                      <a:pPr algn="ctr">
                        <a:spcAft>
                          <a:spcPts val="0"/>
                        </a:spcAft>
                      </a:pPr>
                      <a:r>
                        <a:rPr lang="es-AR" sz="12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OPERACIONES </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tc>
                  <a:txBody>
                    <a:bodyPr/>
                    <a:lstStyle/>
                    <a:p>
                      <a:pPr algn="ctr">
                        <a:spcAft>
                          <a:spcPts val="0"/>
                        </a:spcAft>
                      </a:pPr>
                      <a:r>
                        <a:rPr lang="es-ES" sz="1100" b="1" kern="130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SGI-FOR-014</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2561101161"/>
                  </a:ext>
                </a:extLst>
              </a:tr>
              <a:tr h="225488">
                <a:tc vMerge="1">
                  <a:txBody>
                    <a:bodyPr/>
                    <a:lstStyle/>
                    <a:p>
                      <a:endParaRPr lang="es-AR"/>
                    </a:p>
                  </a:txBody>
                  <a:tcPr/>
                </a:tc>
                <a:tc vMerge="1">
                  <a:txBody>
                    <a:bodyPr/>
                    <a:lstStyle/>
                    <a:p>
                      <a:endParaRPr lang="es-AR"/>
                    </a:p>
                  </a:txBody>
                  <a:tcPr/>
                </a:tc>
                <a:tc>
                  <a:txBody>
                    <a:bodyPr/>
                    <a:lstStyle/>
                    <a:p>
                      <a:pPr algn="ctr">
                        <a:spcAft>
                          <a:spcPts val="0"/>
                        </a:spcAft>
                      </a:pPr>
                      <a:r>
                        <a:rPr lang="es-AR" sz="11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a:t>
                      </a:r>
                      <a:r>
                        <a:rPr lang="es-AR" sz="1100" b="1" kern="13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s-AR" sz="1100" b="1" kern="13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258950119"/>
                  </a:ext>
                </a:extLst>
              </a:tr>
              <a:tr h="225488">
                <a:tc vMerge="1">
                  <a:txBody>
                    <a:bodyPr/>
                    <a:lstStyle/>
                    <a:p>
                      <a:endParaRPr lang="es-AR"/>
                    </a:p>
                  </a:txBody>
                  <a:tcPr/>
                </a:tc>
                <a:tc vMerge="1">
                  <a:txBody>
                    <a:bodyPr/>
                    <a:lstStyle/>
                    <a:p>
                      <a:endParaRPr lang="es-AR"/>
                    </a:p>
                  </a:txBody>
                  <a:tcPr/>
                </a:tc>
                <a:tc>
                  <a:txBody>
                    <a:bodyPr/>
                    <a:lstStyle/>
                    <a:p>
                      <a:pPr marL="0" algn="ctr" defTabSz="914400" rtl="0" eaLnBrk="1" latinLnBrk="0" hangingPunct="1">
                        <a:spcAft>
                          <a:spcPts val="0"/>
                        </a:spcAft>
                      </a:pPr>
                      <a:r>
                        <a:rPr lang="es-ES" sz="11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Fecha Vigencia: 07/06/2019</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4009983624"/>
                  </a:ext>
                </a:extLst>
              </a:tr>
            </a:tbl>
          </a:graphicData>
        </a:graphic>
      </p:graphicFrame>
      <p:pic>
        <p:nvPicPr>
          <p:cNvPr id="22" name="Picture 2" descr="http://www.greenoilservices.com/wp-content/uploads/2018/03/logo-offset.pn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23925" y="0"/>
            <a:ext cx="15144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91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2668352206"/>
              </p:ext>
            </p:extLst>
          </p:nvPr>
        </p:nvGraphicFramePr>
        <p:xfrm>
          <a:off x="445595" y="50242"/>
          <a:ext cx="2951528" cy="1299262"/>
        </p:xfrm>
        <a:graphic>
          <a:graphicData uri="http://schemas.openxmlformats.org/drawingml/2006/table">
            <a:tbl>
              <a:tblPr firstRow="1" bandRow="1">
                <a:tableStyleId>{69012ECD-51FC-41F1-AA8D-1B2483CD663E}</a:tableStyleId>
              </a:tblPr>
              <a:tblGrid>
                <a:gridCol w="2951528">
                  <a:extLst>
                    <a:ext uri="{9D8B030D-6E8A-4147-A177-3AD203B41FA5}">
                      <a16:colId xmlns="" xmlns:a16="http://schemas.microsoft.com/office/drawing/2014/main" val="1157492327"/>
                    </a:ext>
                  </a:extLst>
                </a:gridCol>
              </a:tblGrid>
              <a:tr h="293422">
                <a:tc>
                  <a:txBody>
                    <a:bodyPr/>
                    <a:lstStyle/>
                    <a:p>
                      <a:pPr algn="ctr"/>
                      <a:r>
                        <a:rPr lang="es-AR" sz="1100" dirty="0">
                          <a:solidFill>
                            <a:schemeClr val="tx1"/>
                          </a:solidFill>
                          <a:latin typeface="Arial Black" panose="020B0A04020102020204" pitchFamily="34" charset="0"/>
                          <a:cs typeface="Arial" panose="020B0604020202020204" pitchFamily="34" charset="0"/>
                        </a:rPr>
                        <a:t>¿CON QUÉ?</a:t>
                      </a:r>
                    </a:p>
                  </a:txBody>
                  <a:tcPr>
                    <a:solidFill>
                      <a:srgbClr val="FFFF99"/>
                    </a:solidFill>
                  </a:tcPr>
                </a:tc>
                <a:extLst>
                  <a:ext uri="{0D108BD9-81ED-4DB2-BD59-A6C34878D82A}">
                    <a16:rowId xmlns="" xmlns:a16="http://schemas.microsoft.com/office/drawing/2014/main" val="3181190746"/>
                  </a:ext>
                </a:extLst>
              </a:tr>
              <a:tr h="962622">
                <a:tc>
                  <a:txBody>
                    <a:bodyPr/>
                    <a:lstStyle/>
                    <a:p>
                      <a:pPr>
                        <a:spcBef>
                          <a:spcPts val="0"/>
                        </a:spcBef>
                        <a:buFontTx/>
                        <a:buBlip>
                          <a:blip r:embed="rId2"/>
                        </a:buBlip>
                      </a:pPr>
                      <a:r>
                        <a:rPr lang="en-US" sz="1000" dirty="0" err="1">
                          <a:latin typeface="Arial" panose="020B0604020202020204" pitchFamily="34" charset="0"/>
                          <a:cs typeface="Arial" panose="020B0604020202020204" pitchFamily="34" charset="0"/>
                        </a:rPr>
                        <a:t>Telefono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PC</a:t>
                      </a:r>
                    </a:p>
                    <a:p>
                      <a:pPr>
                        <a:spcBef>
                          <a:spcPts val="0"/>
                        </a:spcBef>
                        <a:buFontTx/>
                        <a:buBlip>
                          <a:blip r:embed="rId2"/>
                        </a:buBlip>
                      </a:pPr>
                      <a:r>
                        <a:rPr lang="en-US" sz="1000" dirty="0" err="1">
                          <a:latin typeface="Arial" panose="020B0604020202020204" pitchFamily="34" charset="0"/>
                          <a:cs typeface="Arial" panose="020B0604020202020204" pitchFamily="34" charset="0"/>
                        </a:rPr>
                        <a:t>Vehiculo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Intranet</a:t>
                      </a:r>
                    </a:p>
                    <a:p>
                      <a:pPr>
                        <a:spcBef>
                          <a:spcPts val="0"/>
                        </a:spcBef>
                        <a:buFontTx/>
                        <a:buBlip>
                          <a:blip r:embed="rId2"/>
                        </a:buBlip>
                      </a:pPr>
                      <a:r>
                        <a:rPr lang="en-US" sz="1000" dirty="0">
                          <a:latin typeface="Arial" panose="020B0604020202020204" pitchFamily="34" charset="0"/>
                          <a:cs typeface="Arial" panose="020B0604020202020204" pitchFamily="34" charset="0"/>
                        </a:rPr>
                        <a:t>Internet</a:t>
                      </a:r>
                    </a:p>
                    <a:p>
                      <a:pPr>
                        <a:spcBef>
                          <a:spcPts val="0"/>
                        </a:spcBef>
                        <a:buFontTx/>
                        <a:buBlip>
                          <a:blip r:embed="rId2"/>
                        </a:buBlip>
                      </a:pPr>
                      <a:endParaRPr lang="es-AR" sz="10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2278747012"/>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1045380747"/>
              </p:ext>
            </p:extLst>
          </p:nvPr>
        </p:nvGraphicFramePr>
        <p:xfrm>
          <a:off x="213579" y="1660225"/>
          <a:ext cx="3298007" cy="2545080"/>
        </p:xfrm>
        <a:graphic>
          <a:graphicData uri="http://schemas.openxmlformats.org/drawingml/2006/table">
            <a:tbl>
              <a:tblPr firstRow="1" bandRow="1">
                <a:tableStyleId>{69012ECD-51FC-41F1-AA8D-1B2483CD663E}</a:tableStyleId>
              </a:tblPr>
              <a:tblGrid>
                <a:gridCol w="3298007">
                  <a:extLst>
                    <a:ext uri="{9D8B030D-6E8A-4147-A177-3AD203B41FA5}">
                      <a16:colId xmlns="" xmlns:a16="http://schemas.microsoft.com/office/drawing/2014/main" val="1157492327"/>
                    </a:ext>
                  </a:extLst>
                </a:gridCol>
              </a:tblGrid>
              <a:tr h="162864">
                <a:tc>
                  <a:txBody>
                    <a:bodyPr/>
                    <a:lstStyle/>
                    <a:p>
                      <a:pPr algn="ctr"/>
                      <a:r>
                        <a:rPr lang="es-AR" sz="1100" dirty="0">
                          <a:solidFill>
                            <a:schemeClr val="tx1"/>
                          </a:solidFill>
                          <a:latin typeface="Arial Black" panose="020B0A04020102020204" pitchFamily="34" charset="0"/>
                          <a:cs typeface="Arial" panose="020B0604020202020204" pitchFamily="34" charset="0"/>
                        </a:rPr>
                        <a:t>ENTRADAS</a:t>
                      </a:r>
                    </a:p>
                  </a:txBody>
                  <a:tcPr>
                    <a:solidFill>
                      <a:srgbClr val="FFFF99"/>
                    </a:solidFill>
                  </a:tcPr>
                </a:tc>
                <a:extLst>
                  <a:ext uri="{0D108BD9-81ED-4DB2-BD59-A6C34878D82A}">
                    <a16:rowId xmlns="" xmlns:a16="http://schemas.microsoft.com/office/drawing/2014/main" val="3181190746"/>
                  </a:ext>
                </a:extLst>
              </a:tr>
              <a:tr h="1123405">
                <a:tc>
                  <a:txBody>
                    <a:bodyPr/>
                    <a:lstStyle/>
                    <a:p>
                      <a:pPr lvl="0"/>
                      <a:r>
                        <a:rPr lang="es-AR" sz="900" kern="1200" dirty="0">
                          <a:solidFill>
                            <a:schemeClr val="tx1"/>
                          </a:solidFill>
                          <a:effectLst/>
                          <a:latin typeface="+mn-lt"/>
                          <a:ea typeface="+mn-ea"/>
                          <a:cs typeface="+mn-cs"/>
                        </a:rPr>
                        <a:t>-Necesidad del cliente. Comportamiento del mercado.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900" b="0" dirty="0">
                          <a:latin typeface="Arial" panose="020B0604020202020204" pitchFamily="34" charset="0"/>
                          <a:cs typeface="Arial" panose="020B0604020202020204" pitchFamily="34" charset="0"/>
                        </a:rPr>
                        <a:t>-Programa de visita</a:t>
                      </a:r>
                      <a:r>
                        <a:rPr lang="es-ES" sz="900" b="0" baseline="0" dirty="0">
                          <a:latin typeface="Arial" panose="020B0604020202020204" pitchFamily="34" charset="0"/>
                          <a:cs typeface="Arial" panose="020B0604020202020204" pitchFamily="34" charset="0"/>
                        </a:rPr>
                        <a:t> al cliente.</a:t>
                      </a:r>
                      <a:endParaRPr lang="es-AR" sz="900" kern="1200" dirty="0">
                        <a:solidFill>
                          <a:schemeClr val="tx1"/>
                        </a:solidFill>
                        <a:effectLst/>
                        <a:latin typeface="+mn-lt"/>
                        <a:ea typeface="+mn-ea"/>
                        <a:cs typeface="+mn-cs"/>
                      </a:endParaRPr>
                    </a:p>
                    <a:p>
                      <a:pPr lvl="0"/>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Presupuestos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proveedores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productos</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servicios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actualizados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Documentación</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recursos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disponibles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pedidos</a:t>
                      </a:r>
                      <a:r>
                        <a:rPr lang="en-US" sz="900" kern="1200" baseline="0" dirty="0">
                          <a:solidFill>
                            <a:schemeClr val="tx1"/>
                          </a:solidFill>
                          <a:effectLst/>
                          <a:latin typeface="+mn-lt"/>
                          <a:ea typeface="+mn-ea"/>
                          <a:cs typeface="+mn-cs"/>
                        </a:rPr>
                        <a:t> , </a:t>
                      </a:r>
                      <a:r>
                        <a:rPr lang="en-US" sz="900" kern="1200" baseline="0" dirty="0" err="1">
                          <a:solidFill>
                            <a:schemeClr val="tx1"/>
                          </a:solidFill>
                          <a:effectLst/>
                          <a:latin typeface="+mn-lt"/>
                          <a:ea typeface="+mn-ea"/>
                          <a:cs typeface="+mn-cs"/>
                        </a:rPr>
                        <a:t>precios</a:t>
                      </a:r>
                      <a:r>
                        <a:rPr lang="en-US" sz="900" kern="1200" baseline="0" dirty="0">
                          <a:solidFill>
                            <a:schemeClr val="tx1"/>
                          </a:solidFill>
                          <a:effectLst/>
                          <a:latin typeface="+mn-lt"/>
                          <a:ea typeface="+mn-ea"/>
                          <a:cs typeface="+mn-cs"/>
                        </a:rPr>
                        <a:t> del </a:t>
                      </a:r>
                      <a:r>
                        <a:rPr lang="en-US" sz="900" kern="1200" baseline="0" dirty="0" err="1">
                          <a:solidFill>
                            <a:schemeClr val="tx1"/>
                          </a:solidFill>
                          <a:effectLst/>
                          <a:latin typeface="+mn-lt"/>
                          <a:ea typeface="+mn-ea"/>
                          <a:cs typeface="+mn-cs"/>
                        </a:rPr>
                        <a:t>cliente</a:t>
                      </a:r>
                      <a:r>
                        <a:rPr lang="en-US" sz="900" kern="1200" baseline="0" dirty="0">
                          <a:solidFill>
                            <a:schemeClr val="tx1"/>
                          </a:solidFill>
                          <a:effectLst/>
                          <a:latin typeface="+mn-lt"/>
                          <a:ea typeface="+mn-ea"/>
                          <a:cs typeface="+mn-cs"/>
                        </a:rPr>
                        <a:t>, panel de control,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-Panel de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Ordenes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Partes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Diarios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 panel de control, etc.</a:t>
                      </a:r>
                    </a:p>
                    <a:p>
                      <a:pPr lvl="0"/>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Nomina</a:t>
                      </a:r>
                      <a:r>
                        <a:rPr lang="en-US" sz="900" b="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Informacion</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Indicadores</a:t>
                      </a:r>
                      <a:r>
                        <a:rPr lang="en-US" sz="900" b="0" kern="1200" baseline="0" dirty="0">
                          <a:solidFill>
                            <a:schemeClr val="tx1"/>
                          </a:solidFill>
                          <a:effectLst/>
                          <a:latin typeface="+mn-lt"/>
                          <a:ea typeface="+mn-ea"/>
                          <a:cs typeface="+mn-cs"/>
                        </a:rPr>
                        <a:t>.</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gestión</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Novedades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operativas</a:t>
                      </a: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nuevos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negocios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Mails de </a:t>
                      </a:r>
                      <a:r>
                        <a:rPr lang="en-US" sz="900" b="0" kern="1200" baseline="0" dirty="0" err="1">
                          <a:solidFill>
                            <a:schemeClr val="tx1"/>
                          </a:solidFill>
                          <a:effectLst/>
                          <a:latin typeface="+mn-lt"/>
                          <a:ea typeface="+mn-ea"/>
                          <a:cs typeface="+mn-cs"/>
                        </a:rPr>
                        <a:t>clientes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NC, </a:t>
                      </a:r>
                      <a:r>
                        <a:rPr lang="en-US" sz="900" b="0" kern="1200" baseline="0" dirty="0" err="1">
                          <a:solidFill>
                            <a:schemeClr val="tx1"/>
                          </a:solidFill>
                          <a:effectLst/>
                          <a:latin typeface="+mn-lt"/>
                          <a:ea typeface="+mn-ea"/>
                          <a:cs typeface="+mn-cs"/>
                        </a:rPr>
                        <a:t>ordenes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servicios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evaluaciones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desempeño</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anteriores</a:t>
                      </a:r>
                      <a:r>
                        <a:rPr lang="en-US" sz="900" b="0" kern="1200" baseline="0" dirty="0">
                          <a:solidFill>
                            <a:schemeClr val="tx1"/>
                          </a:solidFill>
                          <a:effectLst/>
                          <a:latin typeface="+mn-lt"/>
                          <a:ea typeface="+mn-ea"/>
                          <a:cs typeface="+mn-cs"/>
                        </a:rPr>
                        <a:t>.</a:t>
                      </a:r>
                    </a:p>
                  </a:txBody>
                  <a:tcPr/>
                </a:tc>
                <a:extLst>
                  <a:ext uri="{0D108BD9-81ED-4DB2-BD59-A6C34878D82A}">
                    <a16:rowId xmlns="" xmlns:a16="http://schemas.microsoft.com/office/drawing/2014/main" val="2278747012"/>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566701033"/>
              </p:ext>
            </p:extLst>
          </p:nvPr>
        </p:nvGraphicFramePr>
        <p:xfrm>
          <a:off x="8410441" y="2246182"/>
          <a:ext cx="3453031" cy="2537460"/>
        </p:xfrm>
        <a:graphic>
          <a:graphicData uri="http://schemas.openxmlformats.org/drawingml/2006/table">
            <a:tbl>
              <a:tblPr firstRow="1" bandRow="1">
                <a:tableStyleId>{69012ECD-51FC-41F1-AA8D-1B2483CD663E}</a:tableStyleId>
              </a:tblPr>
              <a:tblGrid>
                <a:gridCol w="3453031">
                  <a:extLst>
                    <a:ext uri="{9D8B030D-6E8A-4147-A177-3AD203B41FA5}">
                      <a16:colId xmlns="" xmlns:a16="http://schemas.microsoft.com/office/drawing/2014/main" val="1157492327"/>
                    </a:ext>
                  </a:extLst>
                </a:gridCol>
              </a:tblGrid>
              <a:tr h="170741">
                <a:tc>
                  <a:txBody>
                    <a:bodyPr/>
                    <a:lstStyle/>
                    <a:p>
                      <a:pPr algn="ctr"/>
                      <a:r>
                        <a:rPr lang="es-AR" sz="1000" dirty="0">
                          <a:solidFill>
                            <a:schemeClr val="tx1"/>
                          </a:solidFill>
                          <a:latin typeface="Arial Black" panose="020B0A04020102020204" pitchFamily="34" charset="0"/>
                          <a:cs typeface="Arial" panose="020B0604020202020204" pitchFamily="34" charset="0"/>
                        </a:rPr>
                        <a:t>SALIDAS</a:t>
                      </a:r>
                    </a:p>
                  </a:txBody>
                  <a:tcPr>
                    <a:solidFill>
                      <a:srgbClr val="FFFF99"/>
                    </a:solidFill>
                  </a:tcPr>
                </a:tc>
                <a:extLst>
                  <a:ext uri="{0D108BD9-81ED-4DB2-BD59-A6C34878D82A}">
                    <a16:rowId xmlns="" xmlns:a16="http://schemas.microsoft.com/office/drawing/2014/main" val="3181190746"/>
                  </a:ext>
                </a:extLst>
              </a:tr>
              <a:tr h="2182286">
                <a:tc>
                  <a:txBody>
                    <a:bodyPr/>
                    <a:lstStyle/>
                    <a:p>
                      <a:pPr>
                        <a:lnSpc>
                          <a:spcPct val="95000"/>
                        </a:lnSpc>
                        <a:spcBef>
                          <a:spcPts val="0"/>
                        </a:spcBef>
                        <a:buFontTx/>
                        <a:buBlip>
                          <a:blip r:embed="rId2"/>
                        </a:buBlip>
                      </a:pPr>
                      <a:endParaRPr lang="es-ES" sz="1000" u="sng" baseline="0" dirty="0">
                        <a:latin typeface="Arial" panose="020B0604020202020204" pitchFamily="34" charset="0"/>
                        <a:cs typeface="Arial" panose="020B0604020202020204" pitchFamily="34" charset="0"/>
                      </a:endParaRPr>
                    </a:p>
                    <a:p>
                      <a:pPr lvl="0"/>
                      <a:r>
                        <a:rPr lang="es-AR" sz="900" kern="1200" dirty="0">
                          <a:solidFill>
                            <a:schemeClr val="tx1"/>
                          </a:solidFill>
                          <a:effectLst/>
                          <a:latin typeface="+mn-lt"/>
                          <a:ea typeface="+mn-ea"/>
                          <a:cs typeface="+mn-cs"/>
                        </a:rPr>
                        <a:t>-      Propuestas técnicas /comercial</a:t>
                      </a:r>
                      <a:r>
                        <a:rPr lang="es-AR" sz="900" kern="1200" baseline="0" dirty="0">
                          <a:solidFill>
                            <a:schemeClr val="tx1"/>
                          </a:solidFill>
                          <a:effectLst/>
                          <a:latin typeface="+mn-lt"/>
                          <a:ea typeface="+mn-ea"/>
                          <a:cs typeface="+mn-cs"/>
                        </a:rPr>
                        <a:t> </a:t>
                      </a:r>
                      <a:r>
                        <a:rPr lang="es-AR" sz="900" kern="1200" dirty="0">
                          <a:solidFill>
                            <a:schemeClr val="tx1"/>
                          </a:solidFill>
                          <a:effectLst/>
                          <a:latin typeface="+mn-lt"/>
                          <a:ea typeface="+mn-ea"/>
                          <a:cs typeface="+mn-cs"/>
                        </a:rPr>
                        <a:t>al cliente.</a:t>
                      </a:r>
                    </a:p>
                    <a:p>
                      <a:pPr marL="171450" lvl="0" indent="-171450">
                        <a:buFontTx/>
                        <a:buChar char="-"/>
                      </a:pPr>
                      <a:r>
                        <a:rPr lang="en-US" sz="900" kern="1200" dirty="0" err="1">
                          <a:solidFill>
                            <a:schemeClr val="tx1"/>
                          </a:solidFill>
                          <a:effectLst/>
                          <a:latin typeface="+mn-lt"/>
                          <a:ea typeface="+mn-ea"/>
                          <a:cs typeface="+mn-cs"/>
                        </a:rPr>
                        <a:t>Propuesta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Operativa</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programa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fecha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inicio</a:t>
                      </a:r>
                      <a:r>
                        <a:rPr lang="en-US" sz="900" kern="1200" baseline="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Ficha</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servicio</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ordenes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trabajo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Partes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Diarios</a:t>
                      </a:r>
                      <a:r>
                        <a:rPr lang="en-US" sz="900" kern="1200" dirty="0">
                          <a:solidFill>
                            <a:schemeClr val="tx1"/>
                          </a:solidFill>
                          <a:effectLst/>
                          <a:latin typeface="+mn-lt"/>
                          <a:ea typeface="+mn-ea"/>
                          <a:cs typeface="+mn-cs"/>
                        </a:rPr>
                        <a:t> y</a:t>
                      </a:r>
                      <a:r>
                        <a:rPr lang="en-US" sz="900" kern="1200" baseline="0" dirty="0">
                          <a:solidFill>
                            <a:schemeClr val="tx1"/>
                          </a:solidFill>
                          <a:effectLst/>
                          <a:latin typeface="+mn-lt"/>
                          <a:ea typeface="+mn-ea"/>
                          <a:cs typeface="+mn-cs"/>
                        </a:rPr>
                        <a:t> e </a:t>
                      </a: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Tecnicos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por</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pozo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Certificaciones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para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facturar</a:t>
                      </a:r>
                      <a:r>
                        <a:rPr lang="en-US" sz="900" kern="1200" dirty="0">
                          <a:solidFill>
                            <a:schemeClr val="tx1"/>
                          </a:solidFill>
                          <a:effectLst/>
                          <a:latin typeface="+mn-lt"/>
                          <a:ea typeface="+mn-ea"/>
                          <a:cs typeface="+mn-cs"/>
                        </a:rPr>
                        <a:t> a </a:t>
                      </a:r>
                      <a:r>
                        <a:rPr lang="en-US" sz="900" kern="1200" dirty="0" err="1">
                          <a:solidFill>
                            <a:schemeClr val="tx1"/>
                          </a:solidFill>
                          <a:effectLst/>
                          <a:latin typeface="+mn-lt"/>
                          <a:ea typeface="+mn-ea"/>
                          <a:cs typeface="+mn-cs"/>
                        </a:rPr>
                        <a:t>cada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cliente</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control de </a:t>
                      </a:r>
                      <a:r>
                        <a:rPr lang="en-US" sz="900" kern="1200" dirty="0" err="1">
                          <a:solidFill>
                            <a:schemeClr val="tx1"/>
                          </a:solidFill>
                          <a:effectLst/>
                          <a:latin typeface="+mn-lt"/>
                          <a:ea typeface="+mn-ea"/>
                          <a:cs typeface="+mn-cs"/>
                        </a:rPr>
                        <a:t>gestión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Diagrama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Nomina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Plantilla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mano</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Obra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gestion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anuales</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a:solidFill>
                            <a:schemeClr val="tx1"/>
                          </a:solidFill>
                          <a:effectLst/>
                          <a:latin typeface="+mn-lt"/>
                          <a:ea typeface="+mn-ea"/>
                          <a:cs typeface="+mn-cs"/>
                        </a:rPr>
                        <a:t>Mail y/o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comunicaciones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sobre</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evaluación</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nuevas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tecnologias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Reuniones</a:t>
                      </a:r>
                      <a:r>
                        <a:rPr lang="en-US" sz="900" kern="1200" baseline="0" dirty="0">
                          <a:solidFill>
                            <a:schemeClr val="tx1"/>
                          </a:solidFill>
                          <a:effectLst/>
                          <a:latin typeface="+mn-lt"/>
                          <a:ea typeface="+mn-ea"/>
                          <a:cs typeface="+mn-cs"/>
                        </a:rPr>
                        <a:t>  con </a:t>
                      </a:r>
                      <a:r>
                        <a:rPr lang="en-US" sz="900" kern="1200" baseline="0" dirty="0" err="1">
                          <a:solidFill>
                            <a:schemeClr val="tx1"/>
                          </a:solidFill>
                          <a:effectLst/>
                          <a:latin typeface="+mn-lt"/>
                          <a:ea typeface="+mn-ea"/>
                          <a:cs typeface="+mn-cs"/>
                        </a:rPr>
                        <a:t>clientes</a:t>
                      </a:r>
                      <a:endParaRPr lang="en-US" sz="9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baseline="0" dirty="0" err="1">
                          <a:solidFill>
                            <a:schemeClr val="tx1"/>
                          </a:solidFill>
                          <a:effectLst/>
                          <a:latin typeface="+mn-lt"/>
                          <a:ea typeface="+mn-ea"/>
                          <a:cs typeface="+mn-cs"/>
                        </a:rPr>
                        <a:t>Evaluaciones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Desempeño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anuales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txBody>
                  <a:tcPr/>
                </a:tc>
                <a:extLst>
                  <a:ext uri="{0D108BD9-81ED-4DB2-BD59-A6C34878D82A}">
                    <a16:rowId xmlns="" xmlns:a16="http://schemas.microsoft.com/office/drawing/2014/main"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849758404"/>
              </p:ext>
            </p:extLst>
          </p:nvPr>
        </p:nvGraphicFramePr>
        <p:xfrm>
          <a:off x="8957484" y="415293"/>
          <a:ext cx="2718407" cy="1581538"/>
        </p:xfrm>
        <a:graphic>
          <a:graphicData uri="http://schemas.openxmlformats.org/drawingml/2006/table">
            <a:tbl>
              <a:tblPr firstRow="1" bandRow="1">
                <a:tableStyleId>{69012ECD-51FC-41F1-AA8D-1B2483CD663E}</a:tableStyleId>
              </a:tblPr>
              <a:tblGrid>
                <a:gridCol w="2718407">
                  <a:extLst>
                    <a:ext uri="{9D8B030D-6E8A-4147-A177-3AD203B41FA5}">
                      <a16:colId xmlns="" xmlns:a16="http://schemas.microsoft.com/office/drawing/2014/main" val="1157492327"/>
                    </a:ext>
                  </a:extLst>
                </a:gridCol>
              </a:tblGrid>
              <a:tr h="214032">
                <a:tc>
                  <a:txBody>
                    <a:bodyPr/>
                    <a:lstStyle/>
                    <a:p>
                      <a:pPr algn="ctr"/>
                      <a:r>
                        <a:rPr lang="es-AR" sz="1000" dirty="0">
                          <a:solidFill>
                            <a:schemeClr val="tx1"/>
                          </a:solidFill>
                          <a:latin typeface="Arial Black" panose="020B0A04020102020204" pitchFamily="34" charset="0"/>
                          <a:cs typeface="Arial" panose="020B0604020202020204" pitchFamily="34" charset="0"/>
                        </a:rPr>
                        <a:t>¿CON QUIÉN?</a:t>
                      </a:r>
                    </a:p>
                  </a:txBody>
                  <a:tcPr>
                    <a:solidFill>
                      <a:srgbClr val="FFFF99"/>
                    </a:solidFill>
                  </a:tcPr>
                </a:tc>
                <a:extLst>
                  <a:ext uri="{0D108BD9-81ED-4DB2-BD59-A6C34878D82A}">
                    <a16:rowId xmlns="" xmlns:a16="http://schemas.microsoft.com/office/drawing/2014/main" val="3181190746"/>
                  </a:ext>
                </a:extLst>
              </a:tr>
              <a:tr h="1337698">
                <a:tc>
                  <a:txBody>
                    <a:bodyPr/>
                    <a:lstStyle/>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Personal</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Clientes</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Responsables de Sector</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 de Administración</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Gerencia</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Directorio</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Proveedores</a:t>
                      </a:r>
                    </a:p>
                  </a:txBody>
                  <a:tcPr>
                    <a:noFill/>
                  </a:tcPr>
                </a:tc>
                <a:extLst>
                  <a:ext uri="{0D108BD9-81ED-4DB2-BD59-A6C34878D82A}">
                    <a16:rowId xmlns="" xmlns:a16="http://schemas.microsoft.com/office/drawing/2014/main" val="2278747012"/>
                  </a:ext>
                </a:extLst>
              </a:tr>
            </a:tbl>
          </a:graphicData>
        </a:graphic>
      </p:graphicFrame>
      <p:sp>
        <p:nvSpPr>
          <p:cNvPr id="17" name="Text Box 4"/>
          <p:cNvSpPr txBox="1">
            <a:spLocks noChangeArrowheads="1"/>
          </p:cNvSpPr>
          <p:nvPr/>
        </p:nvSpPr>
        <p:spPr bwMode="auto">
          <a:xfrm>
            <a:off x="3795584" y="214468"/>
            <a:ext cx="4701164" cy="6586418"/>
          </a:xfrm>
          <a:prstGeom prst="rect">
            <a:avLst/>
          </a:prstGeom>
          <a:solidFill>
            <a:schemeClr val="bg1"/>
          </a:solidFill>
          <a:ln w="38100" cmpd="dbl">
            <a:solidFill>
              <a:schemeClr val="tx1"/>
            </a:solidFill>
            <a:miter lim="800000"/>
            <a:headEnd/>
            <a:tailEnd/>
          </a:ln>
          <a:effectLst/>
        </p:spPr>
        <p:txBody>
          <a:bodyPr wrap="square">
            <a:spAutoFit/>
          </a:bodyPr>
          <a:lstStyle/>
          <a:p>
            <a:pPr algn="ctr">
              <a:spcBef>
                <a:spcPct val="60000"/>
              </a:spcBef>
            </a:pPr>
            <a:r>
              <a:rPr lang="es-ES" sz="1600" b="1" u="sng" dirty="0">
                <a:effectLst>
                  <a:outerShdw blurRad="38100" dist="38100" dir="2700000" algn="tl">
                    <a:srgbClr val="C0C0C0"/>
                  </a:outerShdw>
                </a:effectLst>
              </a:rPr>
              <a:t>Proceso Operaciones</a:t>
            </a:r>
          </a:p>
          <a:p>
            <a:pPr algn="ctr">
              <a:spcBef>
                <a:spcPct val="60000"/>
              </a:spcBef>
            </a:pPr>
            <a:r>
              <a:rPr lang="es-ES" sz="1000" b="1" u="sng" dirty="0"/>
              <a:t>Responsable: Gerente  de Operaciones</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las circunstancias, condiciones o factores que puedan afectar a las actividades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empresa</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Analizar</a:t>
            </a:r>
            <a:r>
              <a:rPr lang="en-US" sz="1000" dirty="0" smtClean="0">
                <a:latin typeface="Arial" panose="020B0604020202020204" pitchFamily="34" charset="0"/>
                <a:cs typeface="Arial" panose="020B0604020202020204" pitchFamily="34" charset="0"/>
              </a:rPr>
              <a:t> las solicitudes de </a:t>
            </a:r>
            <a:r>
              <a:rPr lang="en-US" sz="1000" dirty="0" err="1" smtClean="0">
                <a:latin typeface="Arial" panose="020B0604020202020204" pitchFamily="34" charset="0"/>
                <a:cs typeface="Arial" panose="020B0604020202020204" pitchFamily="34" charset="0"/>
              </a:rPr>
              <a:t>cotizaciones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Gestionar</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los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desvios</a:t>
            </a:r>
            <a:r>
              <a:rPr lang="en-US" sz="1000" dirty="0" smtClean="0">
                <a:latin typeface="Arial" panose="020B0604020202020204" pitchFamily="34" charset="0"/>
                <a:cs typeface="Arial" panose="020B0604020202020204" pitchFamily="34" charset="0"/>
              </a:rPr>
              <a:t> y </a:t>
            </a:r>
            <a:r>
              <a:rPr lang="en-US" sz="1000" dirty="0" err="1" smtClean="0">
                <a:latin typeface="Arial" panose="020B0604020202020204" pitchFamily="34" charset="0"/>
                <a:cs typeface="Arial" panose="020B0604020202020204" pitchFamily="34" charset="0"/>
              </a:rPr>
              <a:t>anomalias</a:t>
            </a:r>
            <a:r>
              <a:rPr lang="en-US" sz="1000" dirty="0" smtClean="0">
                <a:latin typeface="Arial" panose="020B0604020202020204" pitchFamily="34" charset="0"/>
                <a:cs typeface="Arial" panose="020B0604020202020204" pitchFamily="34" charset="0"/>
              </a:rPr>
              <a:t> de </a:t>
            </a:r>
            <a:r>
              <a:rPr lang="en-US" sz="1000" dirty="0" err="1" smtClean="0">
                <a:latin typeface="Arial" panose="020B0604020202020204" pitchFamily="34" charset="0"/>
                <a:cs typeface="Arial" panose="020B0604020202020204" pitchFamily="34" charset="0"/>
              </a:rPr>
              <a:t>los</a:t>
            </a:r>
            <a:r>
              <a:rPr lang="en-US" sz="1000" dirty="0" smtClean="0">
                <a:latin typeface="Arial" panose="020B0604020202020204" pitchFamily="34" charset="0"/>
                <a:cs typeface="Arial" panose="020B0604020202020204" pitchFamily="34" charset="0"/>
              </a:rPr>
              <a:t> </a:t>
            </a:r>
            <a:r>
              <a:rPr lang="en-US" sz="1000" dirty="0" err="1" smtClean="0">
                <a:latin typeface="Arial" panose="020B0604020202020204" pitchFamily="34" charset="0"/>
                <a:cs typeface="Arial" panose="020B0604020202020204" pitchFamily="34" charset="0"/>
              </a:rPr>
              <a:t>servicios</a:t>
            </a:r>
            <a:r>
              <a:rPr lang="en-US" sz="1000" dirty="0" smtClean="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smtClean="0">
                <a:latin typeface="Arial" panose="020B0604020202020204" pitchFamily="34" charset="0"/>
                <a:cs typeface="Arial" panose="020B0604020202020204" pitchFamily="34" charset="0"/>
              </a:rPr>
              <a:t>Visitar</a:t>
            </a:r>
            <a:r>
              <a:rPr lang="en-US" sz="1000" dirty="0" smtClean="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clientes</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contactos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comerciales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Colaborar</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cotizaciones</a:t>
            </a:r>
            <a:r>
              <a:rPr lang="en-US" sz="1000" dirty="0">
                <a:latin typeface="Arial" panose="020B0604020202020204" pitchFamily="34" charset="0"/>
                <a:cs typeface="Arial" panose="020B0604020202020204" pitchFamily="34" charset="0"/>
              </a:rPr>
              <a:t> en los </a:t>
            </a:r>
            <a:r>
              <a:rPr lang="en-US" sz="1000" dirty="0" err="1">
                <a:latin typeface="Arial" panose="020B0604020202020204" pitchFamily="34" charset="0"/>
                <a:cs typeface="Arial" panose="020B0604020202020204" pitchFamily="34" charset="0"/>
              </a:rPr>
              <a:t>aspectos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misma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ej</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planificacion</a:t>
            </a:r>
            <a:r>
              <a:rPr lang="en-US" sz="1000" dirty="0">
                <a:latin typeface="Arial" panose="020B0604020202020204" pitchFamily="34" charset="0"/>
                <a:cs typeface="Arial" panose="020B0604020202020204" pitchFamily="34" charset="0"/>
              </a:rPr>
              <a:t> de RRHH, </a:t>
            </a:r>
            <a:r>
              <a:rPr lang="en-US" sz="1000" dirty="0" err="1">
                <a:latin typeface="Arial" panose="020B0604020202020204" pitchFamily="34" charset="0"/>
                <a:cs typeface="Arial" panose="020B0604020202020204" pitchFamily="34" charset="0"/>
              </a:rPr>
              <a:t>equipos</a:t>
            </a:r>
            <a:r>
              <a:rPr lang="en-US" sz="1000" dirty="0">
                <a:latin typeface="Arial" panose="020B0604020202020204" pitchFamily="34" charset="0"/>
                <a:cs typeface="Arial" panose="020B0604020202020204" pitchFamily="34" charset="0"/>
              </a:rPr>
              <a:t>, etc.).</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Planificar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recursos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contrato</a:t>
            </a:r>
            <a:r>
              <a:rPr lang="en-US" sz="1000" dirty="0">
                <a:latin typeface="Arial" panose="020B0604020202020204" pitchFamily="34" charset="0"/>
                <a:cs typeface="Arial" panose="020B0604020202020204" pitchFamily="34" charset="0"/>
              </a:rPr>
              <a:t>  con el </a:t>
            </a:r>
            <a:r>
              <a:rPr lang="en-US" sz="1000" dirty="0" err="1">
                <a:latin typeface="Arial" panose="020B0604020202020204" pitchFamily="34" charset="0"/>
                <a:cs typeface="Arial" panose="020B0604020202020204" pitchFamily="34" charset="0"/>
              </a:rPr>
              <a:t>cliente</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ficha</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controlar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  e </a:t>
            </a:r>
            <a:r>
              <a:rPr lang="en-US" sz="1000" dirty="0" err="1">
                <a:latin typeface="Arial" panose="020B0604020202020204" pitchFamily="34" charset="0"/>
                <a:cs typeface="Arial" panose="020B0604020202020204" pitchFamily="34" charset="0"/>
              </a:rPr>
              <a:t>informes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tecnicos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pozo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seguimiento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certificado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consolidando</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desvios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fichas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productividad</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economicos</a:t>
            </a:r>
            <a:r>
              <a:rPr lang="en-US" sz="1000" dirty="0">
                <a:latin typeface="Arial" panose="020B0604020202020204" pitchFamily="34" charset="0"/>
                <a:cs typeface="Arial" panose="020B0604020202020204" pitchFamily="34" charset="0"/>
              </a:rPr>
              <a:t> y de </a:t>
            </a:r>
            <a:r>
              <a:rPr lang="en-US" sz="1000" dirty="0" err="1">
                <a:latin typeface="Arial" panose="020B0604020202020204" pitchFamily="34" charset="0"/>
                <a:cs typeface="Arial" panose="020B0604020202020204" pitchFamily="34" charset="0"/>
              </a:rPr>
              <a:t>gestión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acciones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sobre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Liderar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reuniones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semanales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identificar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o de </a:t>
            </a:r>
            <a:r>
              <a:rPr lang="en-US" sz="1000" dirty="0" err="1">
                <a:latin typeface="Arial" panose="020B0604020202020204" pitchFamily="34" charset="0"/>
                <a:cs typeface="Arial" panose="020B0604020202020204" pitchFamily="34" charset="0"/>
              </a:rPr>
              <a:t>soporte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ambiente</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seguridad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Asignar</a:t>
            </a:r>
            <a:r>
              <a:rPr lang="en-US" sz="1000" dirty="0">
                <a:latin typeface="Arial" panose="020B0604020202020204" pitchFamily="34" charset="0"/>
                <a:cs typeface="Arial" panose="020B0604020202020204" pitchFamily="34" charset="0"/>
              </a:rPr>
              <a:t> RRHH a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a </a:t>
            </a:r>
            <a:r>
              <a:rPr lang="en-US" sz="1000" dirty="0" err="1">
                <a:latin typeface="Arial" panose="020B0604020202020204" pitchFamily="34" charset="0"/>
                <a:cs typeface="Arial" panose="020B0604020202020204" pitchFamily="34" charset="0"/>
              </a:rPr>
              <a:t>través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Programacion</a:t>
            </a:r>
            <a:r>
              <a:rPr lang="en-US" sz="1000" dirty="0">
                <a:latin typeface="Arial" panose="020B0604020202020204" pitchFamily="34" charset="0"/>
                <a:cs typeface="Arial" panose="020B0604020202020204" pitchFamily="34" charset="0"/>
              </a:rPr>
              <a:t> de personal .</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Mantener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actualizado</a:t>
            </a:r>
            <a:r>
              <a:rPr lang="en-US" sz="1000" dirty="0">
                <a:latin typeface="Arial" panose="020B0604020202020204" pitchFamily="34" charset="0"/>
                <a:cs typeface="Arial" panose="020B0604020202020204" pitchFamily="34" charset="0"/>
              </a:rPr>
              <a:t> </a:t>
            </a:r>
            <a:r>
              <a:rPr lang="es-AR" sz="1000" dirty="0">
                <a:latin typeface="Arial" panose="020B0604020202020204" pitchFamily="34" charset="0"/>
                <a:cs typeface="Arial" panose="020B0604020202020204" pitchFamily="34" charset="0"/>
              </a:rPr>
              <a:t>de programación del personal .</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      Completar la nomina de personal con novedades.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Distribucion</a:t>
            </a:r>
            <a:r>
              <a:rPr lang="en-US" sz="1000" dirty="0">
                <a:latin typeface="Arial" panose="020B0604020202020204" pitchFamily="34" charset="0"/>
                <a:cs typeface="Arial" panose="020B0604020202020204" pitchFamily="34" charset="0"/>
              </a:rPr>
              <a:t> del </a:t>
            </a:r>
            <a:r>
              <a:rPr lang="en-US" sz="1000" dirty="0" err="1">
                <a:latin typeface="Arial" panose="020B0604020202020204" pitchFamily="34" charset="0"/>
                <a:cs typeface="Arial" panose="020B0604020202020204" pitchFamily="34" charset="0"/>
              </a:rPr>
              <a:t>informe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económico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mano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obra</a:t>
            </a:r>
            <a:r>
              <a:rPr lang="en-US" sz="1000" dirty="0">
                <a:latin typeface="Arial" panose="020B0604020202020204" pitchFamily="34" charset="0"/>
                <a:cs typeface="Arial" panose="020B0604020202020204" pitchFamily="34" charset="0"/>
              </a:rPr>
              <a:t> a Gerencia.</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Evaluación</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plantilla</a:t>
            </a:r>
            <a:r>
              <a:rPr lang="en-US" sz="1000" dirty="0">
                <a:latin typeface="Arial" panose="020B0604020202020204" pitchFamily="34" charset="0"/>
                <a:cs typeface="Arial" panose="020B0604020202020204" pitchFamily="34" charset="0"/>
              </a:rPr>
              <a:t> de personal </a:t>
            </a:r>
            <a:r>
              <a:rPr lang="en-US" sz="1000" dirty="0" err="1">
                <a:latin typeface="Arial" panose="020B0604020202020204" pitchFamily="34" charset="0"/>
                <a:cs typeface="Arial" panose="020B0604020202020204" pitchFamily="34" charset="0"/>
              </a:rPr>
              <a:t>planifica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altas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bajas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promedio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edad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evaluaciones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desempeño</a:t>
            </a:r>
            <a:r>
              <a:rPr lang="en-US" sz="1000" dirty="0">
                <a:latin typeface="Arial" panose="020B0604020202020204" pitchFamily="34" charset="0"/>
                <a:cs typeface="Arial" panose="020B0604020202020204" pitchFamily="34" charset="0"/>
              </a:rPr>
              <a:t> del personal .</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Gestionar el cumplimiento de las metas operativas de la empresa.</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 implementación de nuevas tecnologías.</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Representa a la empresa ante terceros (clientes</a:t>
            </a:r>
            <a:r>
              <a:rPr lang="es-AR" sz="1000" dirty="0" smtClean="0">
                <a:latin typeface="Arial" panose="020B0604020202020204" pitchFamily="34" charset="0"/>
                <a:cs typeface="Arial" panose="020B0604020202020204" pitchFamily="34" charset="0"/>
              </a:rPr>
              <a:t>)</a:t>
            </a:r>
            <a:endParaRPr lang="es-AR" sz="1000" dirty="0">
              <a:latin typeface="Arial" panose="020B0604020202020204" pitchFamily="34" charset="0"/>
              <a:cs typeface="Arial" panose="020B0604020202020204" pitchFamily="34" charset="0"/>
            </a:endParaRPr>
          </a:p>
        </p:txBody>
      </p:sp>
      <p:graphicFrame>
        <p:nvGraphicFramePr>
          <p:cNvPr id="21" name="Tabla 9"/>
          <p:cNvGraphicFramePr>
            <a:graphicFrameLocks noGrp="1"/>
          </p:cNvGraphicFramePr>
          <p:nvPr>
            <p:extLst>
              <p:ext uri="{D42A27DB-BD31-4B8C-83A1-F6EECF244321}">
                <p14:modId xmlns:p14="http://schemas.microsoft.com/office/powerpoint/2010/main" val="709728297"/>
              </p:ext>
            </p:extLst>
          </p:nvPr>
        </p:nvGraphicFramePr>
        <p:xfrm>
          <a:off x="8655272" y="5026793"/>
          <a:ext cx="2718407" cy="1524333"/>
        </p:xfrm>
        <a:graphic>
          <a:graphicData uri="http://schemas.openxmlformats.org/drawingml/2006/table">
            <a:tbl>
              <a:tblPr firstRow="1" bandRow="1">
                <a:tableStyleId>{69012ECD-51FC-41F1-AA8D-1B2483CD663E}</a:tableStyleId>
              </a:tblPr>
              <a:tblGrid>
                <a:gridCol w="2718407">
                  <a:extLst>
                    <a:ext uri="{9D8B030D-6E8A-4147-A177-3AD203B41FA5}">
                      <a16:colId xmlns="" xmlns:a16="http://schemas.microsoft.com/office/drawing/2014/main" val="1157492327"/>
                    </a:ext>
                  </a:extLst>
                </a:gridCol>
              </a:tblGrid>
              <a:tr h="305061">
                <a:tc>
                  <a:txBody>
                    <a:bodyPr/>
                    <a:lstStyle/>
                    <a:p>
                      <a:pPr algn="ctr"/>
                      <a:r>
                        <a:rPr lang="es-AR" sz="1000" dirty="0">
                          <a:solidFill>
                            <a:schemeClr val="tx1"/>
                          </a:solidFill>
                          <a:latin typeface="Arial Black" panose="020B0A04020102020204" pitchFamily="34" charset="0"/>
                          <a:cs typeface="Arial" panose="020B0604020202020204" pitchFamily="34" charset="0"/>
                        </a:rPr>
                        <a:t>INDICADORES</a:t>
                      </a:r>
                    </a:p>
                  </a:txBody>
                  <a:tcPr>
                    <a:solidFill>
                      <a:srgbClr val="FFFF99"/>
                    </a:solidFill>
                  </a:tcPr>
                </a:tc>
                <a:extLst>
                  <a:ext uri="{0D108BD9-81ED-4DB2-BD59-A6C34878D82A}">
                    <a16:rowId xmlns="" xmlns:a16="http://schemas.microsoft.com/office/drawing/2014/main" val="3181190746"/>
                  </a:ext>
                </a:extLst>
              </a:tr>
              <a:tr h="1219272">
                <a:tc>
                  <a:txBody>
                    <a:bodyPr/>
                    <a:lstStyle/>
                    <a:p>
                      <a:pPr>
                        <a:spcBef>
                          <a:spcPct val="50000"/>
                        </a:spcBef>
                        <a:buFontTx/>
                        <a:buNone/>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endParaRPr lang="en-US" sz="100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dirty="0" err="1">
                          <a:latin typeface="Arial" panose="020B0604020202020204" pitchFamily="34" charset="0"/>
                          <a:cs typeface="Arial" panose="020B0604020202020204" pitchFamily="34" charset="0"/>
                        </a:rPr>
                        <a:t>Informes</a:t>
                      </a:r>
                      <a:r>
                        <a:rPr lang="en-US" sz="1000" baseline="0" dirty="0">
                          <a:latin typeface="Arial" panose="020B0604020202020204" pitchFamily="34" charset="0"/>
                          <a:cs typeface="Arial" panose="020B0604020202020204" pitchFamily="34" charset="0"/>
                        </a:rPr>
                        <a:t> de control de </a:t>
                      </a:r>
                      <a:r>
                        <a:rPr lang="en-US" sz="1000" baseline="0" dirty="0" err="1">
                          <a:latin typeface="Arial" panose="020B0604020202020204" pitchFamily="34" charset="0"/>
                          <a:cs typeface="Arial" panose="020B0604020202020204" pitchFamily="34" charset="0"/>
                        </a:rPr>
                        <a:t>gestión</a:t>
                      </a:r>
                      <a:endParaRPr lang="en-US" sz="1000" baseline="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baseline="0" dirty="0" err="1">
                          <a:latin typeface="Arial" panose="020B0604020202020204" pitchFamily="34" charset="0"/>
                          <a:cs typeface="Arial" panose="020B0604020202020204" pitchFamily="34" charset="0"/>
                        </a:rPr>
                        <a:t>Informe</a:t>
                      </a:r>
                      <a:r>
                        <a:rPr lang="en-US" sz="1000" baseline="0" dirty="0">
                          <a:latin typeface="Arial" panose="020B0604020202020204" pitchFamily="34" charset="0"/>
                          <a:cs typeface="Arial" panose="020B0604020202020204" pitchFamily="34" charset="0"/>
                        </a:rPr>
                        <a:t> </a:t>
                      </a:r>
                      <a:r>
                        <a:rPr lang="en-US" sz="1000" baseline="0" dirty="0" err="1">
                          <a:latin typeface="Arial" panose="020B0604020202020204" pitchFamily="34" charset="0"/>
                          <a:cs typeface="Arial" panose="020B0604020202020204" pitchFamily="34" charset="0"/>
                        </a:rPr>
                        <a:t>operativo</a:t>
                      </a:r>
                      <a:r>
                        <a:rPr lang="en-US" sz="1000" baseline="0" dirty="0">
                          <a:latin typeface="Arial" panose="020B0604020202020204" pitchFamily="34" charset="0"/>
                          <a:cs typeface="Arial" panose="020B0604020202020204" pitchFamily="34" charset="0"/>
                        </a:rPr>
                        <a:t> </a:t>
                      </a:r>
                    </a:p>
                  </a:txBody>
                  <a:tcPr/>
                </a:tc>
                <a:extLst>
                  <a:ext uri="{0D108BD9-81ED-4DB2-BD59-A6C34878D82A}">
                    <a16:rowId xmlns="" xmlns:a16="http://schemas.microsoft.com/office/drawing/2014/main" val="2278747012"/>
                  </a:ext>
                </a:extLst>
              </a:tr>
            </a:tbl>
          </a:graphicData>
        </a:graphic>
      </p:graphicFrame>
      <p:graphicFrame>
        <p:nvGraphicFramePr>
          <p:cNvPr id="23" name="Tabla 11"/>
          <p:cNvGraphicFramePr>
            <a:graphicFrameLocks noGrp="1"/>
          </p:cNvGraphicFramePr>
          <p:nvPr>
            <p:extLst>
              <p:ext uri="{D42A27DB-BD31-4B8C-83A1-F6EECF244321}">
                <p14:modId xmlns:p14="http://schemas.microsoft.com/office/powerpoint/2010/main" val="1340277870"/>
              </p:ext>
            </p:extLst>
          </p:nvPr>
        </p:nvGraphicFramePr>
        <p:xfrm>
          <a:off x="507530" y="4720535"/>
          <a:ext cx="2605982" cy="1295289"/>
        </p:xfrm>
        <a:graphic>
          <a:graphicData uri="http://schemas.openxmlformats.org/drawingml/2006/table">
            <a:tbl>
              <a:tblPr firstRow="1" bandRow="1">
                <a:tableStyleId>{69012ECD-51FC-41F1-AA8D-1B2483CD663E}</a:tableStyleId>
              </a:tblPr>
              <a:tblGrid>
                <a:gridCol w="2605982">
                  <a:extLst>
                    <a:ext uri="{9D8B030D-6E8A-4147-A177-3AD203B41FA5}">
                      <a16:colId xmlns="" xmlns:a16="http://schemas.microsoft.com/office/drawing/2014/main" val="1157492327"/>
                    </a:ext>
                  </a:extLst>
                </a:gridCol>
              </a:tblGrid>
              <a:tr h="299549">
                <a:tc>
                  <a:txBody>
                    <a:bodyPr/>
                    <a:lstStyle/>
                    <a:p>
                      <a:pPr algn="ctr"/>
                      <a:r>
                        <a:rPr lang="es-AR" sz="1100" dirty="0">
                          <a:solidFill>
                            <a:schemeClr val="tx1"/>
                          </a:solidFill>
                          <a:latin typeface="Arial Black" panose="020B0A04020102020204" pitchFamily="34" charset="0"/>
                        </a:rPr>
                        <a:t>¿</a:t>
                      </a:r>
                      <a:r>
                        <a:rPr lang="es-AR" sz="1100" dirty="0">
                          <a:solidFill>
                            <a:schemeClr val="tx1"/>
                          </a:solidFill>
                          <a:latin typeface="Arial Black" panose="020B0A04020102020204" pitchFamily="34" charset="0"/>
                          <a:cs typeface="Arial" panose="020B0604020202020204" pitchFamily="34" charset="0"/>
                        </a:rPr>
                        <a:t>CÓMO</a:t>
                      </a:r>
                      <a:r>
                        <a:rPr lang="es-AR" sz="1100" dirty="0">
                          <a:solidFill>
                            <a:schemeClr val="tx1"/>
                          </a:solidFill>
                          <a:latin typeface="Arial Black" panose="020B0A04020102020204" pitchFamily="34" charset="0"/>
                        </a:rPr>
                        <a:t>?</a:t>
                      </a:r>
                    </a:p>
                  </a:txBody>
                  <a:tcPr>
                    <a:solidFill>
                      <a:srgbClr val="FFFF99"/>
                    </a:solidFill>
                  </a:tcPr>
                </a:tc>
                <a:extLst>
                  <a:ext uri="{0D108BD9-81ED-4DB2-BD59-A6C34878D82A}">
                    <a16:rowId xmlns="" xmlns:a16="http://schemas.microsoft.com/office/drawing/2014/main" val="3181190746"/>
                  </a:ext>
                </a:extLst>
              </a:tr>
              <a:tr h="995740">
                <a:tc>
                  <a:txBody>
                    <a:bodyPr/>
                    <a:lstStyle/>
                    <a:p>
                      <a:pPr>
                        <a:spcBef>
                          <a:spcPct val="50000"/>
                        </a:spcBef>
                        <a:buFontTx/>
                        <a:buBlip>
                          <a:blip r:embed="rId2"/>
                        </a:buBlip>
                      </a:pPr>
                      <a:r>
                        <a:rPr lang="es-ES" sz="1000" b="0" dirty="0">
                          <a:latin typeface="Arial" panose="020B0604020202020204" pitchFamily="34" charset="0"/>
                          <a:cs typeface="Arial" panose="020B0604020202020204" pitchFamily="34" charset="0"/>
                        </a:rPr>
                        <a:t>Programa de visita</a:t>
                      </a:r>
                      <a:r>
                        <a:rPr lang="es-ES" sz="1000" b="0" baseline="0" dirty="0">
                          <a:latin typeface="Arial" panose="020B0604020202020204" pitchFamily="34" charset="0"/>
                          <a:cs typeface="Arial" panose="020B0604020202020204" pitchFamily="34" charset="0"/>
                        </a:rPr>
                        <a:t> al cliente</a:t>
                      </a:r>
                    </a:p>
                    <a:p>
                      <a:pPr>
                        <a:spcBef>
                          <a:spcPct val="50000"/>
                        </a:spcBef>
                        <a:buFontTx/>
                        <a:buBlip>
                          <a:blip r:embed="rId2"/>
                        </a:buBlip>
                      </a:pPr>
                      <a:r>
                        <a:rPr lang="es-ES" sz="1000" b="0" baseline="0" dirty="0">
                          <a:latin typeface="Arial" panose="020B0604020202020204" pitchFamily="34" charset="0"/>
                          <a:cs typeface="Arial" panose="020B0604020202020204" pitchFamily="34" charset="0"/>
                        </a:rPr>
                        <a:t>PO Operativos</a:t>
                      </a:r>
                    </a:p>
                    <a:p>
                      <a:pPr>
                        <a:spcBef>
                          <a:spcPct val="50000"/>
                        </a:spcBef>
                        <a:buFontTx/>
                        <a:buBlip>
                          <a:blip r:embed="rId2"/>
                        </a:buBlip>
                      </a:pPr>
                      <a:endParaRPr lang="es-ES" sz="1000" b="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2278747012"/>
                  </a:ext>
                </a:extLst>
              </a:tr>
            </a:tbl>
          </a:graphicData>
        </a:graphic>
      </p:graphicFrame>
      <p:sp>
        <p:nvSpPr>
          <p:cNvPr id="22" name="Flecha: a la derecha 21">
            <a:extLst>
              <a:ext uri="{FF2B5EF4-FFF2-40B4-BE49-F238E27FC236}">
                <a16:creationId xmlns="" xmlns:a16="http://schemas.microsoft.com/office/drawing/2014/main" id="{AA8A8C4C-3306-46EF-9FE9-4A72985BF170}"/>
              </a:ext>
            </a:extLst>
          </p:cNvPr>
          <p:cNvSpPr/>
          <p:nvPr/>
        </p:nvSpPr>
        <p:spPr>
          <a:xfrm rot="7598700">
            <a:off x="8335299" y="858358"/>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4" name="Flecha: a la derecha 23">
            <a:extLst>
              <a:ext uri="{FF2B5EF4-FFF2-40B4-BE49-F238E27FC236}">
                <a16:creationId xmlns="" xmlns:a16="http://schemas.microsoft.com/office/drawing/2014/main" id="{F22EED7F-98E9-46CD-96DB-F6BBE3D2CFBE}"/>
              </a:ext>
            </a:extLst>
          </p:cNvPr>
          <p:cNvSpPr/>
          <p:nvPr/>
        </p:nvSpPr>
        <p:spPr>
          <a:xfrm rot="20295178">
            <a:off x="3365437" y="5010189"/>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5" name="Flecha: a la derecha 24">
            <a:extLst>
              <a:ext uri="{FF2B5EF4-FFF2-40B4-BE49-F238E27FC236}">
                <a16:creationId xmlns="" xmlns:a16="http://schemas.microsoft.com/office/drawing/2014/main" id="{8C615813-1614-4842-9E55-C557FF37673C}"/>
              </a:ext>
            </a:extLst>
          </p:cNvPr>
          <p:cNvSpPr/>
          <p:nvPr/>
        </p:nvSpPr>
        <p:spPr>
          <a:xfrm rot="1272773">
            <a:off x="3634135" y="236308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6" name="Flecha: a la derecha 25">
            <a:extLst>
              <a:ext uri="{FF2B5EF4-FFF2-40B4-BE49-F238E27FC236}">
                <a16:creationId xmlns="" xmlns:a16="http://schemas.microsoft.com/office/drawing/2014/main" id="{8E8D907D-9C6D-4E48-978C-47E05A9D6E45}"/>
              </a:ext>
            </a:extLst>
          </p:cNvPr>
          <p:cNvSpPr/>
          <p:nvPr/>
        </p:nvSpPr>
        <p:spPr>
          <a:xfrm rot="2374877">
            <a:off x="3509338" y="467559"/>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7" name="Flecha: a la derecha 26">
            <a:extLst>
              <a:ext uri="{FF2B5EF4-FFF2-40B4-BE49-F238E27FC236}">
                <a16:creationId xmlns="" xmlns:a16="http://schemas.microsoft.com/office/drawing/2014/main" id="{09EA51D0-5184-4865-ADA3-4BC3FD39D9B7}"/>
              </a:ext>
            </a:extLst>
          </p:cNvPr>
          <p:cNvSpPr/>
          <p:nvPr/>
        </p:nvSpPr>
        <p:spPr>
          <a:xfrm rot="12941947">
            <a:off x="8157821" y="5080707"/>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8" name="Flecha: a la derecha 27">
            <a:extLst>
              <a:ext uri="{FF2B5EF4-FFF2-40B4-BE49-F238E27FC236}">
                <a16:creationId xmlns="" xmlns:a16="http://schemas.microsoft.com/office/drawing/2014/main" id="{741B2801-B03E-4602-8FF2-641FCF8FBFA5}"/>
              </a:ext>
            </a:extLst>
          </p:cNvPr>
          <p:cNvSpPr/>
          <p:nvPr/>
        </p:nvSpPr>
        <p:spPr>
          <a:xfrm rot="7598700">
            <a:off x="8088428" y="2475302"/>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399987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 xmlns:a16="http://schemas.microsoft.com/office/drawing/2014/main" id="{F410037B-A727-4ECC-8591-FCF451D582CF}"/>
              </a:ext>
            </a:extLst>
          </p:cNvPr>
          <p:cNvGraphicFramePr>
            <a:graphicFrameLocks noGrp="1"/>
          </p:cNvGraphicFramePr>
          <p:nvPr>
            <p:extLst>
              <p:ext uri="{D42A27DB-BD31-4B8C-83A1-F6EECF244321}">
                <p14:modId xmlns:p14="http://schemas.microsoft.com/office/powerpoint/2010/main" val="3255618690"/>
              </p:ext>
            </p:extLst>
          </p:nvPr>
        </p:nvGraphicFramePr>
        <p:xfrm>
          <a:off x="280546" y="1772328"/>
          <a:ext cx="11284682" cy="2949926"/>
        </p:xfrm>
        <a:graphic>
          <a:graphicData uri="http://schemas.openxmlformats.org/drawingml/2006/table">
            <a:tbl>
              <a:tblPr firstRow="1" firstCol="1" bandRow="1">
                <a:tableStyleId>{5C22544A-7EE6-4342-B048-85BDC9FD1C3A}</a:tableStyleId>
              </a:tblPr>
              <a:tblGrid>
                <a:gridCol w="1678004">
                  <a:extLst>
                    <a:ext uri="{9D8B030D-6E8A-4147-A177-3AD203B41FA5}">
                      <a16:colId xmlns="" xmlns:a16="http://schemas.microsoft.com/office/drawing/2014/main" val="2381769088"/>
                    </a:ext>
                  </a:extLst>
                </a:gridCol>
                <a:gridCol w="2269920">
                  <a:extLst>
                    <a:ext uri="{9D8B030D-6E8A-4147-A177-3AD203B41FA5}">
                      <a16:colId xmlns="" xmlns:a16="http://schemas.microsoft.com/office/drawing/2014/main" val="2849145308"/>
                    </a:ext>
                  </a:extLst>
                </a:gridCol>
                <a:gridCol w="1233749">
                  <a:extLst>
                    <a:ext uri="{9D8B030D-6E8A-4147-A177-3AD203B41FA5}">
                      <a16:colId xmlns="" xmlns:a16="http://schemas.microsoft.com/office/drawing/2014/main" val="216764770"/>
                    </a:ext>
                  </a:extLst>
                </a:gridCol>
                <a:gridCol w="2531959">
                  <a:extLst>
                    <a:ext uri="{9D8B030D-6E8A-4147-A177-3AD203B41FA5}">
                      <a16:colId xmlns="" xmlns:a16="http://schemas.microsoft.com/office/drawing/2014/main" val="1967140498"/>
                    </a:ext>
                  </a:extLst>
                </a:gridCol>
                <a:gridCol w="1335531">
                  <a:extLst>
                    <a:ext uri="{9D8B030D-6E8A-4147-A177-3AD203B41FA5}">
                      <a16:colId xmlns="" xmlns:a16="http://schemas.microsoft.com/office/drawing/2014/main" val="4002998376"/>
                    </a:ext>
                  </a:extLst>
                </a:gridCol>
                <a:gridCol w="1041951">
                  <a:extLst>
                    <a:ext uri="{9D8B030D-6E8A-4147-A177-3AD203B41FA5}">
                      <a16:colId xmlns="" xmlns:a16="http://schemas.microsoft.com/office/drawing/2014/main" val="1047420973"/>
                    </a:ext>
                  </a:extLst>
                </a:gridCol>
                <a:gridCol w="1193568">
                  <a:extLst>
                    <a:ext uri="{9D8B030D-6E8A-4147-A177-3AD203B41FA5}">
                      <a16:colId xmlns="" xmlns:a16="http://schemas.microsoft.com/office/drawing/2014/main" val="493321215"/>
                    </a:ext>
                  </a:extLst>
                </a:gridCol>
              </a:tblGrid>
              <a:tr h="0">
                <a:tc gridSpan="7">
                  <a:txBody>
                    <a:bodyPr/>
                    <a:lstStyle/>
                    <a:p>
                      <a:pPr algn="ctr">
                        <a:spcAft>
                          <a:spcPts val="0"/>
                        </a:spcAft>
                      </a:pPr>
                      <a:endParaRPr lang="es-AR" sz="1100" dirty="0">
                        <a:effectLst/>
                        <a:latin typeface="Arial Black" panose="020B0A04020102020204" pitchFamily="34" charset="0"/>
                        <a:cs typeface="Arial" panose="020B0604020202020204" pitchFamily="34" charset="0"/>
                      </a:endParaRPr>
                    </a:p>
                    <a:p>
                      <a:pPr algn="ctr">
                        <a:spcAft>
                          <a:spcPts val="0"/>
                        </a:spcAft>
                      </a:pPr>
                      <a:r>
                        <a:rPr lang="es-AR" sz="1100" dirty="0">
                          <a:solidFill>
                            <a:schemeClr val="tx1"/>
                          </a:solidFill>
                          <a:effectLst/>
                          <a:latin typeface="Arial Black" panose="020B0A04020102020204" pitchFamily="34" charset="0"/>
                          <a:cs typeface="Arial" panose="020B0604020202020204" pitchFamily="34" charset="0"/>
                        </a:rPr>
                        <a:t>Proceso  </a:t>
                      </a:r>
                      <a:r>
                        <a:rPr lang="es-AR" sz="1100" dirty="0" smtClean="0">
                          <a:solidFill>
                            <a:schemeClr val="tx1"/>
                          </a:solidFill>
                          <a:effectLst/>
                          <a:latin typeface="Arial Black" panose="020B0A04020102020204" pitchFamily="34" charset="0"/>
                          <a:cs typeface="Arial" panose="020B0604020202020204" pitchFamily="34" charset="0"/>
                        </a:rPr>
                        <a:t>OPERACIONES</a:t>
                      </a:r>
                      <a:r>
                        <a:rPr lang="es-AR" sz="1100" baseline="0" dirty="0" smtClean="0">
                          <a:solidFill>
                            <a:schemeClr val="tx1"/>
                          </a:solidFill>
                          <a:effectLst/>
                          <a:latin typeface="Arial Black" panose="020B0A04020102020204" pitchFamily="34" charset="0"/>
                          <a:cs typeface="Arial" panose="020B0604020202020204" pitchFamily="34" charset="0"/>
                        </a:rPr>
                        <a:t> </a:t>
                      </a:r>
                      <a:endParaRPr lang="es-AR" sz="11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 xmlns:a16="http://schemas.microsoft.com/office/drawing/2014/main" val="3125793098"/>
                  </a:ext>
                </a:extLst>
              </a:tr>
              <a:tr h="481046">
                <a:tc>
                  <a:txBody>
                    <a:bodyPr/>
                    <a:lstStyle/>
                    <a:p>
                      <a:pPr algn="ctr">
                        <a:spcAft>
                          <a:spcPts val="0"/>
                        </a:spcAft>
                      </a:pPr>
                      <a:r>
                        <a:rPr lang="es-AR" sz="1100" b="1" dirty="0">
                          <a:solidFill>
                            <a:schemeClr val="tx1"/>
                          </a:solidFill>
                          <a:effectLst/>
                          <a:latin typeface="Arial" panose="020B0604020202020204" pitchFamily="34" charset="0"/>
                          <a:cs typeface="Arial" panose="020B0604020202020204" pitchFamily="34" charset="0"/>
                        </a:rPr>
                        <a:t>¿Qué puede salir mal/ bien?</a:t>
                      </a:r>
                      <a:endParaRPr lang="es-AR" sz="11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Consecuencia</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Nivel de Riesgo</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Acciones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Responsables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Fecha de implementación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Recomendaciones / Observaciones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 xmlns:a16="http://schemas.microsoft.com/office/drawing/2014/main" val="2439643554"/>
                  </a:ext>
                </a:extLst>
              </a:tr>
              <a:tr h="47387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000" kern="1200" dirty="0" smtClean="0">
                          <a:solidFill>
                            <a:schemeClr val="dk1"/>
                          </a:solidFill>
                          <a:effectLst/>
                          <a:latin typeface="Arial" panose="020B0604020202020204" pitchFamily="34" charset="0"/>
                          <a:ea typeface="+mn-ea"/>
                          <a:cs typeface="Arial" panose="020B0604020202020204" pitchFamily="34" charset="0"/>
                        </a:rPr>
                        <a:t>Falta de seguimiento de los contratos vigentes, seguimiento de análisis de costos.</a:t>
                      </a:r>
                    </a:p>
                    <a:p>
                      <a:endParaRPr lang="es-AR" dirty="0"/>
                    </a:p>
                  </a:txBody>
                  <a:tcPr marL="17044" marR="17044" marT="0" marB="0">
                    <a:solidFill>
                      <a:srgbClr val="FFFF66"/>
                    </a:solidFill>
                  </a:tcPr>
                </a:tc>
                <a:tc>
                  <a:txBody>
                    <a:bodyPr/>
                    <a:lstStyle/>
                    <a:p>
                      <a:r>
                        <a:rPr lang="es-AR" sz="1000" dirty="0" smtClean="0">
                          <a:latin typeface="Arial" panose="020B0604020202020204" pitchFamily="34" charset="0"/>
                          <a:cs typeface="Arial" panose="020B0604020202020204" pitchFamily="34" charset="0"/>
                        </a:rPr>
                        <a:t>Perdidas económicas </a:t>
                      </a:r>
                      <a:endParaRPr lang="es-AR" sz="1000" dirty="0">
                        <a:latin typeface="Arial" panose="020B0604020202020204" pitchFamily="34" charset="0"/>
                        <a:cs typeface="Arial" panose="020B0604020202020204" pitchFamily="34" charset="0"/>
                      </a:endParaRPr>
                    </a:p>
                  </a:txBody>
                  <a:tcPr marL="17044" marR="17044" marT="0" marB="0">
                    <a:solidFill>
                      <a:schemeClr val="bg2"/>
                    </a:solidFill>
                  </a:tcPr>
                </a:tc>
                <a:tc rowSpan="2">
                  <a:txBody>
                    <a:bodyPr/>
                    <a:lstStyle/>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(2)=3</a:t>
                      </a:r>
                    </a:p>
                    <a:p>
                      <a:pPr algn="ctr"/>
                      <a:r>
                        <a:rPr lang="es-AR" sz="1000" b="1" dirty="0" smtClean="0">
                          <a:latin typeface="Arial" panose="020B0604020202020204" pitchFamily="34" charset="0"/>
                          <a:cs typeface="Arial" panose="020B0604020202020204" pitchFamily="34" charset="0"/>
                        </a:rPr>
                        <a:t>G(4)=10</a:t>
                      </a:r>
                    </a:p>
                    <a:p>
                      <a:pPr algn="ctr"/>
                      <a:r>
                        <a:rPr lang="es-AR" sz="1000" b="1" dirty="0" smtClean="0">
                          <a:latin typeface="Arial" panose="020B0604020202020204" pitchFamily="34" charset="0"/>
                          <a:cs typeface="Arial" panose="020B0604020202020204" pitchFamily="34" charset="0"/>
                        </a:rPr>
                        <a:t>NR=</a:t>
                      </a:r>
                      <a:r>
                        <a:rPr lang="es-AR" sz="1000" b="1" baseline="0" dirty="0" smtClean="0">
                          <a:latin typeface="Arial" panose="020B0604020202020204" pitchFamily="34" charset="0"/>
                          <a:cs typeface="Arial" panose="020B0604020202020204" pitchFamily="34" charset="0"/>
                        </a:rPr>
                        <a:t> 30</a:t>
                      </a:r>
                    </a:p>
                    <a:p>
                      <a:pPr algn="ctr"/>
                      <a:r>
                        <a:rPr lang="es-AR" sz="1000" b="1" baseline="0" dirty="0" smtClean="0">
                          <a:latin typeface="Arial" panose="020B0604020202020204" pitchFamily="34" charset="0"/>
                          <a:cs typeface="Arial" panose="020B0604020202020204" pitchFamily="34" charset="0"/>
                        </a:rPr>
                        <a:t>ACEPTABL</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r>
                        <a:rPr lang="es-AR" sz="1000" dirty="0" smtClean="0">
                          <a:latin typeface="Arial" panose="020B0604020202020204" pitchFamily="34" charset="0"/>
                          <a:cs typeface="Arial" panose="020B0604020202020204" pitchFamily="34" charset="0"/>
                        </a:rPr>
                        <a:t>Realizar</a:t>
                      </a:r>
                      <a:r>
                        <a:rPr lang="es-AR" sz="1000" baseline="0" dirty="0" smtClean="0">
                          <a:latin typeface="Arial" panose="020B0604020202020204" pitchFamily="34" charset="0"/>
                          <a:cs typeface="Arial" panose="020B0604020202020204" pitchFamily="34" charset="0"/>
                        </a:rPr>
                        <a:t> vivitas periódicas a los principales clientes </a:t>
                      </a:r>
                      <a:endParaRPr lang="es-AR" sz="1000" dirty="0">
                        <a:latin typeface="Arial" panose="020B0604020202020204" pitchFamily="34" charset="0"/>
                        <a:cs typeface="Arial" panose="020B0604020202020204" pitchFamily="34" charset="0"/>
                      </a:endParaRPr>
                    </a:p>
                  </a:txBody>
                  <a:tcPr marL="17044" marR="17044" marT="0" marB="0">
                    <a:solidFill>
                      <a:schemeClr val="bg2"/>
                    </a:solidFill>
                  </a:tcPr>
                </a:tc>
                <a:tc rowSpan="2">
                  <a:txBody>
                    <a:bodyPr/>
                    <a:lstStyle/>
                    <a:p>
                      <a:r>
                        <a:rPr lang="es-AR" sz="1000" dirty="0" smtClean="0">
                          <a:latin typeface="Arial" panose="020B0604020202020204" pitchFamily="34" charset="0"/>
                          <a:cs typeface="Arial" panose="020B0604020202020204" pitchFamily="34" charset="0"/>
                        </a:rPr>
                        <a:t>Fernando Gordo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smtClean="0">
                          <a:effectLst/>
                          <a:latin typeface="Arial" panose="020B0604020202020204" pitchFamily="34" charset="0"/>
                          <a:cs typeface="Arial" panose="020B0604020202020204" pitchFamily="34" charset="0"/>
                        </a:rPr>
                        <a:t>01/07/2019</a:t>
                      </a: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bg2"/>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bg2"/>
                    </a:solidFill>
                  </a:tcPr>
                </a:tc>
                <a:extLst>
                  <a:ext uri="{0D108BD9-81ED-4DB2-BD59-A6C34878D82A}">
                    <a16:rowId xmlns="" xmlns:a16="http://schemas.microsoft.com/office/drawing/2014/main" val="1498450192"/>
                  </a:ext>
                </a:extLst>
              </a:tr>
              <a:tr h="315929">
                <a:tc vMerge="1">
                  <a:txBody>
                    <a:bodyPr/>
                    <a:lstStyle/>
                    <a:p>
                      <a:endParaRPr lang="es-AR"/>
                    </a:p>
                  </a:txBody>
                  <a:tcPr/>
                </a:tc>
                <a:tc>
                  <a:txBody>
                    <a:bodyPr/>
                    <a:lstStyle/>
                    <a:p>
                      <a:r>
                        <a:rPr lang="es-AR" sz="1000" dirty="0" smtClean="0">
                          <a:latin typeface="Arial" panose="020B0604020202020204" pitchFamily="34" charset="0"/>
                          <a:cs typeface="Arial" panose="020B0604020202020204" pitchFamily="34" charset="0"/>
                        </a:rPr>
                        <a:t>Mala reputación con el cliente</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vMerge="1">
                  <a:txBody>
                    <a:bodyPr/>
                    <a:lstStyle/>
                    <a:p>
                      <a:pPr>
                        <a:spcAft>
                          <a:spcPts val="0"/>
                        </a:spcAft>
                      </a:pPr>
                      <a:endParaRPr lang="es-A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7044" marR="17044" marT="0" marB="0"/>
                </a:tc>
                <a:tc>
                  <a:txBody>
                    <a:bodyPr/>
                    <a:lstStyle/>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vMerge="1">
                  <a:txBody>
                    <a:bodyPr/>
                    <a:lstStyle/>
                    <a:p>
                      <a:endParaRPr lang="es-AR"/>
                    </a:p>
                  </a:txBody>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 xmlns:a16="http://schemas.microsoft.com/office/drawing/2014/main" val="3427797631"/>
                  </a:ext>
                </a:extLst>
              </a:tr>
              <a:tr h="365331">
                <a:tc rowSpan="2">
                  <a:txBody>
                    <a:bodyPr/>
                    <a:lstStyle/>
                    <a:p>
                      <a:pPr algn="ctr">
                        <a:spcAft>
                          <a:spcPts val="0"/>
                        </a:spcAft>
                      </a:pPr>
                      <a:endParaRPr lang="es-AR" sz="1100" b="1"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smtClean="0">
                          <a:solidFill>
                            <a:schemeClr val="dk1"/>
                          </a:solidFill>
                          <a:effectLst/>
                          <a:latin typeface="Arial" panose="020B0604020202020204" pitchFamily="34" charset="0"/>
                          <a:ea typeface="+mn-ea"/>
                          <a:cs typeface="Arial" panose="020B0604020202020204" pitchFamily="34" charset="0"/>
                        </a:rPr>
                        <a:t>Cambios en la planificación de la operación por parte de los clientes</a:t>
                      </a:r>
                      <a:endParaRPr lang="es-AR" sz="1000" b="1" kern="1200" dirty="0">
                        <a:solidFill>
                          <a:schemeClr val="dk1"/>
                        </a:solidFill>
                        <a:effectLst/>
                        <a:latin typeface="Arial" panose="020B0604020202020204" pitchFamily="34" charset="0"/>
                        <a:ea typeface="+mn-ea"/>
                        <a:cs typeface="Arial" panose="020B0604020202020204" pitchFamily="34" charset="0"/>
                      </a:endParaRPr>
                    </a:p>
                    <a:p>
                      <a:pPr algn="ctr">
                        <a:spcAft>
                          <a:spcPts val="0"/>
                        </a:spcAft>
                      </a:pPr>
                      <a:endParaRPr lang="es-AR" sz="1100" b="1" dirty="0" smtClean="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smtClean="0">
                          <a:solidFill>
                            <a:schemeClr val="dk1"/>
                          </a:solidFill>
                          <a:effectLst/>
                          <a:latin typeface="Arial" panose="020B0604020202020204" pitchFamily="34" charset="0"/>
                          <a:ea typeface="+mn-ea"/>
                          <a:cs typeface="Arial" panose="020B0604020202020204" pitchFamily="34" charset="0"/>
                        </a:rPr>
                        <a:t>No cumplir con los tiempos operativos </a:t>
                      </a:r>
                      <a:endParaRPr lang="es-AR" sz="1000" b="1" kern="1200" dirty="0">
                        <a:solidFill>
                          <a:schemeClr val="dk1"/>
                        </a:solidFill>
                        <a:effectLst/>
                        <a:latin typeface="Arial" panose="020B0604020202020204" pitchFamily="34" charset="0"/>
                        <a:ea typeface="+mn-ea"/>
                        <a:cs typeface="Arial" panose="020B0604020202020204" pitchFamily="34" charset="0"/>
                      </a:endParaRPr>
                    </a:p>
                  </a:txBody>
                  <a:tcPr marL="17044" marR="17044" marT="0" marB="0">
                    <a:solidFill>
                      <a:srgbClr val="FFFF66"/>
                    </a:solidFill>
                  </a:tcPr>
                </a:tc>
                <a:tc>
                  <a:txBody>
                    <a:bodyPr/>
                    <a:lstStyle/>
                    <a:p>
                      <a:r>
                        <a:rPr lang="es-AR" sz="1000" dirty="0" smtClean="0">
                          <a:latin typeface="Arial" panose="020B0604020202020204" pitchFamily="34" charset="0"/>
                          <a:cs typeface="Arial" panose="020B0604020202020204" pitchFamily="34" charset="0"/>
                        </a:rPr>
                        <a:t>Atrasos en los tiempos planificados</a:t>
                      </a:r>
                      <a:r>
                        <a:rPr lang="es-AR" sz="1000" baseline="0" dirty="0" smtClean="0">
                          <a:latin typeface="Arial" panose="020B0604020202020204" pitchFamily="34" charset="0"/>
                          <a:cs typeface="Arial" panose="020B0604020202020204" pitchFamily="34" charset="0"/>
                        </a:rPr>
                        <a:t>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algn="ctr"/>
                      <a:r>
                        <a:rPr lang="es-AR" sz="1000" dirty="0" smtClean="0">
                          <a:effectLst/>
                          <a:latin typeface="Arial" panose="020B0604020202020204" pitchFamily="34" charset="0"/>
                          <a:cs typeface="Arial" panose="020B0604020202020204" pitchFamily="34" charset="0"/>
                        </a:rPr>
                        <a:t> </a:t>
                      </a:r>
                      <a:r>
                        <a:rPr lang="es-AR" sz="1000" b="1" dirty="0" smtClean="0">
                          <a:latin typeface="Arial" panose="020B0604020202020204" pitchFamily="34" charset="0"/>
                          <a:cs typeface="Arial" panose="020B0604020202020204" pitchFamily="34" charset="0"/>
                        </a:rPr>
                        <a:t>P (2)=3</a:t>
                      </a:r>
                    </a:p>
                    <a:p>
                      <a:pPr algn="ctr"/>
                      <a:r>
                        <a:rPr lang="es-AR" sz="1000" b="1" dirty="0" smtClean="0">
                          <a:latin typeface="Arial" panose="020B0604020202020204" pitchFamily="34" charset="0"/>
                          <a:cs typeface="Arial" panose="020B0604020202020204" pitchFamily="34" charset="0"/>
                        </a:rPr>
                        <a:t>G(4)=10</a:t>
                      </a:r>
                    </a:p>
                    <a:p>
                      <a:pPr algn="ctr"/>
                      <a:r>
                        <a:rPr lang="es-AR" sz="1000" b="1" dirty="0" smtClean="0">
                          <a:latin typeface="Arial" panose="020B0604020202020204" pitchFamily="34" charset="0"/>
                          <a:cs typeface="Arial" panose="020B0604020202020204" pitchFamily="34" charset="0"/>
                        </a:rPr>
                        <a:t>NR=</a:t>
                      </a:r>
                      <a:r>
                        <a:rPr lang="es-AR" sz="1000" b="1" baseline="0" dirty="0" smtClean="0">
                          <a:latin typeface="Arial" panose="020B0604020202020204" pitchFamily="34" charset="0"/>
                          <a:cs typeface="Arial" panose="020B0604020202020204" pitchFamily="34" charset="0"/>
                        </a:rPr>
                        <a:t> 30</a:t>
                      </a:r>
                    </a:p>
                    <a:p>
                      <a:pPr algn="ctr"/>
                      <a:r>
                        <a:rPr lang="es-AR" sz="1000" b="1" baseline="0" dirty="0" smtClean="0">
                          <a:latin typeface="Arial" panose="020B0604020202020204" pitchFamily="34" charset="0"/>
                          <a:cs typeface="Arial" panose="020B0604020202020204" pitchFamily="34" charset="0"/>
                        </a:rPr>
                        <a:t>ACEPTABL</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r>
                        <a:rPr lang="es-AR" sz="1000" dirty="0" smtClean="0">
                          <a:latin typeface="Arial" panose="020B0604020202020204" pitchFamily="34" charset="0"/>
                          <a:cs typeface="Arial" panose="020B0604020202020204" pitchFamily="34" charset="0"/>
                        </a:rPr>
                        <a:t>Realizar el seguimiento de las operaciones </a:t>
                      </a: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kern="1200" dirty="0" smtClean="0">
                          <a:solidFill>
                            <a:schemeClr val="dk1"/>
                          </a:solidFill>
                          <a:effectLst/>
                          <a:latin typeface="+mn-lt"/>
                          <a:ea typeface="+mn-ea"/>
                          <a:cs typeface="+mn-cs"/>
                        </a:rPr>
                        <a:t>Buena y fluida comunicación con los referentes de los clientes</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000" dirty="0" smtClean="0">
                          <a:latin typeface="Arial" panose="020B0604020202020204" pitchFamily="34" charset="0"/>
                          <a:cs typeface="Arial" panose="020B0604020202020204" pitchFamily="34" charset="0"/>
                        </a:rPr>
                        <a:t>Fernando Gordo </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 xmlns:a16="http://schemas.microsoft.com/office/drawing/2014/main" val="2381835321"/>
                  </a:ext>
                </a:extLst>
              </a:tr>
              <a:tr h="579181">
                <a:tc vMerge="1">
                  <a:txBody>
                    <a:bodyPr/>
                    <a:lstStyle/>
                    <a:p>
                      <a:endParaRPr lang="es-AR"/>
                    </a:p>
                  </a:txBody>
                  <a:tcPr/>
                </a:tc>
                <a:tc>
                  <a:txBody>
                    <a:bodyPr/>
                    <a:lstStyle/>
                    <a:p>
                      <a:endParaRPr lang="es-AR" dirty="0"/>
                    </a:p>
                  </a:txBody>
                  <a:tcPr marL="17044" marR="17044" marT="0" marB="0"/>
                </a:tc>
                <a:tc vMerge="1">
                  <a:txBody>
                    <a:bodyPr/>
                    <a:lstStyle/>
                    <a:p>
                      <a:endParaRPr lang="es-AR"/>
                    </a:p>
                  </a:txBody>
                  <a:tcPr/>
                </a:tc>
                <a:tc>
                  <a:txBody>
                    <a:bodyPr/>
                    <a:lstStyle/>
                    <a:p>
                      <a:endParaRPr lang="es-AR" sz="1000" dirty="0">
                        <a:latin typeface="Arial" panose="020B0604020202020204" pitchFamily="34" charset="0"/>
                        <a:cs typeface="Arial" panose="020B0604020202020204" pitchFamily="34" charset="0"/>
                      </a:endParaRPr>
                    </a:p>
                  </a:txBody>
                  <a:tcPr marL="17044" marR="17044" marT="0" marB="0"/>
                </a:tc>
                <a:tc>
                  <a:txBody>
                    <a:bodyPr/>
                    <a:lstStyle/>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tc>
                <a:extLst>
                  <a:ext uri="{0D108BD9-81ED-4DB2-BD59-A6C34878D82A}">
                    <a16:rowId xmlns="" xmlns:a16="http://schemas.microsoft.com/office/drawing/2014/main" val="3437968549"/>
                  </a:ext>
                </a:extLst>
              </a:tr>
            </a:tbl>
          </a:graphicData>
        </a:graphic>
      </p:graphicFrame>
      <p:graphicFrame>
        <p:nvGraphicFramePr>
          <p:cNvPr id="3" name="Table 10">
            <a:extLst>
              <a:ext uri="{FF2B5EF4-FFF2-40B4-BE49-F238E27FC236}">
                <a16:creationId xmlns="" xmlns:a16="http://schemas.microsoft.com/office/drawing/2014/main" id="{978CCDF6-CA6A-47D8-B4EF-01B3104F9710}"/>
              </a:ext>
            </a:extLst>
          </p:cNvPr>
          <p:cNvGraphicFramePr>
            <a:graphicFrameLocks noGrp="1"/>
          </p:cNvGraphicFramePr>
          <p:nvPr>
            <p:extLst>
              <p:ext uri="{D42A27DB-BD31-4B8C-83A1-F6EECF244321}">
                <p14:modId xmlns:p14="http://schemas.microsoft.com/office/powerpoint/2010/main" val="936698181"/>
              </p:ext>
            </p:extLst>
          </p:nvPr>
        </p:nvGraphicFramePr>
        <p:xfrm>
          <a:off x="391472" y="371475"/>
          <a:ext cx="11345775" cy="731280"/>
        </p:xfrm>
        <a:graphic>
          <a:graphicData uri="http://schemas.openxmlformats.org/drawingml/2006/table">
            <a:tbl>
              <a:tblPr>
                <a:tableStyleId>{5C22544A-7EE6-4342-B048-85BDC9FD1C3A}</a:tableStyleId>
              </a:tblPr>
              <a:tblGrid>
                <a:gridCol w="2155497">
                  <a:extLst>
                    <a:ext uri="{9D8B030D-6E8A-4147-A177-3AD203B41FA5}">
                      <a16:colId xmlns="" xmlns:a16="http://schemas.microsoft.com/office/drawing/2014/main" val="648609137"/>
                    </a:ext>
                  </a:extLst>
                </a:gridCol>
                <a:gridCol w="7034781">
                  <a:extLst>
                    <a:ext uri="{9D8B030D-6E8A-4147-A177-3AD203B41FA5}">
                      <a16:colId xmlns="" xmlns:a16="http://schemas.microsoft.com/office/drawing/2014/main" val="1187968747"/>
                    </a:ext>
                  </a:extLst>
                </a:gridCol>
                <a:gridCol w="2155497">
                  <a:extLst>
                    <a:ext uri="{9D8B030D-6E8A-4147-A177-3AD203B41FA5}">
                      <a16:colId xmlns="" xmlns:a16="http://schemas.microsoft.com/office/drawing/2014/main" val="1180515500"/>
                    </a:ext>
                  </a:extLst>
                </a:gridCol>
              </a:tblGrid>
              <a:tr h="243760">
                <a:tc rowSpan="3">
                  <a:txBody>
                    <a:bodyPr/>
                    <a:lstStyle/>
                    <a:p>
                      <a:pPr algn="ctr">
                        <a:spcBef>
                          <a:spcPts val="1200"/>
                        </a:spcBef>
                        <a:spcAft>
                          <a:spcPts val="0"/>
                        </a:spcAft>
                        <a:tabLst>
                          <a:tab pos="2743200" algn="ctr"/>
                          <a:tab pos="5486400" algn="r"/>
                        </a:tabLst>
                      </a:pPr>
                      <a:endParaRPr lang="es-ES" sz="1200" b="1" kern="1300" cap="small" dirty="0">
                        <a:solidFill>
                          <a:srgbClr val="1F497D"/>
                        </a:solidFill>
                        <a:effectLst/>
                        <a:latin typeface="Arial" panose="020B0604020202020204" pitchFamily="34" charset="0"/>
                        <a:ea typeface="Times New Roman" panose="02020603050405020304" pitchFamily="18" charset="0"/>
                      </a:endParaRPr>
                    </a:p>
                  </a:txBody>
                  <a:tcPr marL="44450" marR="44450" marT="0" marB="0" anchor="ctr">
                    <a:solidFill>
                      <a:schemeClr val="bg1">
                        <a:lumMod val="95000"/>
                      </a:schemeClr>
                    </a:solidFill>
                  </a:tcPr>
                </a:tc>
                <a:tc rowSpan="3">
                  <a:txBody>
                    <a:bodyPr/>
                    <a:lstStyle/>
                    <a:p>
                      <a:pPr algn="ctr">
                        <a:spcAft>
                          <a:spcPts val="0"/>
                        </a:spcAft>
                      </a:pPr>
                      <a:r>
                        <a:rPr lang="es-AR" sz="1200" b="1" kern="1300" dirty="0">
                          <a:effectLst/>
                          <a:latin typeface="Arial" panose="020B0604020202020204" pitchFamily="34" charset="0"/>
                          <a:cs typeface="Arial" panose="020B0604020202020204" pitchFamily="34" charset="0"/>
                        </a:rPr>
                        <a:t>FICHA DE </a:t>
                      </a:r>
                      <a:r>
                        <a:rPr lang="es-AR" sz="1200" b="1" kern="1300" dirty="0" smtClean="0">
                          <a:effectLst/>
                          <a:latin typeface="Arial" panose="020B0604020202020204" pitchFamily="34" charset="0"/>
                          <a:cs typeface="Arial" panose="020B0604020202020204" pitchFamily="34" charset="0"/>
                        </a:rPr>
                        <a:t>PROCESOS</a:t>
                      </a:r>
                    </a:p>
                    <a:p>
                      <a:pPr algn="ctr">
                        <a:spcAft>
                          <a:spcPts val="0"/>
                        </a:spcAft>
                      </a:pPr>
                      <a:r>
                        <a:rPr lang="es-AR" sz="12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OPERACIONES </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tc>
                  <a:txBody>
                    <a:bodyPr/>
                    <a:lstStyle/>
                    <a:p>
                      <a:pPr algn="ctr">
                        <a:spcAft>
                          <a:spcPts val="0"/>
                        </a:spcAft>
                      </a:pPr>
                      <a:r>
                        <a:rPr lang="es-ES" sz="11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SGI-FOR-014</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2561101161"/>
                  </a:ext>
                </a:extLst>
              </a:tr>
              <a:tr h="243760">
                <a:tc vMerge="1">
                  <a:txBody>
                    <a:bodyPr/>
                    <a:lstStyle/>
                    <a:p>
                      <a:endParaRPr lang="es-AR"/>
                    </a:p>
                  </a:txBody>
                  <a:tcPr/>
                </a:tc>
                <a:tc vMerge="1">
                  <a:txBody>
                    <a:bodyPr/>
                    <a:lstStyle/>
                    <a:p>
                      <a:endParaRPr lang="es-AR"/>
                    </a:p>
                  </a:txBody>
                  <a:tcPr/>
                </a:tc>
                <a:tc>
                  <a:txBody>
                    <a:bodyPr/>
                    <a:lstStyle/>
                    <a:p>
                      <a:pPr algn="ctr">
                        <a:spcAft>
                          <a:spcPts val="0"/>
                        </a:spcAft>
                      </a:pPr>
                      <a:r>
                        <a:rPr lang="es-AR" sz="11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a:t>
                      </a:r>
                      <a:r>
                        <a:rPr lang="es-AR" sz="1100" b="1" kern="13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s-AR" sz="1100" b="1" kern="1300" baseline="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02</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258950119"/>
                  </a:ext>
                </a:extLst>
              </a:tr>
              <a:tr h="243760">
                <a:tc vMerge="1">
                  <a:txBody>
                    <a:bodyPr/>
                    <a:lstStyle/>
                    <a:p>
                      <a:endParaRPr lang="es-AR"/>
                    </a:p>
                  </a:txBody>
                  <a:tcPr/>
                </a:tc>
                <a:tc vMerge="1">
                  <a:txBody>
                    <a:bodyPr/>
                    <a:lstStyle/>
                    <a:p>
                      <a:endParaRPr lang="es-AR"/>
                    </a:p>
                  </a:txBody>
                  <a:tcPr/>
                </a:tc>
                <a:tc>
                  <a:txBody>
                    <a:bodyPr/>
                    <a:lstStyle/>
                    <a:p>
                      <a:pPr marL="0" algn="ctr" defTabSz="914400" rtl="0" eaLnBrk="1" latinLnBrk="0" hangingPunct="1">
                        <a:spcAft>
                          <a:spcPts val="0"/>
                        </a:spcAft>
                      </a:pPr>
                      <a:r>
                        <a:rPr lang="es-ES" sz="1100" b="1" kern="13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Fecha Vigencia: 07/06/2019</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 xmlns:a16="http://schemas.microsoft.com/office/drawing/2014/main" val="4009983624"/>
                  </a:ext>
                </a:extLst>
              </a:tr>
            </a:tbl>
          </a:graphicData>
        </a:graphic>
      </p:graphicFrame>
      <p:pic>
        <p:nvPicPr>
          <p:cNvPr id="5" name="Picture 2" descr="http://www.greenoilservices.com/wp-content/uploads/2018/03/logo-offset.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8015" y="359806"/>
            <a:ext cx="15144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6215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3764</TotalTime>
  <Words>1072</Words>
  <Application>Microsoft Office PowerPoint</Application>
  <PresentationFormat>Personalizado</PresentationFormat>
  <Paragraphs>150</Paragraphs>
  <Slides>3</Slides>
  <Notes>0</Notes>
  <HiddenSlides>0</HiddenSlides>
  <MMClips>0</MMClips>
  <ScaleCrop>false</ScaleCrop>
  <HeadingPairs>
    <vt:vector size="4" baseType="variant">
      <vt:variant>
        <vt:lpstr>Tema</vt:lpstr>
      </vt:variant>
      <vt:variant>
        <vt:i4>1</vt:i4>
      </vt:variant>
      <vt:variant>
        <vt:lpstr>Títulos de diapositiva</vt:lpstr>
      </vt:variant>
      <vt:variant>
        <vt:i4>3</vt:i4>
      </vt:variant>
    </vt:vector>
  </HeadingPairs>
  <TitlesOfParts>
    <vt:vector size="4" baseType="lpstr">
      <vt:lpstr>Tema de Office</vt:lpstr>
      <vt:lpstr>Presentación de PowerPoint</vt:lpstr>
      <vt:lpstr>Presentación de PowerPoint</vt:lpstr>
      <vt:lpstr>Presentación de PowerPoint</vt:lpstr>
    </vt:vector>
  </TitlesOfParts>
  <Company>OAS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Bárbara</dc:creator>
  <cp:lastModifiedBy>Luffi</cp:lastModifiedBy>
  <cp:revision>278</cp:revision>
  <dcterms:created xsi:type="dcterms:W3CDTF">2016-12-28T14:04:44Z</dcterms:created>
  <dcterms:modified xsi:type="dcterms:W3CDTF">2019-10-10T11:56:35Z</dcterms:modified>
</cp:coreProperties>
</file>