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4" r:id="rId2"/>
    <p:sldId id="262" r:id="rId3"/>
    <p:sldId id="265" r:id="rId4"/>
    <p:sldId id="263" r:id="rId5"/>
    <p:sldId id="267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990099"/>
    <a:srgbClr val="FFFF66"/>
    <a:srgbClr val="669900"/>
    <a:srgbClr val="3A2E82"/>
    <a:srgbClr val="993300"/>
    <a:srgbClr val="9999FF"/>
    <a:srgbClr val="00FFFF"/>
    <a:srgbClr val="CC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5018" autoAdjust="0"/>
  </p:normalViewPr>
  <p:slideViewPr>
    <p:cSldViewPr snapToGrid="0">
      <p:cViewPr>
        <p:scale>
          <a:sx n="80" d="100"/>
          <a:sy n="80" d="100"/>
        </p:scale>
        <p:origin x="-132" y="6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8694B-62F0-4A19-AB94-DEF9F0ECBAD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CB32C-DEED-4DC5-98B4-803988BDD47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285341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78750-2BB9-4EF6-9C4F-8ACA2B65BFBB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719D3-AACD-49AB-92B1-2915820BB5F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005937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719D3-AACD-49AB-92B1-2915820BB5F0}" type="slidenum">
              <a:rPr lang="es-AR" smtClean="0"/>
              <a:t>1</a:t>
            </a:fld>
            <a:endParaRPr lang="es-AR"/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848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912286"/>
              </p:ext>
            </p:extLst>
          </p:nvPr>
        </p:nvGraphicFramePr>
        <p:xfrm>
          <a:off x="77248" y="1425427"/>
          <a:ext cx="3817398" cy="21425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Presupuesto limitado, genera limitaciones, por ejemplo, para adquirir determinadas herramientas. Indicadores 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cortes de ruta-Conflictos gremiales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aspectos ambientales significativos- No se puede realizar capacitaciones por no contar con disponibilidad de personal por clientes-Recurso renovable limitado: al utilizar agua para la realización de tareas, ya que escapa al control  de la empresa, pero es necesario la concientización en el uso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 por pago de multas- Declaración  juradas de residuos- Control 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818641"/>
              </p:ext>
            </p:extLst>
          </p:nvPr>
        </p:nvGraphicFramePr>
        <p:xfrm>
          <a:off x="77248" y="3928361"/>
          <a:ext cx="3817398" cy="329705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7780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66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Presupuesto limitado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cambios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organizacionales. Cambios en la estructura de la organización. 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ambiente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Capacitación no se realiza por no contar con personal. La gestión de residuos requiere un proveedor especifico que no hay en la zona (manguerotes) acopio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Legal:- normativo: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migración de SGI mayor cantidad de hs administrativos.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3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  <a:tr h="1041531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136013"/>
              </p:ext>
            </p:extLst>
          </p:nvPr>
        </p:nvGraphicFramePr>
        <p:xfrm>
          <a:off x="7584009" y="1399420"/>
          <a:ext cx="4141113" cy="20746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111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55067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41692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Clientes: Requerimientos: requisitos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de cada cliente en materia de seguridad y medio ambiente (capacitación, inspecciones, auditorias, cumplimiento requisitos legales PSSA) Expectativas: evaluación de proveedores positiva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Organismos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gubernamentales: Requerimientos: cumplimiento de las inspecciones realizadas presentación de documentación en tiempo y forma/expectativas: que no nos realicen multas.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Proveedores: Requerimientos: Establecidos en la OC. Expectativas: Servicio prestado en función OC, evaluación de  proveedor aprobado.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368609" y="2197670"/>
            <a:ext cx="2560777" cy="843308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SMA</a:t>
            </a:r>
            <a:r>
              <a:rPr lang="es-ES" sz="13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1" name="Flecha: a la derecha 20"/>
          <p:cNvSpPr/>
          <p:nvPr/>
        </p:nvSpPr>
        <p:spPr>
          <a:xfrm rot="8524163">
            <a:off x="6653020" y="1739500"/>
            <a:ext cx="608066" cy="2605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282220"/>
              </p:ext>
            </p:extLst>
          </p:nvPr>
        </p:nvGraphicFramePr>
        <p:xfrm>
          <a:off x="7554833" y="3595434"/>
          <a:ext cx="4298324" cy="1737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98324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 de la organización: </a:t>
                      </a:r>
                      <a:r>
                        <a:rPr lang="es-ES" sz="1000" dirty="0" err="1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Requerimiento:s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confección junto con SMA de la identificación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peligros y evaluación de riesgos, participación en capacitación, participación en inspecciones. Expectativas: comunicación de desvíos, participación durante las capacitaciones, confección de documentación de SMA, actividades controladas y seguras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Gerencia: presentación de indicadores de SMA/ mantener actualizada la información, capacidad de respuesta para el cliente y resolución de necesidades/conflictos. Expectativas: Acompañamiento en gestión de SMA, comunicación fluida, asignación de recursos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3" name="Flecha: a la derecha 22"/>
          <p:cNvSpPr/>
          <p:nvPr/>
        </p:nvSpPr>
        <p:spPr>
          <a:xfrm rot="2961692">
            <a:off x="3921580" y="1735442"/>
            <a:ext cx="531892" cy="315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/>
          <p:cNvSpPr/>
          <p:nvPr/>
        </p:nvSpPr>
        <p:spPr>
          <a:xfrm rot="18898619">
            <a:off x="3844292" y="4364863"/>
            <a:ext cx="513790" cy="294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/>
          <p:cNvSpPr/>
          <p:nvPr/>
        </p:nvSpPr>
        <p:spPr>
          <a:xfrm rot="12837836">
            <a:off x="6994525" y="4515991"/>
            <a:ext cx="552009" cy="30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343050"/>
              </p:ext>
            </p:extLst>
          </p:nvPr>
        </p:nvGraphicFramePr>
        <p:xfrm>
          <a:off x="2351189" y="294956"/>
          <a:ext cx="6800851" cy="952500"/>
        </p:xfrm>
        <a:graphic>
          <a:graphicData uri="http://schemas.openxmlformats.org/drawingml/2006/table">
            <a:tbl>
              <a:tblPr firstRow="1" firstCol="1" bandRow="1"/>
              <a:tblGrid>
                <a:gridCol w="1829142"/>
                <a:gridCol w="3441073"/>
                <a:gridCol w="1530636"/>
              </a:tblGrid>
              <a:tr h="606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s-MX" sz="1100" b="0" kern="16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Fichas</a:t>
                      </a:r>
                      <a:r>
                        <a:rPr lang="es-MX" sz="1100" b="0" kern="16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de procesos </a:t>
                      </a:r>
                      <a:endParaRPr lang="es-AR" sz="1100" b="1" kern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s-MX" sz="1000" b="1" kern="16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Código: </a:t>
                      </a:r>
                      <a:r>
                        <a:rPr lang="es-MX" sz="1000" b="0" kern="16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SGI-FOR-014</a:t>
                      </a:r>
                      <a:endParaRPr lang="es-AR" sz="1000" b="1" kern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Versión Nº</a:t>
                      </a:r>
                      <a:r>
                        <a:rPr lang="es-MX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00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Fecha Vigencia:</a:t>
                      </a:r>
                      <a:r>
                        <a:rPr lang="es-MX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14/04/2017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8 Imagen" descr="Descripción: U:\RRHH\2018\NUEVO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778" y="438253"/>
            <a:ext cx="120967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94714"/>
              </p:ext>
            </p:extLst>
          </p:nvPr>
        </p:nvGraphicFramePr>
        <p:xfrm>
          <a:off x="31759" y="935381"/>
          <a:ext cx="2843375" cy="22915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5060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98589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 (computadora, impresora, etc.)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liviana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 varios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Instrumentos de medición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757666"/>
              </p:ext>
            </p:extLst>
          </p:nvPr>
        </p:nvGraphicFramePr>
        <p:xfrm>
          <a:off x="67763" y="3092459"/>
          <a:ext cx="2843375" cy="408660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37945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35275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de incidente/accidente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Requisitos de clientes-Requisitos legales- 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 peligros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Evento/accidente/Incidente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Pagina WEB RSVONLINE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Preparación y respuesta ante emergencias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Auditorias externas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9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415712"/>
              </p:ext>
            </p:extLst>
          </p:nvPr>
        </p:nvGraphicFramePr>
        <p:xfrm>
          <a:off x="3004899" y="4040368"/>
          <a:ext cx="2843375" cy="308119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27138">
                <a:tc>
                  <a:txBody>
                    <a:bodyPr/>
                    <a:lstStyle/>
                    <a:p>
                      <a:pPr algn="ctr"/>
                      <a:r>
                        <a:rPr lang="es-AR" sz="1600" dirty="0"/>
                        <a:t>¿</a:t>
                      </a:r>
                      <a:r>
                        <a:rPr lang="es-A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745919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SMA-PE-001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peligros y evaluación de riesgos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SMA-PE-002 Identificación y evaluación  de aspectos ambientales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SMA-PE-003 Clasificación, comunicación e investigación de accidentes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RHU-FOR-004 Evaluación de desempeño- Solicitud vía mail, reuniones de clientes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SMA-PE-005 Inspecciones programadas- Programación PSSA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Revisión pagina web GPS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Procedimiento Preparación y respuesta ante emergencias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Resolución de SRT-Protocolos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Procedimientos, Políticas de Clientes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44568"/>
              </p:ext>
            </p:extLst>
          </p:nvPr>
        </p:nvGraphicFramePr>
        <p:xfrm>
          <a:off x="8717165" y="3435478"/>
          <a:ext cx="3287183" cy="31059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8718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Matriz: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peligros y eval.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SMA-FOR-003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identificación de aspectos ambientales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 final de accidentes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SGI-PRO-003 Programa de capacitación-Registro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SMA-FOR-040 Formulario Análisis de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de equipos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RHU-FOR-003 Registros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 de GPS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Anexos roles de emergencias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SMA-FOR-008 Informe de simulacros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SMA-FOR-019 Informes de auditorias comportamentales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 de Auditoria SMA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Informe de Mediciones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713985"/>
              </p:ext>
            </p:extLst>
          </p:nvPr>
        </p:nvGraphicFramePr>
        <p:xfrm>
          <a:off x="8704544" y="1048105"/>
          <a:ext cx="3302148" cy="251095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30214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1107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199882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Todo el personal de la organización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Supervisión, responsables</a:t>
                      </a:r>
                      <a:r>
                        <a:rPr lang="es-ES" sz="10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 Sector, Gerencia</a:t>
                      </a:r>
                      <a:endParaRPr lang="es-ES" sz="10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FF33CC"/>
                          </a:solidFill>
                          <a:latin typeface="+mn-lt"/>
                          <a:ea typeface="+mn-ea"/>
                          <a:cs typeface="+mn-cs"/>
                        </a:rPr>
                        <a:t>Responsable de RRHH</a:t>
                      </a:r>
                      <a:endParaRPr lang="es-ES" sz="1000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Personal de campo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Clientes</a:t>
                      </a:r>
                    </a:p>
                    <a:p>
                      <a:pPr marL="0" lvl="0" algn="l" defTabSz="914400" rtl="0" eaLnBrk="1" latinLnBrk="0" hangingPunct="1"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SMA</a:t>
                      </a:r>
                      <a:endParaRPr lang="es-ES" sz="1000" b="1" kern="120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Supervisión-</a:t>
                      </a:r>
                      <a:r>
                        <a:rPr lang="es-ES" sz="1000" b="1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 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SRT – ART – Secretaria</a:t>
                      </a:r>
                      <a:r>
                        <a:rPr lang="es-ES" sz="10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de Ambiente de Neuquen </a:t>
                      </a:r>
                      <a:endParaRPr lang="es-ES" sz="10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215842" y="1119099"/>
            <a:ext cx="5165804" cy="2616101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 SMA”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 Maria Constanza Gordo</a:t>
            </a:r>
            <a:endParaRPr lang="es-ES" sz="1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0000"/>
                </a:solidFill>
              </a:rPr>
              <a:t>Confeccionar la  identificación de peligros y evaluar los  riesgos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0000"/>
                </a:solidFill>
              </a:rPr>
              <a:t>Confeccionar la identificación de aspectos ambientales de las actividades y servicios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00B050"/>
                </a:solidFill>
              </a:rPr>
              <a:t>Realizar el  análisis e investigación de  accidentes e incidentes laborales y ambientales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33CC"/>
                </a:solidFill>
              </a:rPr>
              <a:t>Elaborar programas de capacitación de ambiente, higiene y seguridad en el trabajo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0000"/>
                </a:solidFill>
              </a:rPr>
              <a:t>Realizar análisis de riesgos.</a:t>
            </a:r>
          </a:p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Inspeccionar  todos los equipos, extintores, herramientas, obradores,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0000"/>
                </a:solidFill>
              </a:rPr>
              <a:t>Realizar capacitación programada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Controlar GPS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Confeccionar  roles de emergencia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0000"/>
                </a:solidFill>
              </a:rPr>
              <a:t>Realizar simulacros ante situaciones de emergencias ambientales y laborales.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FFFF00"/>
                </a:solidFill>
              </a:rPr>
              <a:t>Responder a reclamos generados por nuestros clientes.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Realizar controles ambientales (ruido, vibraciones, ventilación, atmosferas peligrosa,  puesta a tierra, etc.).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52167"/>
              </p:ext>
            </p:extLst>
          </p:nvPr>
        </p:nvGraphicFramePr>
        <p:xfrm>
          <a:off x="5998759" y="4529720"/>
          <a:ext cx="2718407" cy="2112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SMA-FOR-018 Estadisticas de accidentes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Programas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auditorias comportamentales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 de auditorias internas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capacitación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simulacros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de conducción vial (interno-.clientes)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>
            <a:off x="2843450" y="154904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Flecha: a la derecha 12"/>
          <p:cNvSpPr/>
          <p:nvPr/>
        </p:nvSpPr>
        <p:spPr>
          <a:xfrm>
            <a:off x="2911138" y="3603612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Flecha: a la derecha 17"/>
          <p:cNvSpPr/>
          <p:nvPr/>
        </p:nvSpPr>
        <p:spPr>
          <a:xfrm rot="19948242">
            <a:off x="3945494" y="3673526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: a la derecha 18"/>
          <p:cNvSpPr/>
          <p:nvPr/>
        </p:nvSpPr>
        <p:spPr>
          <a:xfrm>
            <a:off x="8394268" y="3371476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Flecha: a la derecha 19"/>
          <p:cNvSpPr/>
          <p:nvPr/>
        </p:nvSpPr>
        <p:spPr>
          <a:xfrm rot="4229791">
            <a:off x="7789475" y="4052596"/>
            <a:ext cx="481446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Flecha: a la derecha 10">
            <a:extLst>
              <a:ext uri="{FF2B5EF4-FFF2-40B4-BE49-F238E27FC236}">
                <a16:creationId xmlns:a16="http://schemas.microsoft.com/office/drawing/2014/main" xmlns="" id="{2CCD00AA-85B9-4BBF-A1DC-515D9A25C7F8}"/>
              </a:ext>
            </a:extLst>
          </p:cNvPr>
          <p:cNvSpPr/>
          <p:nvPr/>
        </p:nvSpPr>
        <p:spPr>
          <a:xfrm rot="10800000">
            <a:off x="8381646" y="1707533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1" name="2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642683"/>
              </p:ext>
            </p:extLst>
          </p:nvPr>
        </p:nvGraphicFramePr>
        <p:xfrm>
          <a:off x="2232562" y="126773"/>
          <a:ext cx="7481453" cy="952500"/>
        </p:xfrm>
        <a:graphic>
          <a:graphicData uri="http://schemas.openxmlformats.org/drawingml/2006/table">
            <a:tbl>
              <a:tblPr firstRow="1" firstCol="1" bandRow="1"/>
              <a:tblGrid>
                <a:gridCol w="2012195"/>
                <a:gridCol w="3785442"/>
                <a:gridCol w="1683816"/>
              </a:tblGrid>
              <a:tr h="830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s-MX" sz="1100" b="0" kern="16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Fichas</a:t>
                      </a:r>
                      <a:r>
                        <a:rPr lang="es-MX" sz="1100" b="0" kern="16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de procesos </a:t>
                      </a:r>
                      <a:endParaRPr lang="es-AR" sz="1100" b="1" kern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s-MX" sz="1000" b="1" kern="16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Código: </a:t>
                      </a:r>
                      <a:r>
                        <a:rPr lang="es-MX" sz="1000" b="0" kern="16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SGI-FOR-014</a:t>
                      </a:r>
                      <a:endParaRPr lang="es-AR" sz="1000" b="1" kern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Versión Nº</a:t>
                      </a:r>
                      <a:r>
                        <a:rPr lang="es-MX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01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Fecha Vigencia:</a:t>
                      </a:r>
                      <a:r>
                        <a:rPr lang="es-MX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07/06/2019</a:t>
                      </a:r>
                      <a:endParaRPr lang="es-AR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" name="8 Imagen" descr="Descripción: U:\RRHH\2018\NUEVO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138" y="260123"/>
            <a:ext cx="120967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0469"/>
              </p:ext>
            </p:extLst>
          </p:nvPr>
        </p:nvGraphicFramePr>
        <p:xfrm>
          <a:off x="161524" y="623044"/>
          <a:ext cx="2843375" cy="22749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8495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63776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 (computadora, impresora, etc.)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liviana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 varios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Instrumentos de medición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988643"/>
              </p:ext>
            </p:extLst>
          </p:nvPr>
        </p:nvGraphicFramePr>
        <p:xfrm>
          <a:off x="131584" y="2637692"/>
          <a:ext cx="2843375" cy="4556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24379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54771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SMA-FOR-003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Identificación de peligros-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Requisitos clientes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Hoja de Seguridad de Productos químicos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Ley Provincial de Medio Ambiente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Programa de auditorias comportamentales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PSSA-Requisitos  Legal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 de personal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PSSA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 de calibración de instrumentos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PSSA (Programación inspección  de check list de botiquín)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Requisito de ART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PSSA (Programación de inspección de herramientas)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Nuevos servicios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Unidades livianas y pesadas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de Uso de Logo de Bureau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546570"/>
              </p:ext>
            </p:extLst>
          </p:nvPr>
        </p:nvGraphicFramePr>
        <p:xfrm>
          <a:off x="3056920" y="3415690"/>
          <a:ext cx="2843375" cy="3962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9549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¿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995740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Como indica resolución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Según resoluciones municipales,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provinciales.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SMA-PE-007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Ejecución, registro y tratamiento de auditorias comportamentales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SGI-PN-002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Identificación y verificación Requisitos legales y otros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RHU-FOR-002 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Perfil de puesto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SMA-PE-005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inspecciones programadas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-SGI-PRO-004 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PSSA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Según indica modulo intranet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SMA-PE-005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inspecciones programadas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-SGI-PRO-004 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PSSA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Resolución ART-Indicaciones pagina WEB ART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Estándares de clientes, proveedores y propios de la empresa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Procedimiento de </a:t>
                      </a:r>
                      <a:r>
                        <a:rPr lang="es-E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Vehiculos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953597"/>
              </p:ext>
            </p:extLst>
          </p:nvPr>
        </p:nvGraphicFramePr>
        <p:xfrm>
          <a:off x="8825631" y="3000939"/>
          <a:ext cx="3178717" cy="37719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17871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26135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508685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Formulario accidentes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trabajo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Etiquetado de PQ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Certificado de inscripción de residuos especiales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 de auditorias comportamentales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 Legal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Recibo de entrega de EPP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 iluminación de emergencias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Registro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intranet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list de  botiquín de primeros auxilios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Formulario RAR (pagina de art)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de herramientas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Procedimiento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de Entrega de Unidades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de Calibración actualizado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Certificado de Calibración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372494"/>
              </p:ext>
            </p:extLst>
          </p:nvPr>
        </p:nvGraphicFramePr>
        <p:xfrm>
          <a:off x="8825631" y="628060"/>
          <a:ext cx="3193681" cy="23455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193681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27209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1016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s-ES" sz="1000" b="1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Supervisión, responsables</a:t>
                      </a:r>
                      <a:r>
                        <a:rPr lang="es-ES" sz="1000" b="1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 Sector, Gerencia</a:t>
                      </a:r>
                      <a:endParaRPr lang="es-ES" sz="1000" b="1" kern="1200" dirty="0">
                        <a:solidFill>
                          <a:srgbClr val="9999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RRHH-Gerencia de sector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SMA-Gerentes de sector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SMA-Personal de equipos</a:t>
                      </a:r>
                    </a:p>
                    <a:p>
                      <a:pPr marL="0" lvl="0" algn="l" defTabSz="914400" rtl="0" eaLnBrk="1" latinLnBrk="0" hangingPunct="1"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669900"/>
                          </a:solidFill>
                          <a:latin typeface="+mn-lt"/>
                          <a:ea typeface="+mn-ea"/>
                          <a:cs typeface="+mn-cs"/>
                        </a:rPr>
                        <a:t>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kern="1200" dirty="0">
                          <a:solidFill>
                            <a:srgbClr val="3A2E82"/>
                          </a:solidFill>
                          <a:latin typeface="+mn-lt"/>
                          <a:ea typeface="+mn-ea"/>
                          <a:cs typeface="+mn-cs"/>
                        </a:rPr>
                        <a:t>SMA-Personal operativo</a:t>
                      </a:r>
                      <a:endParaRPr lang="es-ES" sz="1000" baseline="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lang="es-ES" sz="1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Representante ART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990099"/>
                          </a:solidFill>
                          <a:latin typeface="+mn-lt"/>
                          <a:ea typeface="+mn-ea"/>
                          <a:cs typeface="+mn-cs"/>
                        </a:rPr>
                        <a:t>Gerencia gerencial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rgbClr val="990099"/>
                          </a:solidFill>
                          <a:latin typeface="+mn-lt"/>
                          <a:ea typeface="+mn-ea"/>
                          <a:cs typeface="+mn-cs"/>
                        </a:rPr>
                        <a:t>Proveedores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297857" y="623044"/>
            <a:ext cx="5204876" cy="3046988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 SMA”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 Maria Constanza Gordo</a:t>
            </a:r>
          </a:p>
          <a:p>
            <a:pPr lvl="0"/>
            <a:endParaRPr lang="es-AR" sz="1000" b="1" dirty="0">
              <a:solidFill>
                <a:srgbClr val="0070C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Redactar textos para el etiquetado de sustancias toxicas.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Realizar inscripciones y permisos ambientales, etc.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00B050"/>
                </a:solidFill>
              </a:rPr>
              <a:t>Realizar auditorías  comportamentales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Actualizar matriz legal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accent2">
                    <a:lumMod val="75000"/>
                  </a:schemeClr>
                </a:solidFill>
              </a:rPr>
              <a:t>Asignar EPP  por puesto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dirty="0">
                <a:solidFill>
                  <a:schemeClr val="bg1">
                    <a:lumMod val="50000"/>
                  </a:schemeClr>
                </a:solidFill>
              </a:rPr>
              <a:t>Control iluminación de emergencias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669900"/>
                </a:solidFill>
              </a:rPr>
              <a:t>Gestionar y mantener los certificados de instrumentos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dirty="0">
                <a:solidFill>
                  <a:srgbClr val="3A2E82"/>
                </a:solidFill>
              </a:rPr>
              <a:t>Control de botiquín de primeros auxilios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chemeClr val="tx2">
                    <a:lumMod val="75000"/>
                  </a:schemeClr>
                </a:solidFill>
              </a:rPr>
              <a:t>Elaborar  relevamiento de riesgos (RAR)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990099"/>
                </a:solidFill>
              </a:rPr>
              <a:t>Elaborar procedimientos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990099"/>
                </a:solidFill>
              </a:rPr>
              <a:t>Acondicionar los vehículos livianos y pesados en función de los requisitos del cliente y los estándares legales y gráficos de la empresa.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>
                <a:solidFill>
                  <a:srgbClr val="990099"/>
                </a:solidFill>
              </a:rPr>
              <a:t>Entrega de las unidades al personal de la empresa.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es-AR" sz="1000" b="1" dirty="0">
              <a:solidFill>
                <a:srgbClr val="990099"/>
              </a:solidFill>
            </a:endParaRPr>
          </a:p>
          <a:p>
            <a:pPr lvl="0"/>
            <a:endParaRPr lang="es-AR" sz="1000" b="1" dirty="0">
              <a:solidFill>
                <a:srgbClr val="990099"/>
              </a:solidFill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41275"/>
              </p:ext>
            </p:extLst>
          </p:nvPr>
        </p:nvGraphicFramePr>
        <p:xfrm>
          <a:off x="5993681" y="3482875"/>
          <a:ext cx="2718407" cy="19605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SMA-FOR-035 seguimiento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productos químicos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PSSA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auditorias comportamentales (Intranet)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SGI-FOR-002 Matriz legal (intranet)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PSSA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>
            <a:off x="2974959" y="154904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Flecha: a la derecha 12"/>
          <p:cNvSpPr/>
          <p:nvPr/>
        </p:nvSpPr>
        <p:spPr>
          <a:xfrm>
            <a:off x="3002198" y="2625769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Flecha: a la derecha 17"/>
          <p:cNvSpPr/>
          <p:nvPr/>
        </p:nvSpPr>
        <p:spPr>
          <a:xfrm rot="19948242">
            <a:off x="3468230" y="3258517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: a la derecha 18"/>
          <p:cNvSpPr/>
          <p:nvPr/>
        </p:nvSpPr>
        <p:spPr>
          <a:xfrm>
            <a:off x="8502733" y="2959227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Flecha: a la derecha 19"/>
          <p:cNvSpPr/>
          <p:nvPr/>
        </p:nvSpPr>
        <p:spPr>
          <a:xfrm rot="4229791">
            <a:off x="7434825" y="3155805"/>
            <a:ext cx="284874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Flecha: a la derecha 10">
            <a:extLst>
              <a:ext uri="{FF2B5EF4-FFF2-40B4-BE49-F238E27FC236}">
                <a16:creationId xmlns:a16="http://schemas.microsoft.com/office/drawing/2014/main" xmlns="" id="{2CCD00AA-85B9-4BBF-A1DC-515D9A25C7F8}"/>
              </a:ext>
            </a:extLst>
          </p:cNvPr>
          <p:cNvSpPr/>
          <p:nvPr/>
        </p:nvSpPr>
        <p:spPr>
          <a:xfrm rot="10800000">
            <a:off x="8502733" y="1775548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0886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7215615"/>
              </p:ext>
            </p:extLst>
          </p:nvPr>
        </p:nvGraphicFramePr>
        <p:xfrm>
          <a:off x="0" y="876300"/>
          <a:ext cx="12191999" cy="9774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451">
                  <a:extLst>
                    <a:ext uri="{9D8B030D-6E8A-4147-A177-3AD203B41FA5}">
                      <a16:colId xmlns:a16="http://schemas.microsoft.com/office/drawing/2014/main" xmlns="" val="2692631407"/>
                    </a:ext>
                  </a:extLst>
                </a:gridCol>
                <a:gridCol w="1258687">
                  <a:extLst>
                    <a:ext uri="{9D8B030D-6E8A-4147-A177-3AD203B41FA5}">
                      <a16:colId xmlns:a16="http://schemas.microsoft.com/office/drawing/2014/main" xmlns="" val="2439242150"/>
                    </a:ext>
                  </a:extLst>
                </a:gridCol>
                <a:gridCol w="2563651">
                  <a:extLst>
                    <a:ext uri="{9D8B030D-6E8A-4147-A177-3AD203B41FA5}">
                      <a16:colId xmlns:a16="http://schemas.microsoft.com/office/drawing/2014/main" xmlns="" val="2086288453"/>
                    </a:ext>
                  </a:extLst>
                </a:gridCol>
                <a:gridCol w="1089861">
                  <a:extLst>
                    <a:ext uri="{9D8B030D-6E8A-4147-A177-3AD203B41FA5}">
                      <a16:colId xmlns:a16="http://schemas.microsoft.com/office/drawing/2014/main" xmlns="" val="1116611892"/>
                    </a:ext>
                  </a:extLst>
                </a:gridCol>
                <a:gridCol w="2190749">
                  <a:extLst>
                    <a:ext uri="{9D8B030D-6E8A-4147-A177-3AD203B41FA5}">
                      <a16:colId xmlns:a16="http://schemas.microsoft.com/office/drawing/2014/main" xmlns="" val="1785680904"/>
                    </a:ext>
                  </a:extLst>
                </a:gridCol>
                <a:gridCol w="1007165">
                  <a:extLst>
                    <a:ext uri="{9D8B030D-6E8A-4147-A177-3AD203B41FA5}">
                      <a16:colId xmlns:a16="http://schemas.microsoft.com/office/drawing/2014/main" xmlns="" val="2310785626"/>
                    </a:ext>
                  </a:extLst>
                </a:gridCol>
                <a:gridCol w="1017020">
                  <a:extLst>
                    <a:ext uri="{9D8B030D-6E8A-4147-A177-3AD203B41FA5}">
                      <a16:colId xmlns:a16="http://schemas.microsoft.com/office/drawing/2014/main" xmlns="" val="1395139970"/>
                    </a:ext>
                  </a:extLst>
                </a:gridCol>
                <a:gridCol w="1633415">
                  <a:extLst>
                    <a:ext uri="{9D8B030D-6E8A-4147-A177-3AD203B41FA5}">
                      <a16:colId xmlns:a16="http://schemas.microsoft.com/office/drawing/2014/main" xmlns="" val="1838438477"/>
                    </a:ext>
                  </a:extLst>
                </a:gridCol>
              </a:tblGrid>
              <a:tr h="347863">
                <a:tc gridSpan="8">
                  <a:txBody>
                    <a:bodyPr/>
                    <a:lstStyle/>
                    <a:p>
                      <a:pPr algn="ctr">
                        <a:spcBef>
                          <a:spcPct val="60000"/>
                        </a:spcBef>
                      </a:pPr>
                      <a:r>
                        <a:rPr lang="es-ES" sz="1400" b="1" u="sng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Proceso    “……”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84955224"/>
                  </a:ext>
                </a:extLst>
              </a:tr>
              <a:tr h="354341"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de contención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Correctiva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2057326"/>
                  </a:ext>
                </a:extLst>
              </a:tr>
              <a:tr h="776966">
                <a:tc rowSpan="5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Repetición de incidentes por el retraso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la investigación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tomar acciones para la prevención de accidentes e incidentes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Reincidencias 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Aumento en las estadísticas de siniestralidad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Insatisfacción de clientes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Establecer un formulario de Informe de accidente con niveles de investigación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Implementación del Informe de Accidente</a:t>
                      </a:r>
                      <a:endParaRPr lang="es-AR" sz="9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SMA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RRHH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Gerente operaciones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Supervisor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(2)=3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G(4)=10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</a:t>
                      </a:r>
                    </a:p>
                    <a:p>
                      <a:pPr algn="l"/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/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1957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reuniones con proveedor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servicio de intranet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99432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Sistematizar en intranet el proceso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SMA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RRHH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Gerente operaciones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Supervisor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1049107"/>
                  </a:ext>
                </a:extLst>
              </a:tr>
              <a:tr h="5660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86419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7112207"/>
                  </a:ext>
                </a:extLst>
              </a:tr>
              <a:tr h="615450">
                <a:tc>
                  <a:txBody>
                    <a:bodyPr/>
                    <a:lstStyle/>
                    <a:p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cumplir con las inspecciones programadas según el objetivo de la empresa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corregir desvíos críticos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Insatisfacción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cliente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Ocurrencia de accidentes (en aumento)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Incorporar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los perfiles de puestos de mandos medios funciones de inspección. 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SMA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RRHH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Gerente operaciones</a:t>
                      </a:r>
                    </a:p>
                    <a:p>
                      <a:pPr algn="l"/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Supervisor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Establecer Programa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Auditorias Comportamentales y capacitación.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l"/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3014936"/>
                  </a:ext>
                </a:extLst>
              </a:tr>
              <a:tr h="579120">
                <a:tc rowSpan="3">
                  <a:txBody>
                    <a:bodyPr/>
                    <a:lstStyle/>
                    <a:p>
                      <a:r>
                        <a:rPr lang="es-A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Incumplimiento</a:t>
                      </a:r>
                      <a:r>
                        <a:rPr lang="es-A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es-A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programa de capacitación</a:t>
                      </a:r>
                      <a:r>
                        <a:rPr lang="es-A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programado</a:t>
                      </a:r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dirty="0">
                          <a:latin typeface="Arial" pitchFamily="34" charset="0"/>
                          <a:cs typeface="Arial" pitchFamily="34" charset="0"/>
                        </a:rPr>
                        <a:t>Retraso de</a:t>
                      </a: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 capacitación mensual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Falta de competencia de las personas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Insatisfacción del cliente 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Probabilidad aumento de accidentes</a:t>
                      </a:r>
                    </a:p>
                    <a:p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ES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Comunicar anticipadamente a clientes las fechas de capacitación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SMA</a:t>
                      </a:r>
                    </a:p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Reprogramación de capacitación de forma inmediata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SMA /Supervisión 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l"/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997510"/>
                  </a:ext>
                </a:extLst>
              </a:tr>
              <a:tr h="57912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Llevar</a:t>
                      </a:r>
                      <a:r>
                        <a:rPr lang="es-ES" sz="1050" baseline="0" dirty="0"/>
                        <a:t> indicador de incumplimiento por causas del cliente</a:t>
                      </a:r>
                      <a:endParaRPr lang="es-E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SMA</a:t>
                      </a:r>
                    </a:p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al cliente la responsabilidad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por la falta de ejecución de las capacitación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7912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Cambiar metodología</a:t>
                      </a:r>
                      <a:r>
                        <a:rPr lang="es-ES" sz="1050" baseline="0" dirty="0"/>
                        <a:t> de capacitación, entregando </a:t>
                      </a:r>
                      <a:endParaRPr lang="es-ES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SMA</a:t>
                      </a:r>
                    </a:p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contenidos de la capacitación en material alternativo de forma provisoria</a:t>
                      </a: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2036">
                <a:tc rowSpan="13">
                  <a:txBody>
                    <a:bodyPr/>
                    <a:lstStyle/>
                    <a:p>
                      <a:r>
                        <a:rPr lang="es-A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Fomentar la toma de conciencia respecto a seguridad vial, en el personal de la organización</a:t>
                      </a:r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dirty="0">
                          <a:latin typeface="Arial" pitchFamily="34" charset="0"/>
                          <a:cs typeface="Arial" pitchFamily="34" charset="0"/>
                        </a:rPr>
                        <a:t>Mejorar</a:t>
                      </a: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 la perspectiva del cliente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Disminución de siniestralidad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Contribuir socialmente en materia de seguridad vial</a:t>
                      </a:r>
                      <a:endParaRPr lang="es-ES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sz="1000" dirty="0"/>
                        <a:t>Confeccionar procedimiento</a:t>
                      </a:r>
                      <a:r>
                        <a:rPr lang="es-ES" sz="1000" baseline="0" dirty="0"/>
                        <a:t> de Manejo y Uso de vehículos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 de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pPr algn="ctr"/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13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Alta Dirección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783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/>
                        <a:t>Establecer política de seguridad vial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 de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094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/>
                        <a:t>Confeccionar ranking de conductores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 SMA/RRHH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140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Comunicar desempeño </a:t>
                      </a:r>
                      <a:r>
                        <a:rPr lang="es-ES" sz="1000" baseline="0" dirty="0"/>
                        <a:t>imprudente</a:t>
                      </a:r>
                      <a:endParaRPr lang="es-ES" sz="1000" dirty="0"/>
                    </a:p>
                    <a:p>
                      <a:r>
                        <a:rPr lang="es-ES" sz="1000" baseline="0" dirty="0"/>
                        <a:t> de choferes 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3984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/>
                        <a:t>Diseñar</a:t>
                      </a:r>
                      <a:r>
                        <a:rPr lang="es-ES" sz="1000" baseline="0" dirty="0"/>
                        <a:t> campaña de seguridad vial  el 10-06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Sector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31804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/>
                        <a:t>Comunicar buenas practicas de manejo en cartelera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Proveedor externo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9812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Dictar</a:t>
                      </a:r>
                      <a:r>
                        <a:rPr lang="es-ES" sz="1000" baseline="0" dirty="0"/>
                        <a:t> curso de manejo defensivo a choferes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444621">
                <a:tc>
                  <a:txBody>
                    <a:bodyPr/>
                    <a:lstStyle/>
                    <a:p>
                      <a:r>
                        <a:rPr lang="es-AR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se lleven</a:t>
                      </a:r>
                      <a:r>
                        <a:rPr lang="es-AR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cabo las auditorias comportamentales</a:t>
                      </a:r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itchFamily="34" charset="0"/>
                          <a:cs typeface="Arial" pitchFamily="34" charset="0"/>
                        </a:rPr>
                        <a:t>No se identifiquen</a:t>
                      </a:r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 desvíos</a:t>
                      </a:r>
                    </a:p>
                    <a:p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El desvío es identificado por el cliente</a:t>
                      </a:r>
                    </a:p>
                    <a:p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Aumentar tasa de accidentes</a:t>
                      </a:r>
                    </a:p>
                    <a:p>
                      <a:r>
                        <a:rPr lang="es-ES" sz="900" baseline="0" dirty="0">
                          <a:latin typeface="Arial" pitchFamily="34" charset="0"/>
                          <a:cs typeface="Arial" pitchFamily="34" charset="0"/>
                        </a:rPr>
                        <a:t>No prestar servicio, por rotura de equipo relacionado a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Programar</a:t>
                      </a:r>
                      <a:r>
                        <a:rPr lang="es-ES" sz="1100" baseline="0" dirty="0"/>
                        <a:t> auditorias comportamentales</a:t>
                      </a:r>
                    </a:p>
                    <a:p>
                      <a:r>
                        <a:rPr lang="es-ES" sz="1100" baseline="0" dirty="0"/>
                        <a:t>Asignación de ejecución de auditorias comportamentales por sector</a:t>
                      </a:r>
                    </a:p>
                    <a:p>
                      <a:r>
                        <a:rPr lang="es-ES" sz="1100" baseline="0" dirty="0"/>
                        <a:t>Comunicar importancia de ejecución de auditorias comportamentales</a:t>
                      </a:r>
                    </a:p>
                    <a:p>
                      <a:r>
                        <a:rPr lang="es-ES" sz="1100" baseline="0" dirty="0"/>
                        <a:t>Comunicación de programación </a:t>
                      </a:r>
                    </a:p>
                    <a:p>
                      <a:endParaRPr lang="es-E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 de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Reprogramar</a:t>
                      </a:r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auditorias comportamentales No cumplidas</a:t>
                      </a:r>
                    </a:p>
                    <a:p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Llevar a cabo la auditoria reprogramada  con prioridad</a:t>
                      </a:r>
                    </a:p>
                    <a:p>
                      <a:r>
                        <a:rPr lang="es-AR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de desvíos identificado por cliente </a:t>
                      </a:r>
                    </a:p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SMA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l"/>
                      <a:r>
                        <a:rPr lang="es-AR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l"/>
                      <a:r>
                        <a:rPr lang="es-AR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23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68D03B78-B098-401D-B128-8A37DC7A6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146694"/>
              </p:ext>
            </p:extLst>
          </p:nvPr>
        </p:nvGraphicFramePr>
        <p:xfrm>
          <a:off x="246993" y="157655"/>
          <a:ext cx="11698013" cy="63648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9395">
                  <a:extLst>
                    <a:ext uri="{9D8B030D-6E8A-4147-A177-3AD203B41FA5}">
                      <a16:colId xmlns:a16="http://schemas.microsoft.com/office/drawing/2014/main" xmlns="" val="2381769088"/>
                    </a:ext>
                  </a:extLst>
                </a:gridCol>
                <a:gridCol w="2076493">
                  <a:extLst>
                    <a:ext uri="{9D8B030D-6E8A-4147-A177-3AD203B41FA5}">
                      <a16:colId xmlns:a16="http://schemas.microsoft.com/office/drawing/2014/main" xmlns="" val="2849145308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xmlns="" val="216764770"/>
                    </a:ext>
                  </a:extLst>
                </a:gridCol>
                <a:gridCol w="2316202">
                  <a:extLst>
                    <a:ext uri="{9D8B030D-6E8A-4147-A177-3AD203B41FA5}">
                      <a16:colId xmlns:a16="http://schemas.microsoft.com/office/drawing/2014/main" xmlns="" val="1967140498"/>
                    </a:ext>
                  </a:extLst>
                </a:gridCol>
                <a:gridCol w="1221726">
                  <a:extLst>
                    <a:ext uri="{9D8B030D-6E8A-4147-A177-3AD203B41FA5}">
                      <a16:colId xmlns:a16="http://schemas.microsoft.com/office/drawing/2014/main" xmlns="" val="4002998376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1047420973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3228526952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493321215"/>
                    </a:ext>
                  </a:extLst>
                </a:gridCol>
              </a:tblGrid>
              <a:tr h="247785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Proceso  SMA</a:t>
                      </a:r>
                      <a:endParaRPr lang="es-A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5793098"/>
                  </a:ext>
                </a:extLst>
              </a:tr>
              <a:tr h="3048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¿Qué puede salir mal/ bien?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Consecuencia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Nivel de Riesgo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Acciones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Responsables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Fecha de implementación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Eficacia de las acciones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Recomendaciones / Observaciones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439643554"/>
                  </a:ext>
                </a:extLst>
              </a:tr>
              <a:tr h="30481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Retraso en la investigación de incidentes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Repetición de incidentes /reincidencias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AR" sz="900" dirty="0">
                          <a:effectLst/>
                        </a:rPr>
                        <a:t> 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P (2)=3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G(4)=10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30</a:t>
                      </a:r>
                    </a:p>
                    <a:p>
                      <a:pPr algn="ctr"/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Establecer un formulario preliminar de incidentes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900" dirty="0">
                          <a:effectLst/>
                        </a:rPr>
                        <a:t>Responsable RRHH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Gerente operaciones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Supervisor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Proveedor de servicio de intranet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498450192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Aumento de la siniestralidad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Sistematización del proceso de investigación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3427797631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Insatisfacción del cliente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Difusión de alertas de seguridad online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011748995"/>
                  </a:ext>
                </a:extLst>
              </a:tr>
              <a:tr h="163274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Incumplimiento de las inspecciones programadas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No corregir desvíos críticos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4">
                  <a:txBody>
                    <a:bodyPr/>
                    <a:lstStyle/>
                    <a:p>
                      <a:pPr algn="ctr"/>
                      <a:endParaRPr lang="es-AR" sz="900" dirty="0">
                        <a:effectLst/>
                      </a:endParaRPr>
                    </a:p>
                    <a:p>
                      <a:pPr algn="ctr"/>
                      <a:r>
                        <a:rPr lang="es-AR" sz="900" dirty="0">
                          <a:effectLst/>
                        </a:rPr>
                        <a:t> 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ctr"/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Control de los programas de visitas 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Responsable SMA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381835321"/>
                  </a:ext>
                </a:extLst>
              </a:tr>
              <a:tr h="45721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Onerosidad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Incorporación y participación de las inspecciones en los puestos de supervisión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841914229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Ocurrencia de accidentes (en aumento)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Capacitación y formación de los mandos medios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516166189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Insatisfacción del cliente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Establecer programas de visitas y auditorias de campo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117674908"/>
                  </a:ext>
                </a:extLst>
              </a:tr>
              <a:tr h="304812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Incumplimiento del programa de capacitación programado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Retraso de capacitación mensual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5">
                  <a:txBody>
                    <a:bodyPr/>
                    <a:lstStyle/>
                    <a:p>
                      <a:pPr algn="ctr"/>
                      <a:endParaRPr lang="es-AR" sz="900" dirty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es-AR" sz="900" dirty="0">
                          <a:effectLst/>
                          <a:latin typeface="+mn-lt"/>
                        </a:rPr>
                        <a:t> 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ctr"/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Comunicar anticipadamente a clientes las fechas de capacitación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Responsable de SMA 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Proveedor de sistema intranet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Supervisión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539972746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Falta de competencia de las personas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Incorporar la sistematización de las capacitaciones online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3101502479"/>
                  </a:ext>
                </a:extLst>
              </a:tr>
              <a:tr h="19931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Aumento de la probabilidad de accidentes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479576218"/>
                  </a:ext>
                </a:extLst>
              </a:tr>
              <a:tr h="10549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Insatisfacción del cliente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151665874"/>
                  </a:ext>
                </a:extLst>
              </a:tr>
              <a:tr h="16777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Insatisfacción del cliente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Llevar indicador de incumplimiento por causas del cliente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3956711653"/>
                  </a:ext>
                </a:extLst>
              </a:tr>
              <a:tr h="152406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Aumento de desvíos en conductas de manejo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Aumento de accidentes viales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900" dirty="0">
                          <a:effectLst/>
                        </a:rPr>
                        <a:t> </a:t>
                      </a:r>
                      <a:r>
                        <a:rPr lang="es-AR" sz="900" dirty="0">
                          <a:effectLst/>
                          <a:latin typeface="+mn-lt"/>
                        </a:rPr>
                        <a:t> 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ctr"/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Establecer política de seguridad vial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Responsable de SMA 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Proveedor de sistema intranet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Supervisión </a:t>
                      </a:r>
                      <a:br>
                        <a:rPr lang="es-AR" sz="900" dirty="0">
                          <a:effectLst/>
                        </a:rPr>
                      </a:br>
                      <a:r>
                        <a:rPr lang="es-AR" sz="900" dirty="0">
                          <a:effectLst/>
                        </a:rPr>
                        <a:t>Proveedor externo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50722897"/>
                  </a:ext>
                </a:extLst>
              </a:tr>
              <a:tr h="1829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Dictar curso de Manejo Defensivo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570340397"/>
                  </a:ext>
                </a:extLst>
              </a:tr>
              <a:tr h="5120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Mal desempeño de los conductores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7776135"/>
                  </a:ext>
                </a:extLst>
              </a:tr>
              <a:tr h="5120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Mal desempeño de los conductores 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Llevar un ranking de conductores y publicarlo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811759384"/>
                  </a:ext>
                </a:extLst>
              </a:tr>
              <a:tr h="15797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Mal desempeño de los conductores 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Llevar un ranking de conductores y publicarlo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129344112"/>
                  </a:ext>
                </a:extLst>
              </a:tr>
              <a:tr h="9563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Imagen negativa de la compañía frente a los clientes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746661275"/>
                  </a:ext>
                </a:extLst>
              </a:tr>
              <a:tr h="33716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AR" sz="1100" dirty="0">
                          <a:effectLst/>
                        </a:rPr>
                        <a:t>Imagen negativa de la compañía frente a los clientes </a:t>
                      </a:r>
                      <a:endParaRPr lang="es-AR" dirty="0"/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Establecer un programa de reconocimiento al desempeño de manejo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697076528"/>
                  </a:ext>
                </a:extLst>
              </a:tr>
              <a:tr h="1200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Diseñar y difundir campaña de seguridad vial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75551903"/>
                  </a:ext>
                </a:extLst>
              </a:tr>
              <a:tr h="12168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Imagen negativa de la compañía frente a los clientes 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Diseñar y difundir campaña de seguridad vial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3764139606"/>
                  </a:ext>
                </a:extLst>
              </a:tr>
              <a:tr h="30481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Incumplimiento de auditorías comportamentales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No se identifican desvíos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900" dirty="0">
                          <a:effectLst/>
                        </a:rPr>
                        <a:t>  </a:t>
                      </a:r>
                      <a:r>
                        <a:rPr lang="es-AR" sz="900" dirty="0">
                          <a:effectLst/>
                          <a:latin typeface="+mn-lt"/>
                        </a:rPr>
                        <a:t> 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ctr"/>
                      <a:r>
                        <a:rPr lang="es-AR" sz="900" b="1" dirty="0">
                          <a:latin typeface="+mn-lt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ctr"/>
                      <a:r>
                        <a:rPr lang="es-AR" sz="900" b="1" baseline="0" dirty="0">
                          <a:latin typeface="+mn-lt"/>
                          <a:cs typeface="Arial" panose="020B0604020202020204" pitchFamily="34" charset="0"/>
                        </a:rPr>
                        <a:t>ACEPTABLE</a:t>
                      </a:r>
                      <a:endParaRPr lang="es-AR" sz="9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Programar auditorias comportamentales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448678879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El cliente detecta y comunica los desvíos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Tratamiento de desvíos identificado por cliente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3967044059"/>
                  </a:ext>
                </a:extLst>
              </a:tr>
              <a:tr h="304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Aumento de la tasa de accidentes 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Asignación de ejecución de auditorías comportamentales por sector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89043525"/>
                  </a:ext>
                </a:extLst>
              </a:tr>
              <a:tr h="12897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No prestar servicio, por rotura de equipo relacionado a SMA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>
                          <a:effectLst/>
                        </a:rPr>
                        <a:t> </a:t>
                      </a: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 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800627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981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2756</TotalTime>
  <Words>1905</Words>
  <Application>Microsoft Office PowerPoint</Application>
  <PresentationFormat>Personalizado</PresentationFormat>
  <Paragraphs>475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Constanza_NBK</cp:lastModifiedBy>
  <cp:revision>232</cp:revision>
  <dcterms:created xsi:type="dcterms:W3CDTF">2016-12-28T14:04:44Z</dcterms:created>
  <dcterms:modified xsi:type="dcterms:W3CDTF">2019-06-07T13:17:11Z</dcterms:modified>
</cp:coreProperties>
</file>