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65" r:id="rId4"/>
    <p:sldId id="263" r:id="rId5"/>
    <p:sldId id="267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9900CC"/>
    <a:srgbClr val="33CC33"/>
    <a:srgbClr val="FF0066"/>
    <a:srgbClr val="FF33CC"/>
    <a:srgbClr val="01224B"/>
    <a:srgbClr val="E2DD05"/>
    <a:srgbClr val="037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528" y="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árbara Bustos" userId="3ee8c59c9cef5285" providerId="Windows Live" clId="Web-{68B392DD-9141-47B0-9F23-C2F02CC4CEC4}"/>
    <pc:docChg chg="modSld">
      <pc:chgData name="Bárbara Bustos" userId="3ee8c59c9cef5285" providerId="Windows Live" clId="Web-{68B392DD-9141-47B0-9F23-C2F02CC4CEC4}" dt="2018-01-17T14:54:00.433" v="4932"/>
      <pc:docMkLst>
        <pc:docMk/>
      </pc:docMkLst>
      <pc:sldChg chg="modSp">
        <pc:chgData name="Bárbara Bustos" userId="3ee8c59c9cef5285" providerId="Windows Live" clId="Web-{68B392DD-9141-47B0-9F23-C2F02CC4CEC4}" dt="2018-01-17T14:21:45.723" v="3689"/>
        <pc:sldMkLst>
          <pc:docMk/>
          <pc:sldMk cId="3999871589" sldId="262"/>
        </pc:sldMkLst>
        <pc:spChg chg="mod">
          <ac:chgData name="Bárbara Bustos" userId="3ee8c59c9cef5285" providerId="Windows Live" clId="Web-{68B392DD-9141-47B0-9F23-C2F02CC4CEC4}" dt="2018-01-17T12:56:56.988" v="695"/>
          <ac:spMkLst>
            <pc:docMk/>
            <pc:sldMk cId="3999871589" sldId="262"/>
            <ac:spMk id="17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2:58:36.996" v="705"/>
          <ac:spMkLst>
            <pc:docMk/>
            <pc:sldMk cId="3999871589" sldId="262"/>
            <ac:spMk id="18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2:58:39.762" v="706"/>
          <ac:spMkLst>
            <pc:docMk/>
            <pc:sldMk cId="3999871589" sldId="262"/>
            <ac:spMk id="20" creationId="{00000000-0000-0000-0000-000000000000}"/>
          </ac:spMkLst>
        </pc:spChg>
        <pc:graphicFrameChg chg="mod modGraphic">
          <ac:chgData name="Bárbara Bustos" userId="3ee8c59c9cef5285" providerId="Windows Live" clId="Web-{68B392DD-9141-47B0-9F23-C2F02CC4CEC4}" dt="2018-01-17T12:44:22.486" v="535"/>
          <ac:graphicFrameMkLst>
            <pc:docMk/>
            <pc:sldMk cId="3999871589" sldId="262"/>
            <ac:graphicFrameMk id="8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4:21:45.723" v="3689"/>
          <ac:graphicFrameMkLst>
            <pc:docMk/>
            <pc:sldMk cId="3999871589" sldId="262"/>
            <ac:graphicFrameMk id="9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2:58:29.011" v="704"/>
          <ac:graphicFrameMkLst>
            <pc:docMk/>
            <pc:sldMk cId="3999871589" sldId="262"/>
            <ac:graphicFrameMk id="10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2:58:45.293" v="707"/>
          <ac:graphicFrameMkLst>
            <pc:docMk/>
            <pc:sldMk cId="3999871589" sldId="262"/>
            <ac:graphicFrameMk id="12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2:41:59.892" v="492"/>
          <ac:graphicFrameMkLst>
            <pc:docMk/>
            <pc:sldMk cId="3999871589" sldId="262"/>
            <ac:graphicFrameMk id="14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21:10.861" v="1304"/>
          <ac:graphicFrameMkLst>
            <pc:docMk/>
            <pc:sldMk cId="3999871589" sldId="262"/>
            <ac:graphicFrameMk id="15" creationId="{00000000-0000-0000-0000-000000000000}"/>
          </ac:graphicFrameMkLst>
        </pc:graphicFrameChg>
        <pc:graphicFrameChg chg="mod">
          <ac:chgData name="Bárbara Bustos" userId="3ee8c59c9cef5285" providerId="Windows Live" clId="Web-{68B392DD-9141-47B0-9F23-C2F02CC4CEC4}" dt="2018-01-17T12:54:43.231" v="673"/>
          <ac:graphicFrameMkLst>
            <pc:docMk/>
            <pc:sldMk cId="3999871589" sldId="262"/>
            <ac:graphicFrameMk id="22" creationId="{3497A0CD-BCAC-4B35-93AE-3D6310DAB66F}"/>
          </ac:graphicFrameMkLst>
        </pc:graphicFrameChg>
      </pc:sldChg>
      <pc:sldChg chg="modSp">
        <pc:chgData name="Bárbara Bustos" userId="3ee8c59c9cef5285" providerId="Windows Live" clId="Web-{68B392DD-9141-47B0-9F23-C2F02CC4CEC4}" dt="2018-01-17T14:54:00.433" v="4932"/>
        <pc:sldMkLst>
          <pc:docMk/>
          <pc:sldMk cId="3869232141" sldId="263"/>
        </pc:sldMkLst>
        <pc:graphicFrameChg chg="mod modGraphic">
          <ac:chgData name="Bárbara Bustos" userId="3ee8c59c9cef5285" providerId="Windows Live" clId="Web-{68B392DD-9141-47B0-9F23-C2F02CC4CEC4}" dt="2018-01-17T14:53:51.198" v="4930"/>
          <ac:graphicFrameMkLst>
            <pc:docMk/>
            <pc:sldMk cId="3869232141" sldId="263"/>
            <ac:graphicFrameMk id="4" creationId="{00000000-0000-0000-0000-000000000000}"/>
          </ac:graphicFrameMkLst>
        </pc:graphicFrameChg>
        <pc:graphicFrameChg chg="mod">
          <ac:chgData name="Bárbara Bustos" userId="3ee8c59c9cef5285" providerId="Windows Live" clId="Web-{68B392DD-9141-47B0-9F23-C2F02CC4CEC4}" dt="2018-01-17T14:54:00.433" v="4932"/>
          <ac:graphicFrameMkLst>
            <pc:docMk/>
            <pc:sldMk cId="3869232141" sldId="263"/>
            <ac:graphicFrameMk id="5" creationId="{18F62BCF-96AC-4D3A-908F-31416618FCEB}"/>
          </ac:graphicFrameMkLst>
        </pc:graphicFrameChg>
      </pc:sldChg>
      <pc:sldChg chg="addSp delSp modSp">
        <pc:chgData name="Bárbara Bustos" userId="3ee8c59c9cef5285" providerId="Windows Live" clId="Web-{68B392DD-9141-47B0-9F23-C2F02CC4CEC4}" dt="2018-01-17T14:23:04.086" v="3737"/>
        <pc:sldMkLst>
          <pc:docMk/>
          <pc:sldMk cId="2570915566" sldId="264"/>
        </pc:sldMkLst>
        <pc:spChg chg="add del mod">
          <ac:chgData name="Bárbara Bustos" userId="3ee8c59c9cef5285" providerId="Windows Live" clId="Web-{68B392DD-9141-47B0-9F23-C2F02CC4CEC4}" dt="2018-01-17T13:21:37.378" v="1311"/>
          <ac:spMkLst>
            <pc:docMk/>
            <pc:sldMk cId="2570915566" sldId="264"/>
            <ac:spMk id="2" creationId="{2113782F-9AB6-425A-A245-FA8423D8F1B0}"/>
          </ac:spMkLst>
        </pc:spChg>
        <pc:spChg chg="add del mod">
          <ac:chgData name="Bárbara Bustos" userId="3ee8c59c9cef5285" providerId="Windows Live" clId="Web-{68B392DD-9141-47B0-9F23-C2F02CC4CEC4}" dt="2018-01-17T13:22:43.804" v="1357"/>
          <ac:spMkLst>
            <pc:docMk/>
            <pc:sldMk cId="2570915566" sldId="264"/>
            <ac:spMk id="3" creationId="{82361BD7-F498-46FB-A337-0935274BC2D0}"/>
          </ac:spMkLst>
        </pc:spChg>
        <pc:spChg chg="mod">
          <ac:chgData name="Bárbara Bustos" userId="3ee8c59c9cef5285" providerId="Windows Live" clId="Web-{68B392DD-9141-47B0-9F23-C2F02CC4CEC4}" dt="2018-01-17T13:35:00.555" v="2014"/>
          <ac:spMkLst>
            <pc:docMk/>
            <pc:sldMk cId="2570915566" sldId="264"/>
            <ac:spMk id="17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3:36:38.037" v="2020"/>
          <ac:spMkLst>
            <pc:docMk/>
            <pc:sldMk cId="2570915566" sldId="264"/>
            <ac:spMk id="21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4:20:47.720" v="3663"/>
          <ac:spMkLst>
            <pc:docMk/>
            <pc:sldMk cId="2570915566" sldId="264"/>
            <ac:spMk id="24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3:36:19.704" v="2019"/>
          <ac:spMkLst>
            <pc:docMk/>
            <pc:sldMk cId="2570915566" sldId="264"/>
            <ac:spMk id="25" creationId="{00000000-0000-0000-0000-000000000000}"/>
          </ac:spMkLst>
        </pc:spChg>
        <pc:graphicFrameChg chg="mod modGraphic">
          <ac:chgData name="Bárbara Bustos" userId="3ee8c59c9cef5285" providerId="Windows Live" clId="Web-{68B392DD-9141-47B0-9F23-C2F02CC4CEC4}" dt="2018-01-17T14:13:14.306" v="3169"/>
          <ac:graphicFrameMkLst>
            <pc:docMk/>
            <pc:sldMk cId="2570915566" sldId="264"/>
            <ac:graphicFrameMk id="8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4:23:04.086" v="3737"/>
          <ac:graphicFrameMkLst>
            <pc:docMk/>
            <pc:sldMk cId="2570915566" sldId="264"/>
            <ac:graphicFrameMk id="12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51:48.525" v="2671"/>
          <ac:graphicFrameMkLst>
            <pc:docMk/>
            <pc:sldMk cId="2570915566" sldId="264"/>
            <ac:graphicFrameMk id="15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51:43.462" v="2670"/>
          <ac:graphicFrameMkLst>
            <pc:docMk/>
            <pc:sldMk cId="2570915566" sldId="264"/>
            <ac:graphicFrameMk id="20" creationId="{00000000-0000-0000-0000-000000000000}"/>
          </ac:graphicFrameMkLst>
        </pc:graphicFrameChg>
      </pc:sldChg>
      <pc:sldChg chg="addSp delSp modSp">
        <pc:chgData name="Bárbara Bustos" userId="3ee8c59c9cef5285" providerId="Windows Live" clId="Web-{68B392DD-9141-47B0-9F23-C2F02CC4CEC4}" dt="2018-01-17T13:20:41.375" v="1303"/>
        <pc:sldMkLst>
          <pc:docMk/>
          <pc:sldMk cId="3756290379" sldId="265"/>
        </pc:sldMkLst>
        <pc:spChg chg="add del mod">
          <ac:chgData name="Bárbara Bustos" userId="3ee8c59c9cef5285" providerId="Windows Live" clId="Web-{68B392DD-9141-47B0-9F23-C2F02CC4CEC4}" dt="2018-01-17T13:18:53.276" v="1261"/>
          <ac:spMkLst>
            <pc:docMk/>
            <pc:sldMk cId="3756290379" sldId="265"/>
            <ac:spMk id="3" creationId="{1D7DF2C9-CCF8-469C-8C22-A9E6D36DA14D}"/>
          </ac:spMkLst>
        </pc:spChg>
        <pc:spChg chg="mod">
          <ac:chgData name="Bárbara Bustos" userId="3ee8c59c9cef5285" providerId="Windows Live" clId="Web-{68B392DD-9141-47B0-9F23-C2F02CC4CEC4}" dt="2018-01-17T13:16:44.014" v="1203"/>
          <ac:spMkLst>
            <pc:docMk/>
            <pc:sldMk cId="3756290379" sldId="265"/>
            <ac:spMk id="13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3:15:33.245" v="1181"/>
          <ac:spMkLst>
            <pc:docMk/>
            <pc:sldMk cId="3756290379" sldId="265"/>
            <ac:spMk id="16" creationId="{2CCD00AA-85B9-4BBF-A1DC-515D9A25C7F8}"/>
          </ac:spMkLst>
        </pc:spChg>
        <pc:spChg chg="mod">
          <ac:chgData name="Bárbara Bustos" userId="3ee8c59c9cef5285" providerId="Windows Live" clId="Web-{68B392DD-9141-47B0-9F23-C2F02CC4CEC4}" dt="2018-01-17T13:16:29.545" v="1199"/>
          <ac:spMkLst>
            <pc:docMk/>
            <pc:sldMk cId="3756290379" sldId="265"/>
            <ac:spMk id="17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3:16:36.451" v="1201"/>
          <ac:spMkLst>
            <pc:docMk/>
            <pc:sldMk cId="3756290379" sldId="265"/>
            <ac:spMk id="18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3:16:19.263" v="1197"/>
          <ac:spMkLst>
            <pc:docMk/>
            <pc:sldMk cId="3756290379" sldId="265"/>
            <ac:spMk id="19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3:16:02.309" v="1191"/>
          <ac:spMkLst>
            <pc:docMk/>
            <pc:sldMk cId="3756290379" sldId="265"/>
            <ac:spMk id="20" creationId="{00000000-0000-0000-0000-000000000000}"/>
          </ac:spMkLst>
        </pc:spChg>
        <pc:graphicFrameChg chg="add mod modGraphic">
          <ac:chgData name="Bárbara Bustos" userId="3ee8c59c9cef5285" providerId="Windows Live" clId="Web-{68B392DD-9141-47B0-9F23-C2F02CC4CEC4}" dt="2018-01-17T13:15:36.261" v="1182"/>
          <ac:graphicFrameMkLst>
            <pc:docMk/>
            <pc:sldMk cId="3756290379" sldId="265"/>
            <ac:graphicFrameMk id="2" creationId="{D1633E44-A04C-4849-B4F4-96318CBF59FF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17:14.078" v="1214"/>
          <ac:graphicFrameMkLst>
            <pc:docMk/>
            <pc:sldMk cId="3756290379" sldId="265"/>
            <ac:graphicFrameMk id="9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20:41.375" v="1303"/>
          <ac:graphicFrameMkLst>
            <pc:docMk/>
            <pc:sldMk cId="3756290379" sldId="265"/>
            <ac:graphicFrameMk id="10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18:26.853" v="1258"/>
          <ac:graphicFrameMkLst>
            <pc:docMk/>
            <pc:sldMk cId="3756290379" sldId="265"/>
            <ac:graphicFrameMk id="12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16:09.340" v="1193"/>
          <ac:graphicFrameMkLst>
            <pc:docMk/>
            <pc:sldMk cId="3756290379" sldId="265"/>
            <ac:graphicFrameMk id="14" creationId="{00000000-0000-0000-0000-000000000000}"/>
          </ac:graphicFrameMkLst>
        </pc:graphicFrameChg>
        <pc:graphicFrameChg chg="del mod modGraphic">
          <ac:chgData name="Bárbara Bustos" userId="3ee8c59c9cef5285" providerId="Windows Live" clId="Web-{68B392DD-9141-47B0-9F23-C2F02CC4CEC4}" dt="2018-01-17T13:01:22.075" v="739"/>
          <ac:graphicFrameMkLst>
            <pc:docMk/>
            <pc:sldMk cId="3756290379" sldId="265"/>
            <ac:graphicFrameMk id="15" creationId="{00000000-0000-0000-0000-000000000000}"/>
          </ac:graphicFrameMkLst>
        </pc:graphicFrameChg>
      </pc:sldChg>
    </pc:docChg>
  </pc:docChgLst>
  <pc:docChgLst>
    <pc:chgData name="Bárbara Bustos" userId="3ee8c59c9cef5285" providerId="LiveId" clId="{28A518CD-CA25-4EA1-BF7E-2389F0501777}"/>
    <pc:docChg chg="custSel modSld">
      <pc:chgData name="Bárbara Bustos" userId="3ee8c59c9cef5285" providerId="LiveId" clId="{28A518CD-CA25-4EA1-BF7E-2389F0501777}" dt="2017-10-17T14:30:41.473" v="23" actId="478"/>
      <pc:docMkLst>
        <pc:docMk/>
      </pc:docMkLst>
      <pc:sldChg chg="delSp modSp">
        <pc:chgData name="Bárbara Bustos" userId="3ee8c59c9cef5285" providerId="LiveId" clId="{28A518CD-CA25-4EA1-BF7E-2389F0501777}" dt="2017-10-17T14:30:27.103" v="13" actId="6549"/>
        <pc:sldMkLst>
          <pc:docMk/>
          <pc:sldMk cId="3999871589" sldId="262"/>
        </pc:sldMkLst>
        <pc:graphicFrameChg chg="mod modGraphic">
          <ac:chgData name="Bárbara Bustos" userId="3ee8c59c9cef5285" providerId="LiveId" clId="{28A518CD-CA25-4EA1-BF7E-2389F0501777}" dt="2017-10-17T14:30:23.414" v="12" actId="6549"/>
          <ac:graphicFrameMkLst>
            <pc:docMk/>
            <pc:sldMk cId="3999871589" sldId="262"/>
            <ac:graphicFrameMk id="22" creationId="{3497A0CD-BCAC-4B35-93AE-3D6310DAB66F}"/>
          </ac:graphicFrameMkLst>
        </pc:graphicFrameChg>
        <pc:graphicFrameChg chg="modGraphic">
          <ac:chgData name="Bárbara Bustos" userId="3ee8c59c9cef5285" providerId="LiveId" clId="{28A518CD-CA25-4EA1-BF7E-2389F0501777}" dt="2017-10-17T14:30:27.103" v="13" actId="6549"/>
          <ac:graphicFrameMkLst>
            <pc:docMk/>
            <pc:sldMk cId="3999871589" sldId="262"/>
            <ac:graphicFrameMk id="23" creationId="{F80D98A0-52A5-49A1-BBD9-2D1B43A1EF1A}"/>
          </ac:graphicFrameMkLst>
        </pc:graphicFrameChg>
        <pc:picChg chg="del">
          <ac:chgData name="Bárbara Bustos" userId="3ee8c59c9cef5285" providerId="LiveId" clId="{28A518CD-CA25-4EA1-BF7E-2389F0501777}" dt="2017-10-17T14:30:15.690" v="3" actId="478"/>
          <ac:picMkLst>
            <pc:docMk/>
            <pc:sldMk cId="3999871589" sldId="262"/>
            <ac:picMk id="24" creationId="{C4B45E8E-CCB8-4BB5-89EE-F8A27EDA5B66}"/>
          </ac:picMkLst>
        </pc:picChg>
      </pc:sldChg>
      <pc:sldChg chg="delSp modSp">
        <pc:chgData name="Bárbara Bustos" userId="3ee8c59c9cef5285" providerId="LiveId" clId="{28A518CD-CA25-4EA1-BF7E-2389F0501777}" dt="2017-10-17T14:30:41.473" v="23" actId="478"/>
        <pc:sldMkLst>
          <pc:docMk/>
          <pc:sldMk cId="3869232141" sldId="263"/>
        </pc:sldMkLst>
        <pc:graphicFrameChg chg="modGraphic">
          <ac:chgData name="Bárbara Bustos" userId="3ee8c59c9cef5285" providerId="LiveId" clId="{28A518CD-CA25-4EA1-BF7E-2389F0501777}" dt="2017-10-17T14:30:37.568" v="22" actId="20577"/>
          <ac:graphicFrameMkLst>
            <pc:docMk/>
            <pc:sldMk cId="3869232141" sldId="263"/>
            <ac:graphicFrameMk id="3" creationId="{BDBF4B06-6113-4FAA-B244-010E6898A82B}"/>
          </ac:graphicFrameMkLst>
        </pc:graphicFrameChg>
        <pc:graphicFrameChg chg="modGraphic">
          <ac:chgData name="Bárbara Bustos" userId="3ee8c59c9cef5285" providerId="LiveId" clId="{28A518CD-CA25-4EA1-BF7E-2389F0501777}" dt="2017-10-17T14:30:30.962" v="14" actId="6549"/>
          <ac:graphicFrameMkLst>
            <pc:docMk/>
            <pc:sldMk cId="3869232141" sldId="263"/>
            <ac:graphicFrameMk id="5" creationId="{18F62BCF-96AC-4D3A-908F-31416618FCEB}"/>
          </ac:graphicFrameMkLst>
        </pc:graphicFrameChg>
        <pc:picChg chg="del">
          <ac:chgData name="Bárbara Bustos" userId="3ee8c59c9cef5285" providerId="LiveId" clId="{28A518CD-CA25-4EA1-BF7E-2389F0501777}" dt="2017-10-17T14:30:41.473" v="23" actId="478"/>
          <ac:picMkLst>
            <pc:docMk/>
            <pc:sldMk cId="3869232141" sldId="263"/>
            <ac:picMk id="6" creationId="{DB25E376-C2C6-44BC-8C02-A2045E40BCA9}"/>
          </ac:picMkLst>
        </pc:picChg>
      </pc:sldChg>
      <pc:sldChg chg="delSp modSp">
        <pc:chgData name="Bárbara Bustos" userId="3ee8c59c9cef5285" providerId="LiveId" clId="{28A518CD-CA25-4EA1-BF7E-2389F0501777}" dt="2017-10-17T14:30:09.821" v="2" actId="6549"/>
        <pc:sldMkLst>
          <pc:docMk/>
          <pc:sldMk cId="2570915566" sldId="264"/>
        </pc:sldMkLst>
        <pc:graphicFrameChg chg="modGraphic">
          <ac:chgData name="Bárbara Bustos" userId="3ee8c59c9cef5285" providerId="LiveId" clId="{28A518CD-CA25-4EA1-BF7E-2389F0501777}" dt="2017-10-17T14:29:52.891" v="1" actId="6549"/>
          <ac:graphicFrameMkLst>
            <pc:docMk/>
            <pc:sldMk cId="2570915566" sldId="264"/>
            <ac:graphicFrameMk id="11" creationId="{978CCDF6-CA6A-47D8-B4EF-01B3104F9710}"/>
          </ac:graphicFrameMkLst>
        </pc:graphicFrameChg>
        <pc:graphicFrameChg chg="modGraphic">
          <ac:chgData name="Bárbara Bustos" userId="3ee8c59c9cef5285" providerId="LiveId" clId="{28A518CD-CA25-4EA1-BF7E-2389F0501777}" dt="2017-10-17T14:30:09.821" v="2" actId="6549"/>
          <ac:graphicFrameMkLst>
            <pc:docMk/>
            <pc:sldMk cId="2570915566" sldId="264"/>
            <ac:graphicFrameMk id="13" creationId="{7085DD21-1647-40F4-9ACE-128579F95759}"/>
          </ac:graphicFrameMkLst>
        </pc:graphicFrameChg>
        <pc:picChg chg="del">
          <ac:chgData name="Bárbara Bustos" userId="3ee8c59c9cef5285" providerId="LiveId" clId="{28A518CD-CA25-4EA1-BF7E-2389F0501777}" dt="2017-10-17T14:29:45.136" v="0" actId="478"/>
          <ac:picMkLst>
            <pc:docMk/>
            <pc:sldMk cId="2570915566" sldId="264"/>
            <ac:picMk id="14" creationId="{6EB02DA4-0ADB-4B32-925C-9D1AECFE0EC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6/6/2018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‹#›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4031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6/6/2018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‹#›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05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6/6/2018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‹#›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6175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6/6/2018</a:t>
            </a:fld>
            <a:endParaRPr lang="es-A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‹#›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640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6/6/2018</a:t>
            </a:fld>
            <a:endParaRPr lang="es-AR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‹#›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5973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6/6/2018</a:t>
            </a:fld>
            <a:endParaRPr lang="es-A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‹#›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968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6/6/2018</a:t>
            </a:fld>
            <a:endParaRPr lang="es-AR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‹#›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6859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6/6/2018</a:t>
            </a:fld>
            <a:endParaRPr lang="es-A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‹#›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274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6/6/2018</a:t>
            </a:fld>
            <a:endParaRPr lang="es-A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‹#›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280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6/6/2018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‹#›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9175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6/6/2018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‹#›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479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A98E-DA47-46BE-A6EF-8687BB360B80}" type="datetimeFigureOut">
              <a:rPr lang="es-AR" smtClean="0"/>
              <a:pPr/>
              <a:t>6/6/2018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D69B9-BA6D-4BFB-A863-728A21026821}" type="slidenum">
              <a:rPr lang="es-AR" smtClean="0"/>
              <a:pPr/>
              <a:t>‹#›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24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139790"/>
              </p:ext>
            </p:extLst>
          </p:nvPr>
        </p:nvGraphicFramePr>
        <p:xfrm>
          <a:off x="116683" y="1116066"/>
          <a:ext cx="3817398" cy="179961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67997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AFECTAN AL CONTEXTO EXTERNO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19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Económico:</a:t>
                      </a:r>
                      <a:r>
                        <a:rPr lang="es-AR" sz="90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 las crisis económicas determinaron que las operadoras busquen alternativas que impactaron en una mayor demanda de trabajo en la empresa, incrementando ala nomina de personal.</a:t>
                      </a:r>
                      <a:endParaRPr lang="es-ES" dirty="0"/>
                    </a:p>
                    <a:p>
                      <a:pPr marL="171450" marR="0" lvl="0" indent="-1714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s-AR" sz="900" b="1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Social- Político: </a:t>
                      </a:r>
                      <a:r>
                        <a:rPr lang="es-AR" sz="900" b="0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determinaciones políticas (gubernamentales / gremiales) respecto las contrataciones de persona</a:t>
                      </a:r>
                      <a:r>
                        <a:rPr lang="es-AR" sz="900" b="1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l d</a:t>
                      </a:r>
                      <a:r>
                        <a:rPr lang="es-AR" sz="900" b="0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eterminan requerimientos a controlar a la hora de contratar personal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Ambiental: N/A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Legal: </a:t>
                      </a:r>
                      <a:r>
                        <a:rPr lang="es-AR" sz="900" b="0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Reformas laborales / previsionales afectan las consideraciones a tener durante la liquidación de sueldos. 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010222"/>
              </p:ext>
            </p:extLst>
          </p:nvPr>
        </p:nvGraphicFramePr>
        <p:xfrm>
          <a:off x="141154" y="3343616"/>
          <a:ext cx="3817398" cy="28727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16661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AFECTAN AL CONTEXTO INTERNO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42837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Económico </a:t>
                      </a:r>
                      <a:r>
                        <a:rPr lang="es-AR" sz="900" b="0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Un presupuesto poco flexible implica la contratación de personal ante la necesidad operativa identificada de manera inmediata (demanda)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 Político - social: </a:t>
                      </a:r>
                      <a:r>
                        <a:rPr lang="es-AR" sz="900" b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los cambios en la transformación de la empresa implican actualizaciones de organigrama y la necesidad de mantener una comunicación mas fluida con el personal.</a:t>
                      </a:r>
                      <a:endParaRPr lang="es-AR" sz="900" b="0" baseline="0" dirty="0">
                        <a:solidFill>
                          <a:srgbClr val="0D0D0D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Tecnológico: </a:t>
                      </a:r>
                      <a:r>
                        <a:rPr lang="es-AR" sz="900" b="0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Es preciso contar con acceso remoto a la intranet para poder contar con información en tiempo real desde otro sitios y no afectar adversamente las tareas, necesidades, etc..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Ambiental: </a:t>
                      </a:r>
                      <a:r>
                        <a:rPr lang="es-AR" sz="900" b="0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Las identificaciones del SGA determinan modalidades de trabajo a considerar (uso doble faz, borrador, gestión de residuos, compromiso con el MA- apagar las luces fuera de oficina, etc.)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Legal: la actualización de la matriz legal en tiempo y forma implica conocer los controles</a:t>
                      </a:r>
                      <a:r>
                        <a:rPr lang="es-AR" sz="900" b="0" i="0" u="none" strike="noStrike" baseline="0" noProof="0" dirty="0">
                          <a:solidFill>
                            <a:srgbClr val="0D0D0D"/>
                          </a:solidFill>
                          <a:latin typeface="Arial"/>
                        </a:rPr>
                        <a:t> a tener durante la liquidación de sueldos, etc.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55838"/>
              </p:ext>
            </p:extLst>
          </p:nvPr>
        </p:nvGraphicFramePr>
        <p:xfrm>
          <a:off x="7203056" y="865997"/>
          <a:ext cx="4787130" cy="249008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787130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6504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PARTES INTERESADAS EXTERNAS (Requerimientos y expectativas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620828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Estudio Contable /Bróker seguros / aseguradoras/Estudio Jurídico: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Expectativas: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 cumplir en tiempo y forma con el requerimiento solicitado, disponibilidad cotidiana, seguimiento y respuesta.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Necesidades: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 brindar información a tiempo, establecer requerimientos claros, comunicación fluida.</a:t>
                      </a:r>
                      <a:endParaRPr lang="en-US" sz="1000" b="1" i="0" u="none" strike="noStrike" noProof="0" dirty="0">
                        <a:solidFill>
                          <a:srgbClr val="0D0D0D"/>
                        </a:solidFill>
                        <a:effectLst/>
                        <a:latin typeface="Tahoma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Medico laboral: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Expectativas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: comunicación fluida, contar con habilitaciones para ingresar a locación, asistencia a sitios según necesidad inmediata, participación proactiva en investigación incidentes, cumplir con las necesidades de dictado de capacitaciones, brindar atención en consultorio, visar periódicos, realizar testeos. 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Necesidades: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 Requerimiento claro, comunicación fluida, enviar exámenes en tiempo y forma, comunicación de capacitaciones programada.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Gremio: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Expectativa: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 satisfacción de sus requerimientos, comunicación fluida, solicitud de requerimientos claros y en tiempo, identificación de contactos para la interacción.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Necesidad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:  comunicación fluida, atención de requerimientos.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368609" y="2197670"/>
            <a:ext cx="2560777" cy="1717393"/>
          </a:xfrm>
          <a:prstGeom prst="rect">
            <a:avLst/>
          </a:prstGeom>
          <a:noFill/>
          <a:ln w="38100" cmpd="dbl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6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sz="13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“RRHH”</a:t>
            </a:r>
            <a:endParaRPr lang="es-ES" sz="1300" b="1" u="sng" dirty="0">
              <a:solidFill>
                <a:schemeClr val="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60000"/>
              </a:spcBef>
              <a:defRPr/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s-ES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b="1" dirty="0">
                <a:solidFill>
                  <a:srgbClr val="000000"/>
                </a:solidFill>
                <a:latin typeface="Arial"/>
                <a:cs typeface="Arial"/>
              </a:rPr>
              <a:t> Responsable de RRHH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1" name="Flecha: a la derecha 20"/>
          <p:cNvSpPr/>
          <p:nvPr/>
        </p:nvSpPr>
        <p:spPr>
          <a:xfrm rot="8524163">
            <a:off x="6534150" y="1628775"/>
            <a:ext cx="608066" cy="2605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849504"/>
              </p:ext>
            </p:extLst>
          </p:nvPr>
        </p:nvGraphicFramePr>
        <p:xfrm>
          <a:off x="7203057" y="3517399"/>
          <a:ext cx="4787129" cy="26212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787129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180398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PARTES INTERESADAS INTERNAS Requerimientos y expectativas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06646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Supervisores/Responsables de sectores</a:t>
                      </a:r>
                      <a:r>
                        <a:rPr lang="en-US" sz="1000" b="1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 /</a:t>
                      </a:r>
                      <a:r>
                        <a:rPr lang="es-ES" sz="1000" b="1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Personal de la organización:: 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Expectativas: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 comunicación fluida, identificación de novedades del personal. 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Necesidad: 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comunicación fluida, capacidad de respuesta en tiempo y forma.</a:t>
                      </a:r>
                      <a:endParaRPr lang="en-US" sz="1000" b="1" i="0" u="sng" strike="noStrike" noProof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Gerente General. 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Expectativa: 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 Definición de requerimientos y necesidades, comunicación fluida, respuesta y resolución, liderazgo. 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Necesidad: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 Reporte de novedades de sector, comunicación fluida, capacidad de resolución.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Auxiliar RRHH 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Expectativa: 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 cumplimiento en tiempo y forma de tareas, comunicación de imprevistos, comunicación fluida. 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Necesidades: 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Liderazgo, identificación de tareas a ejecutar precisas, verificación y control, aprobación de tareas.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Gerencia de operaciones: </a:t>
                      </a:r>
                      <a:r>
                        <a:rPr lang="en-U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Expectativas:</a:t>
                      </a: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 comunicacion fluida, capacidad de trabajo en equipo, disponibilidad. </a:t>
                      </a:r>
                      <a:r>
                        <a:rPr lang="en-U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Necesidad: </a:t>
                      </a: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comunicacion fluida, capacidad de trabajo en equipo, disponibilidad</a:t>
                      </a:r>
                      <a:endParaRPr lang="en-US" sz="1000" b="1" i="0" u="sng" strike="noStrike" noProof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23" name="Flecha: a la derecha 22"/>
          <p:cNvSpPr/>
          <p:nvPr/>
        </p:nvSpPr>
        <p:spPr>
          <a:xfrm rot="2961692">
            <a:off x="4032101" y="1648810"/>
            <a:ext cx="531892" cy="315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lecha: a la derecha 23"/>
          <p:cNvSpPr/>
          <p:nvPr/>
        </p:nvSpPr>
        <p:spPr>
          <a:xfrm rot="18898619">
            <a:off x="4111714" y="4173017"/>
            <a:ext cx="513790" cy="294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lecha: a la derecha 24"/>
          <p:cNvSpPr/>
          <p:nvPr/>
        </p:nvSpPr>
        <p:spPr>
          <a:xfrm rot="13440000">
            <a:off x="6486233" y="4183706"/>
            <a:ext cx="552009" cy="3027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78CCDF6-CA6A-47D8-B4EF-01B3104F9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85816"/>
              </p:ext>
            </p:extLst>
          </p:nvPr>
        </p:nvGraphicFramePr>
        <p:xfrm>
          <a:off x="507382" y="11669"/>
          <a:ext cx="11345775" cy="6764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5497">
                  <a:extLst>
                    <a:ext uri="{9D8B030D-6E8A-4147-A177-3AD203B41FA5}">
                      <a16:colId xmlns:a16="http://schemas.microsoft.com/office/drawing/2014/main" val="648609137"/>
                    </a:ext>
                  </a:extLst>
                </a:gridCol>
                <a:gridCol w="7034781">
                  <a:extLst>
                    <a:ext uri="{9D8B030D-6E8A-4147-A177-3AD203B41FA5}">
                      <a16:colId xmlns:a16="http://schemas.microsoft.com/office/drawing/2014/main" val="1187968747"/>
                    </a:ext>
                  </a:extLst>
                </a:gridCol>
                <a:gridCol w="2155497">
                  <a:extLst>
                    <a:ext uri="{9D8B030D-6E8A-4147-A177-3AD203B41FA5}">
                      <a16:colId xmlns:a16="http://schemas.microsoft.com/office/drawing/2014/main" val="1180515500"/>
                    </a:ext>
                  </a:extLst>
                </a:gridCol>
              </a:tblGrid>
              <a:tr h="225488">
                <a:tc rowSpan="3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ES" sz="1200" b="1" kern="1300" cap="small" dirty="0">
                        <a:solidFill>
                          <a:srgbClr val="1F497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b="1" kern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PROCESOS</a:t>
                      </a:r>
                      <a:endParaRPr lang="es-AR" sz="11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101161"/>
                  </a:ext>
                </a:extLst>
              </a:tr>
              <a:tr h="22548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50119"/>
                  </a:ext>
                </a:extLst>
              </a:tr>
              <a:tr h="22548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kern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Página 1 de 3</a:t>
                      </a:r>
                      <a:endParaRPr lang="es-AR" sz="11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98362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085DD21-1647-40F4-9ACE-128579F95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137854"/>
              </p:ext>
            </p:extLst>
          </p:nvPr>
        </p:nvGraphicFramePr>
        <p:xfrm>
          <a:off x="1549423" y="6389620"/>
          <a:ext cx="8433787" cy="4080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88989">
                  <a:extLst>
                    <a:ext uri="{9D8B030D-6E8A-4147-A177-3AD203B41FA5}">
                      <a16:colId xmlns:a16="http://schemas.microsoft.com/office/drawing/2014/main" val="2133140039"/>
                    </a:ext>
                  </a:extLst>
                </a:gridCol>
                <a:gridCol w="4918814">
                  <a:extLst>
                    <a:ext uri="{9D8B030D-6E8A-4147-A177-3AD203B41FA5}">
                      <a16:colId xmlns:a16="http://schemas.microsoft.com/office/drawing/2014/main" val="437403240"/>
                    </a:ext>
                  </a:extLst>
                </a:gridCol>
                <a:gridCol w="2225984">
                  <a:extLst>
                    <a:ext uri="{9D8B030D-6E8A-4147-A177-3AD203B41FA5}">
                      <a16:colId xmlns:a16="http://schemas.microsoft.com/office/drawing/2014/main" val="1540980647"/>
                    </a:ext>
                  </a:extLst>
                </a:gridCol>
              </a:tblGrid>
              <a:tr h="225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REVISION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DESCRIPCION DE CAMBIOS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FECHA DE APROBACION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507242"/>
                  </a:ext>
                </a:extLst>
              </a:tr>
              <a:tr h="14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Creación del documento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144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91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797995"/>
              </p:ext>
            </p:extLst>
          </p:nvPr>
        </p:nvGraphicFramePr>
        <p:xfrm>
          <a:off x="31759" y="797443"/>
          <a:ext cx="2843375" cy="179109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51856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511408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Telefono-linea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corporativa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Herramientas informáticas (PC, impresora, etc..)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Conectividad a Internet.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 electrónico.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Acceso a sistema Intranet en domicilio.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/>
                          <a:cs typeface="Arial"/>
                        </a:rPr>
                        <a:t>GPS</a:t>
                      </a:r>
                      <a:endParaRPr lang="es-AR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985233"/>
              </p:ext>
            </p:extLst>
          </p:nvPr>
        </p:nvGraphicFramePr>
        <p:xfrm>
          <a:off x="19050" y="2676525"/>
          <a:ext cx="2843375" cy="370851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65863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833871">
                <a:tc>
                  <a:txBody>
                    <a:bodyPr/>
                    <a:lstStyle/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Reporte de ausencias (mail, telefono)</a:t>
                      </a:r>
                      <a:endParaRPr lang="es-ES" dirty="0"/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RHU-FOR-009 Planilla control de asistencia</a:t>
                      </a:r>
                      <a:endParaRPr lang="es-ES" dirty="0"/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Mail solicitando capacitación </a:t>
                      </a:r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Programa de capacitación PRO SGI 003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Evaluación de desempeño/requisitos del cliente/requisitos legales.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Reporte general de novedades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Reporte de liquidación mensual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RHU-PE-001 Formación y toma de conciencia.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Vencimientos de exámenes médicos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Vencimientos de vehiculos, etc. en sistema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Recibos</a:t>
                      </a:r>
                      <a:r>
                        <a:rPr lang="es-ES" sz="1000" baseline="0" dirty="0">
                          <a:latin typeface="Arial"/>
                          <a:cs typeface="Arial"/>
                        </a:rPr>
                        <a:t> de haberes.</a:t>
                      </a:r>
                      <a:endParaRPr lang="es-ES" dirty="0"/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Correo electrónico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Solicitud de ingreso de personal/baja de personal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Solicitud de despido/oficios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63888"/>
              </p:ext>
            </p:extLst>
          </p:nvPr>
        </p:nvGraphicFramePr>
        <p:xfrm>
          <a:off x="3238500" y="5133975"/>
          <a:ext cx="2843375" cy="990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31501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¿</a:t>
                      </a: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571254">
                <a:tc>
                  <a:txBody>
                    <a:bodyPr/>
                    <a:lstStyle/>
                    <a:p>
                      <a:pPr marL="171450" indent="-171450"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</a:t>
                      </a:r>
                      <a:r>
                        <a:rPr lang="es-AR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 001</a:t>
                      </a: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Selección</a:t>
                      </a:r>
                      <a:r>
                        <a:rPr lang="es-ES" sz="1000" dirty="0">
                          <a:latin typeface="Arial"/>
                          <a:cs typeface="Arial"/>
                        </a:rPr>
                        <a:t>, competencia y toma de conciencia</a:t>
                      </a:r>
                    </a:p>
                    <a:p>
                      <a:pPr lvl="0"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Requerimientos de Gerencia general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525401"/>
              </p:ext>
            </p:extLst>
          </p:nvPr>
        </p:nvGraphicFramePr>
        <p:xfrm>
          <a:off x="9334500" y="2686050"/>
          <a:ext cx="2703443" cy="347171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03443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77877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Carga en sistema intranet</a:t>
                      </a:r>
                      <a:endParaRPr lang="es-ES" dirty="0"/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Planilla de novedades mensuales 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Registros de capacitación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Evaluación de desempeño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Revision por la dirección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RHU-FOR-004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Planilla de sueldos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Examen preocupación, periódico o post ocupacional. 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Correo electrónico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Ejecución de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transferencia de haberes.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Comprobantes de seguro exámenes médicos/acuerdos del Ministerio, etc..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Pólizas de seguros.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Constancia de alta y baja en AFIP.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 contestación.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579878"/>
              </p:ext>
            </p:extLst>
          </p:nvPr>
        </p:nvGraphicFramePr>
        <p:xfrm>
          <a:off x="9334500" y="900883"/>
          <a:ext cx="2718407" cy="166363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40315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419796">
                <a:tc>
                  <a:txBody>
                    <a:bodyPr/>
                    <a:lstStyle/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dirty="0">
                          <a:solidFill>
                            <a:srgbClr val="66FF33"/>
                          </a:solidFill>
                          <a:latin typeface="+mn-lt"/>
                          <a:ea typeface="+mn-ea"/>
                          <a:cs typeface="+mn-cs"/>
                        </a:rPr>
                        <a:t>Supervisores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Responsables</a:t>
                      </a:r>
                      <a:r>
                        <a:rPr lang="es-ES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de sectores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Gerente General.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rgbClr val="7F6000"/>
                          </a:solidFill>
                          <a:latin typeface="+mn-lt"/>
                          <a:ea typeface="+mn-ea"/>
                          <a:cs typeface="+mn-cs"/>
                        </a:rPr>
                        <a:t>Estudio Contable.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rgbClr val="FFD965"/>
                          </a:solidFill>
                          <a:latin typeface="+mn-lt"/>
                          <a:ea typeface="+mn-ea"/>
                          <a:cs typeface="+mn-cs"/>
                        </a:rPr>
                        <a:t>Bróker seguros / aseguradoras.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Estudio Jurídico.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247601" y="1311492"/>
            <a:ext cx="5719566" cy="2893100"/>
          </a:xfrm>
          <a:prstGeom prst="rect">
            <a:avLst/>
          </a:prstGeom>
          <a:noFill/>
          <a:ln w="38100" cmpd="dbl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Proceso ”RRHH”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Mendicoa Silvina</a:t>
            </a:r>
          </a:p>
          <a:p>
            <a:pPr marL="171450" lvl="0" indent="-171450"/>
            <a:endParaRPr lang="es-AR" sz="1000" dirty="0">
              <a:solidFill>
                <a:srgbClr val="FF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66FF33"/>
                </a:solidFill>
              </a:rPr>
              <a:t>Controlar asistencia/ausencia.</a:t>
            </a:r>
            <a:endParaRPr lang="es-AR" sz="1000" dirty="0">
              <a:solidFill>
                <a:srgbClr val="FF33CC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FF0000"/>
                </a:solidFill>
              </a:rPr>
              <a:t>Coordinar capacitaciones</a:t>
            </a:r>
            <a:endParaRPr lang="es-AR" sz="1000" dirty="0">
              <a:solidFill>
                <a:srgbClr val="FF0000"/>
              </a:solidFill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FF0000"/>
                </a:solidFill>
                <a:cs typeface="Calibri"/>
              </a:rPr>
              <a:t>Carga de capacitaciones dictadas en sistema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FF0000"/>
                </a:solidFill>
                <a:cs typeface="Calibri"/>
              </a:rPr>
              <a:t>Chequear se verifique la eficacia de las capacitaciones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FF0000"/>
                </a:solidFill>
              </a:rPr>
              <a:t>Solicitar se confeccionen y analicen evaluaciones de desempeño.</a:t>
            </a:r>
            <a:endParaRPr lang="es-AR" sz="1000" dirty="0">
              <a:solidFill>
                <a:srgbClr val="FF0000"/>
              </a:solidFill>
              <a:cs typeface="Calibri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chemeClr val="accent6">
                    <a:lumMod val="75000"/>
                  </a:schemeClr>
                </a:solidFill>
              </a:rPr>
              <a:t>Confeccionar planilla de novedades  mensuales para estudio Contable.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chemeClr val="accent6">
                    <a:lumMod val="75000"/>
                  </a:schemeClr>
                </a:solidFill>
              </a:rPr>
              <a:t>Confeccionar planilla de sueldos  mensuales; embargos etc..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chemeClr val="accent2">
                    <a:lumMod val="50000"/>
                  </a:schemeClr>
                </a:solidFill>
              </a:rPr>
              <a:t>Realizar trámites de ART (exámenes preocupacionales-periodicos y post-ocupacionales), medicina laboral, Ministerio de trabajo.</a:t>
            </a:r>
            <a:endParaRPr lang="es-AR" sz="1000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FFC000"/>
                </a:solidFill>
              </a:rPr>
              <a:t>Realizar  control de seguros  ART, SVO,  seguros vehiculares.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BF9000"/>
                </a:solidFill>
              </a:rPr>
              <a:t>Solicitar ALTAS Y BAJAS en AFIP.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9900CC"/>
                </a:solidFill>
              </a:rPr>
              <a:t>Solicitar envío de CD y contestaciones a estudio jurídico.</a:t>
            </a:r>
            <a:endParaRPr lang="es-AR" sz="1000" dirty="0">
              <a:solidFill>
                <a:srgbClr val="9900CC"/>
              </a:solidFill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FF0000"/>
                </a:solidFill>
                <a:cs typeface="Calibri"/>
              </a:rPr>
              <a:t>Gestionar las necesidades de ingreso de personal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FF0000"/>
                </a:solidFill>
                <a:cs typeface="Calibri"/>
              </a:rPr>
              <a:t>Entrevistar personal postulantes</a:t>
            </a: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444612"/>
              </p:ext>
            </p:extLst>
          </p:nvPr>
        </p:nvGraphicFramePr>
        <p:xfrm>
          <a:off x="6505575" y="5143500"/>
          <a:ext cx="2718407" cy="11734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240874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Informes de auditorias 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/>
                          <a:cs typeface="Arial"/>
                        </a:rPr>
                        <a:t>Informes de control interno</a:t>
                      </a: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/>
                          <a:cs typeface="Arial"/>
                        </a:rPr>
                        <a:t>Informe de ausentismo ,</a:t>
                      </a:r>
                      <a:r>
                        <a:rPr lang="es-AR" sz="1000" baseline="0" dirty="0">
                          <a:latin typeface="Arial"/>
                          <a:cs typeface="Arial"/>
                        </a:rPr>
                        <a:t> novedades.</a:t>
                      </a:r>
                    </a:p>
                    <a:p>
                      <a:pPr lvl="0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n-US" sz="1000" baseline="0" dirty="0">
                          <a:latin typeface="Arial"/>
                          <a:cs typeface="Arial"/>
                        </a:rPr>
                        <a:t>R</a:t>
                      </a:r>
                      <a:r>
                        <a:rPr lang="es-AR" sz="1000" baseline="0" dirty="0">
                          <a:latin typeface="Arial"/>
                          <a:cs typeface="Arial"/>
                        </a:rPr>
                        <a:t>evisión por la dirección</a:t>
                      </a:r>
                      <a:endParaRPr lang="es-AR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1" name="Flecha: a la derecha 10"/>
          <p:cNvSpPr/>
          <p:nvPr/>
        </p:nvSpPr>
        <p:spPr>
          <a:xfrm>
            <a:off x="2843450" y="1549041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3" name="Flecha: a la derecha 12"/>
          <p:cNvSpPr/>
          <p:nvPr/>
        </p:nvSpPr>
        <p:spPr>
          <a:xfrm>
            <a:off x="2911138" y="3603612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8" name="Flecha: a la derecha 17"/>
          <p:cNvSpPr/>
          <p:nvPr/>
        </p:nvSpPr>
        <p:spPr>
          <a:xfrm rot="17580000">
            <a:off x="4486275" y="4705350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9" name="Flecha: a la derecha 18"/>
          <p:cNvSpPr/>
          <p:nvPr/>
        </p:nvSpPr>
        <p:spPr>
          <a:xfrm>
            <a:off x="8906500" y="4221111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0" name="Flecha: a la derecha 19"/>
          <p:cNvSpPr/>
          <p:nvPr/>
        </p:nvSpPr>
        <p:spPr>
          <a:xfrm rot="4229791">
            <a:off x="6614493" y="4751220"/>
            <a:ext cx="382723" cy="2487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6" name="Flecha: a la derecha 10">
            <a:extLst>
              <a:ext uri="{FF2B5EF4-FFF2-40B4-BE49-F238E27FC236}">
                <a16:creationId xmlns:a16="http://schemas.microsoft.com/office/drawing/2014/main" id="{2CCD00AA-85B9-4BBF-A1DC-515D9A25C7F8}"/>
              </a:ext>
            </a:extLst>
          </p:cNvPr>
          <p:cNvSpPr/>
          <p:nvPr/>
        </p:nvSpPr>
        <p:spPr>
          <a:xfrm rot="10800000">
            <a:off x="8992075" y="1768514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497A0CD-BCAC-4B35-93AE-3D6310DAB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766528"/>
              </p:ext>
            </p:extLst>
          </p:nvPr>
        </p:nvGraphicFramePr>
        <p:xfrm>
          <a:off x="408987" y="89388"/>
          <a:ext cx="11345775" cy="6149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5497">
                  <a:extLst>
                    <a:ext uri="{9D8B030D-6E8A-4147-A177-3AD203B41FA5}">
                      <a16:colId xmlns:a16="http://schemas.microsoft.com/office/drawing/2014/main" val="648609137"/>
                    </a:ext>
                  </a:extLst>
                </a:gridCol>
                <a:gridCol w="7034781">
                  <a:extLst>
                    <a:ext uri="{9D8B030D-6E8A-4147-A177-3AD203B41FA5}">
                      <a16:colId xmlns:a16="http://schemas.microsoft.com/office/drawing/2014/main" val="1187968747"/>
                    </a:ext>
                  </a:extLst>
                </a:gridCol>
                <a:gridCol w="2155497">
                  <a:extLst>
                    <a:ext uri="{9D8B030D-6E8A-4147-A177-3AD203B41FA5}">
                      <a16:colId xmlns:a16="http://schemas.microsoft.com/office/drawing/2014/main" val="1180515500"/>
                    </a:ext>
                  </a:extLst>
                </a:gridCol>
              </a:tblGrid>
              <a:tr h="204989">
                <a:tc rowSpan="3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ES" sz="1100" b="1" kern="1300" cap="small" dirty="0">
                        <a:solidFill>
                          <a:srgbClr val="1F497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41564" marB="4156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kern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PROCESOS</a:t>
                      </a:r>
                      <a:endParaRPr lang="es-AR" sz="10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41564" marB="4156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0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101161"/>
                  </a:ext>
                </a:extLst>
              </a:tr>
              <a:tr h="20498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0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50119"/>
                  </a:ext>
                </a:extLst>
              </a:tr>
              <a:tr h="20498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Página 2 de 3</a:t>
                      </a:r>
                      <a:endParaRPr lang="es-AR" sz="10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983624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F80D98A0-52A5-49A1-BBD9-2D1B43A1EF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257456"/>
              </p:ext>
            </p:extLst>
          </p:nvPr>
        </p:nvGraphicFramePr>
        <p:xfrm>
          <a:off x="1549423" y="6389620"/>
          <a:ext cx="8433787" cy="4080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88989">
                  <a:extLst>
                    <a:ext uri="{9D8B030D-6E8A-4147-A177-3AD203B41FA5}">
                      <a16:colId xmlns:a16="http://schemas.microsoft.com/office/drawing/2014/main" val="2133140039"/>
                    </a:ext>
                  </a:extLst>
                </a:gridCol>
                <a:gridCol w="4918814">
                  <a:extLst>
                    <a:ext uri="{9D8B030D-6E8A-4147-A177-3AD203B41FA5}">
                      <a16:colId xmlns:a16="http://schemas.microsoft.com/office/drawing/2014/main" val="437403240"/>
                    </a:ext>
                  </a:extLst>
                </a:gridCol>
                <a:gridCol w="2225984">
                  <a:extLst>
                    <a:ext uri="{9D8B030D-6E8A-4147-A177-3AD203B41FA5}">
                      <a16:colId xmlns:a16="http://schemas.microsoft.com/office/drawing/2014/main" val="1540980647"/>
                    </a:ext>
                  </a:extLst>
                </a:gridCol>
              </a:tblGrid>
              <a:tr h="225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REVISION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DESCRIPCION DE CAMBIOS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FECHA DE APROBACION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507242"/>
                  </a:ext>
                </a:extLst>
              </a:tr>
              <a:tr h="14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Creación del documento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144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87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484470"/>
              </p:ext>
            </p:extLst>
          </p:nvPr>
        </p:nvGraphicFramePr>
        <p:xfrm>
          <a:off x="75" y="743315"/>
          <a:ext cx="2843375" cy="183586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96626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284828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Telefono-linea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corporativa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Herramientas informáticas (PC, impresora, etc..)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Conectividad a Internet.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 electrónico.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Acceso a sistema Intranet en domicilio.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GPS</a:t>
                      </a: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840834"/>
              </p:ext>
            </p:extLst>
          </p:nvPr>
        </p:nvGraphicFramePr>
        <p:xfrm>
          <a:off x="9525" y="3038475"/>
          <a:ext cx="2843375" cy="230643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65863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83387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SGI-PRO-001 Programa de objetivos y metas.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Requisitos legales /requisitos del cliente.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Requerimientos / necesidades/ sugerencias del personal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Política de alcohol y drogas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Reclamos de entidad gremial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Planilla de programación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Programación de centros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301065"/>
              </p:ext>
            </p:extLst>
          </p:nvPr>
        </p:nvGraphicFramePr>
        <p:xfrm>
          <a:off x="3057525" y="4572000"/>
          <a:ext cx="2843375" cy="13615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99549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¿</a:t>
                      </a: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99574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SGI-PEN-00  No conformidades, Acciones preventivas/correctivas.</a:t>
                      </a:r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Requerimiento del cliente</a:t>
                      </a:r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SGI PN 005 Indicadores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90518"/>
              </p:ext>
            </p:extLst>
          </p:nvPr>
        </p:nvGraphicFramePr>
        <p:xfrm>
          <a:off x="9105900" y="3657600"/>
          <a:ext cx="3019018" cy="205008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19018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778776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SGI-FOR-003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conformidades, Acciones preventivas/correctivas.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Informe de auditoria documental (según estudio auditor de clientes)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de alcoholemia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Repuesta documentada de reclamos.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Diagrama de personal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351461" y="878263"/>
            <a:ext cx="5231382" cy="2892425"/>
          </a:xfrm>
          <a:prstGeom prst="rect">
            <a:avLst/>
          </a:prstGeom>
          <a:noFill/>
          <a:ln w="38100" cmpd="dbl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Proceso ”RRHH”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Mendicoa Silvina</a:t>
            </a:r>
          </a:p>
          <a:p>
            <a:pPr lvl="0"/>
            <a:endParaRPr lang="es-AR" sz="1000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chemeClr val="accent2">
                    <a:lumMod val="75000"/>
                  </a:schemeClr>
                </a:solidFill>
              </a:rPr>
              <a:t>Detectar desvíos del sector,  realizar análisis de causas y determinar acciones correctivas.</a:t>
            </a:r>
            <a:endParaRPr lang="es-AR" sz="1000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000000"/>
                </a:solidFill>
              </a:rPr>
              <a:t>Relevar los indicadores para dar seguimiento  a los objetivos alineados al SGI </a:t>
            </a:r>
            <a:endParaRPr lang="es-AR" sz="1000" dirty="0">
              <a:solidFill>
                <a:srgbClr val="000000"/>
              </a:solidFill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A8D08D"/>
                </a:solidFill>
              </a:rPr>
              <a:t>Supervisar entrega de documentación a los  clientes.</a:t>
            </a:r>
            <a:endParaRPr lang="es-AR" sz="1000" dirty="0">
              <a:solidFill>
                <a:srgbClr val="A8D08D"/>
              </a:solidFill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A8D08D"/>
                </a:solidFill>
                <a:cs typeface="Calibri"/>
              </a:rPr>
              <a:t>Confección de documentación del sector</a:t>
            </a:r>
            <a:endParaRPr lang="es-AR" sz="1000" dirty="0">
              <a:solidFill>
                <a:srgbClr val="A8D08D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0070C0"/>
                </a:solidFill>
              </a:rPr>
              <a:t>Coordinar controles de alcohol y drogas.</a:t>
            </a:r>
            <a:endParaRPr lang="es-AR" sz="1000" dirty="0">
              <a:solidFill>
                <a:srgbClr val="CC0099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u="sng" dirty="0">
                <a:solidFill>
                  <a:srgbClr val="000000"/>
                </a:solidFill>
                <a:latin typeface="Calibri"/>
                <a:cs typeface="Calibri"/>
              </a:rPr>
              <a:t>Entregar recibos de haberes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u="sng" dirty="0">
                <a:solidFill>
                  <a:srgbClr val="000000"/>
                </a:solidFill>
                <a:latin typeface="Calibri"/>
                <a:cs typeface="Calibri"/>
              </a:rPr>
              <a:t>Atender necesidades del personal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00B0F0"/>
                </a:solidFill>
                <a:latin typeface="Calibri"/>
                <a:cs typeface="Calibri"/>
              </a:rPr>
              <a:t>Confección diagrama de personal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solidFill>
                  <a:srgbClr val="00B0F0"/>
                </a:solidFill>
                <a:latin typeface="Calibri"/>
                <a:cs typeface="Calibri"/>
              </a:rPr>
              <a:t>Autocarga, programación y actualización</a:t>
            </a:r>
            <a:r>
              <a:rPr lang="es-AR" sz="1000" dirty="0">
                <a:solidFill>
                  <a:srgbClr val="00B0F0"/>
                </a:solidFill>
                <a:cs typeface="Calibri"/>
              </a:rPr>
              <a:t> de personal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b="1" i="1" dirty="0">
                <a:solidFill>
                  <a:srgbClr val="000000"/>
                </a:solidFill>
                <a:latin typeface="Calibri"/>
                <a:cs typeface="Calibri"/>
              </a:rPr>
              <a:t>Atender necesidades, sugerencias gremiales</a:t>
            </a:r>
          </a:p>
          <a:p>
            <a:pPr>
              <a:spcBef>
                <a:spcPts val="0"/>
              </a:spcBef>
            </a:pPr>
            <a:endParaRPr lang="es-AR" sz="1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213135"/>
              </p:ext>
            </p:extLst>
          </p:nvPr>
        </p:nvGraphicFramePr>
        <p:xfrm>
          <a:off x="6215822" y="4582534"/>
          <a:ext cx="2718407" cy="135096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68926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642285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/>
                          <a:cs typeface="Arial"/>
                        </a:rPr>
                        <a:t>Informes internos.</a:t>
                      </a:r>
                      <a:endParaRPr lang="es-ES" dirty="0"/>
                    </a:p>
                    <a:p>
                      <a:pPr lvl="0">
                        <a:spcBef>
                          <a:spcPct val="50000"/>
                        </a:spcBef>
                        <a:buNone/>
                      </a:pPr>
                      <a:r>
                        <a:rPr lang="es-AR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Informes de auditorias 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lvl="0">
                        <a:spcBef>
                          <a:spcPct val="50000"/>
                        </a:spcBef>
                        <a:buNone/>
                      </a:pPr>
                      <a:r>
                        <a:rPr lang="es-AR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informe de ausentismo , novedades.</a:t>
                      </a:r>
                    </a:p>
                    <a:p>
                      <a:pPr lvl="0">
                        <a:spcBef>
                          <a:spcPct val="50000"/>
                        </a:spcBef>
                        <a:buNone/>
                      </a:pPr>
                      <a:r>
                        <a:rPr lang="es-AR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Retenciones de facturación  / reclamos clientes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1" name="Flecha: a la derecha 10"/>
          <p:cNvSpPr/>
          <p:nvPr/>
        </p:nvSpPr>
        <p:spPr>
          <a:xfrm>
            <a:off x="2843450" y="1549041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3" name="Flecha: a la derecha 12"/>
          <p:cNvSpPr/>
          <p:nvPr/>
        </p:nvSpPr>
        <p:spPr>
          <a:xfrm>
            <a:off x="2943225" y="3209925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8" name="Flecha: a la derecha 17"/>
          <p:cNvSpPr/>
          <p:nvPr/>
        </p:nvSpPr>
        <p:spPr>
          <a:xfrm rot="17280000">
            <a:off x="4267200" y="4058009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9" name="Flecha: a la derecha 18"/>
          <p:cNvSpPr/>
          <p:nvPr/>
        </p:nvSpPr>
        <p:spPr>
          <a:xfrm rot="2940000">
            <a:off x="8619812" y="3841319"/>
            <a:ext cx="454714" cy="376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0" name="Flecha: a la derecha 19"/>
          <p:cNvSpPr/>
          <p:nvPr/>
        </p:nvSpPr>
        <p:spPr>
          <a:xfrm rot="4229791">
            <a:off x="6734175" y="4000500"/>
            <a:ext cx="481446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6" name="Flecha: a la derecha 10">
            <a:extLst>
              <a:ext uri="{FF2B5EF4-FFF2-40B4-BE49-F238E27FC236}">
                <a16:creationId xmlns:a16="http://schemas.microsoft.com/office/drawing/2014/main" id="{2CCD00AA-85B9-4BBF-A1DC-515D9A25C7F8}"/>
              </a:ext>
            </a:extLst>
          </p:cNvPr>
          <p:cNvSpPr/>
          <p:nvPr/>
        </p:nvSpPr>
        <p:spPr>
          <a:xfrm rot="10800000">
            <a:off x="8658225" y="1457325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497A0CD-BCAC-4B35-93AE-3D6310DAB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71397"/>
              </p:ext>
            </p:extLst>
          </p:nvPr>
        </p:nvGraphicFramePr>
        <p:xfrm>
          <a:off x="507382" y="42417"/>
          <a:ext cx="11345775" cy="6149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5497">
                  <a:extLst>
                    <a:ext uri="{9D8B030D-6E8A-4147-A177-3AD203B41FA5}">
                      <a16:colId xmlns:a16="http://schemas.microsoft.com/office/drawing/2014/main" val="648609137"/>
                    </a:ext>
                  </a:extLst>
                </a:gridCol>
                <a:gridCol w="7034781">
                  <a:extLst>
                    <a:ext uri="{9D8B030D-6E8A-4147-A177-3AD203B41FA5}">
                      <a16:colId xmlns:a16="http://schemas.microsoft.com/office/drawing/2014/main" val="1187968747"/>
                    </a:ext>
                  </a:extLst>
                </a:gridCol>
                <a:gridCol w="2155497">
                  <a:extLst>
                    <a:ext uri="{9D8B030D-6E8A-4147-A177-3AD203B41FA5}">
                      <a16:colId xmlns:a16="http://schemas.microsoft.com/office/drawing/2014/main" val="1180515500"/>
                    </a:ext>
                  </a:extLst>
                </a:gridCol>
              </a:tblGrid>
              <a:tr h="204989">
                <a:tc rowSpan="3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ES" sz="1100" b="1" kern="1300" cap="small" dirty="0">
                        <a:solidFill>
                          <a:srgbClr val="1F497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41564" marB="4156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kern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PROCESOS</a:t>
                      </a:r>
                      <a:endParaRPr lang="es-AR" sz="10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41564" marB="4156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0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101161"/>
                  </a:ext>
                </a:extLst>
              </a:tr>
              <a:tr h="20498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0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50119"/>
                  </a:ext>
                </a:extLst>
              </a:tr>
              <a:tr h="20498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Página 2 de 3</a:t>
                      </a:r>
                      <a:endParaRPr lang="es-AR" sz="10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983624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F80D98A0-52A5-49A1-BBD9-2D1B43A1EF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371732"/>
              </p:ext>
            </p:extLst>
          </p:nvPr>
        </p:nvGraphicFramePr>
        <p:xfrm>
          <a:off x="1549423" y="6389620"/>
          <a:ext cx="8433787" cy="4080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88989">
                  <a:extLst>
                    <a:ext uri="{9D8B030D-6E8A-4147-A177-3AD203B41FA5}">
                      <a16:colId xmlns:a16="http://schemas.microsoft.com/office/drawing/2014/main" val="2133140039"/>
                    </a:ext>
                  </a:extLst>
                </a:gridCol>
                <a:gridCol w="4918814">
                  <a:extLst>
                    <a:ext uri="{9D8B030D-6E8A-4147-A177-3AD203B41FA5}">
                      <a16:colId xmlns:a16="http://schemas.microsoft.com/office/drawing/2014/main" val="437403240"/>
                    </a:ext>
                  </a:extLst>
                </a:gridCol>
                <a:gridCol w="2225984">
                  <a:extLst>
                    <a:ext uri="{9D8B030D-6E8A-4147-A177-3AD203B41FA5}">
                      <a16:colId xmlns:a16="http://schemas.microsoft.com/office/drawing/2014/main" val="1540980647"/>
                    </a:ext>
                  </a:extLst>
                </a:gridCol>
              </a:tblGrid>
              <a:tr h="225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REVISION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DESCRIPCION DE CAMBIOS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FECHA DE APROBACION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507242"/>
                  </a:ext>
                </a:extLst>
              </a:tr>
              <a:tr h="14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Creación del documento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144964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1633E44-A04C-4849-B4F4-96318CBF5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44390"/>
              </p:ext>
            </p:extLst>
          </p:nvPr>
        </p:nvGraphicFramePr>
        <p:xfrm>
          <a:off x="9086490" y="704490"/>
          <a:ext cx="3019642" cy="25570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19642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301554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801893">
                <a:tc>
                  <a:txBody>
                    <a:bodyPr/>
                    <a:lstStyle/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dirty="0">
                          <a:solidFill>
                            <a:srgbClr val="66FF33"/>
                          </a:solidFill>
                          <a:latin typeface="+mn-lt"/>
                          <a:ea typeface="+mn-ea"/>
                          <a:cs typeface="+mn-cs"/>
                        </a:rPr>
                        <a:t>Supervisores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Responsables</a:t>
                      </a:r>
                      <a:r>
                        <a:rPr lang="es-ES" sz="100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de sectores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Gerente General.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rgbClr val="7F6000"/>
                          </a:solidFill>
                          <a:latin typeface="+mn-lt"/>
                          <a:ea typeface="+mn-ea"/>
                          <a:cs typeface="+mn-cs"/>
                        </a:rPr>
                        <a:t>Estudio Contable.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rgbClr val="FFD965"/>
                          </a:solidFill>
                          <a:latin typeface="+mn-lt"/>
                          <a:ea typeface="+mn-ea"/>
                          <a:cs typeface="+mn-cs"/>
                        </a:rPr>
                        <a:t>Bróker seguros / aseguradoras.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Estudio Jurídico.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rgbClr val="ED7D31"/>
                          </a:solidFill>
                          <a:latin typeface="+mn-lt"/>
                          <a:ea typeface="+mn-ea"/>
                          <a:cs typeface="+mn-cs"/>
                        </a:rPr>
                        <a:t>Personal de la organización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rgbClr val="C5E0B3"/>
                          </a:solidFill>
                          <a:latin typeface="+mn-lt"/>
                          <a:ea typeface="+mn-ea"/>
                          <a:cs typeface="+mn-cs"/>
                        </a:rPr>
                        <a:t>Auxiliar RRHH.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Medico laboral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u="sng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Personal de la organización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u="non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Gerencia de operaciones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b="1" i="1" u="none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Gremio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6290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953885"/>
              </p:ext>
            </p:extLst>
          </p:nvPr>
        </p:nvGraphicFramePr>
        <p:xfrm>
          <a:off x="1" y="1080701"/>
          <a:ext cx="12191999" cy="3092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451">
                  <a:extLst>
                    <a:ext uri="{9D8B030D-6E8A-4147-A177-3AD203B41FA5}">
                      <a16:colId xmlns:a16="http://schemas.microsoft.com/office/drawing/2014/main" val="2692631407"/>
                    </a:ext>
                  </a:extLst>
                </a:gridCol>
                <a:gridCol w="1258687">
                  <a:extLst>
                    <a:ext uri="{9D8B030D-6E8A-4147-A177-3AD203B41FA5}">
                      <a16:colId xmlns:a16="http://schemas.microsoft.com/office/drawing/2014/main" val="2439242150"/>
                    </a:ext>
                  </a:extLst>
                </a:gridCol>
                <a:gridCol w="2563651">
                  <a:extLst>
                    <a:ext uri="{9D8B030D-6E8A-4147-A177-3AD203B41FA5}">
                      <a16:colId xmlns:a16="http://schemas.microsoft.com/office/drawing/2014/main" val="2086288453"/>
                    </a:ext>
                  </a:extLst>
                </a:gridCol>
                <a:gridCol w="989263">
                  <a:extLst>
                    <a:ext uri="{9D8B030D-6E8A-4147-A177-3AD203B41FA5}">
                      <a16:colId xmlns:a16="http://schemas.microsoft.com/office/drawing/2014/main" val="1116611892"/>
                    </a:ext>
                  </a:extLst>
                </a:gridCol>
                <a:gridCol w="2291347">
                  <a:extLst>
                    <a:ext uri="{9D8B030D-6E8A-4147-A177-3AD203B41FA5}">
                      <a16:colId xmlns:a16="http://schemas.microsoft.com/office/drawing/2014/main" val="1785680904"/>
                    </a:ext>
                  </a:extLst>
                </a:gridCol>
                <a:gridCol w="1007165">
                  <a:extLst>
                    <a:ext uri="{9D8B030D-6E8A-4147-A177-3AD203B41FA5}">
                      <a16:colId xmlns:a16="http://schemas.microsoft.com/office/drawing/2014/main" val="2310785626"/>
                    </a:ext>
                  </a:extLst>
                </a:gridCol>
                <a:gridCol w="1017020">
                  <a:extLst>
                    <a:ext uri="{9D8B030D-6E8A-4147-A177-3AD203B41FA5}">
                      <a16:colId xmlns:a16="http://schemas.microsoft.com/office/drawing/2014/main" val="1395139970"/>
                    </a:ext>
                  </a:extLst>
                </a:gridCol>
                <a:gridCol w="1633415">
                  <a:extLst>
                    <a:ext uri="{9D8B030D-6E8A-4147-A177-3AD203B41FA5}">
                      <a16:colId xmlns:a16="http://schemas.microsoft.com/office/drawing/2014/main" val="1838438477"/>
                    </a:ext>
                  </a:extLst>
                </a:gridCol>
              </a:tblGrid>
              <a:tr h="347863">
                <a:tc gridSpan="8">
                  <a:txBody>
                    <a:bodyPr/>
                    <a:lstStyle/>
                    <a:p>
                      <a:pPr algn="ctr">
                        <a:spcBef>
                          <a:spcPct val="60000"/>
                        </a:spcBef>
                      </a:pPr>
                      <a:r>
                        <a:rPr lang="es-ES" sz="1400" b="1" u="sng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/>
                          <a:cs typeface="Arial"/>
                        </a:rPr>
                        <a:t>Proceso    “RRHH”</a:t>
                      </a:r>
                      <a:endParaRPr lang="es-ES" sz="14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4955224"/>
                  </a:ext>
                </a:extLst>
              </a:tr>
              <a:tr h="354341"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¿Qué puede salir mal/ bien?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Consecuencia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 de contención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 Correctiva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Nivel de Riesgo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Observaciones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057326"/>
                  </a:ext>
                </a:extLst>
              </a:tr>
              <a:tr h="776966">
                <a:tc rowSpan="7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Liquidar mal los sueldos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Rectificativas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Onerosidad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Inconformidad del personal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Ejecutar la actividad en un ambiente reservado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Resp. RRHH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Verificar formulas de calculo de liquidación a estudio contable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Resp. RRHH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(3):5</a:t>
                      </a:r>
                    </a:p>
                    <a:p>
                      <a:pPr lvl="0" algn="l">
                        <a:buNone/>
                      </a:pPr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 (3):7</a:t>
                      </a:r>
                    </a:p>
                    <a:p>
                      <a:pPr lvl="0" algn="l">
                        <a:buNone/>
                      </a:pPr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NR: 35</a:t>
                      </a:r>
                    </a:p>
                    <a:p>
                      <a:pPr lvl="0" algn="l">
                        <a:buNone/>
                      </a:pPr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RIESGO ACEPTALE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Vinculado a objetivo de gestion RRHH</a:t>
                      </a:r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9570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Solicitar rectificativa y notificación del error a estudio contable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9432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Comunicar fechas de liquidación para que el personal no interfiera en la actividad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Resp. RRHH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s-A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s-A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049107"/>
                  </a:ext>
                </a:extLst>
              </a:tr>
              <a:tr h="56608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Resp. RRHH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6419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Resp, RRHH</a:t>
                      </a:r>
                    </a:p>
                    <a:p>
                      <a:pPr lvl="0" algn="l">
                        <a:buNone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112207"/>
                  </a:ext>
                </a:extLst>
              </a:tr>
              <a:tr h="396110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Revisionar borrador de liquidación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090617"/>
                  </a:ext>
                </a:extLst>
              </a:tr>
              <a:tr h="396109">
                <a:tc vMerge="1"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1450" lvl="0" indent="-171450" algn="l">
                        <a:buChar char="•"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Verificación y aprobación de  liquidaciones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Gerencia general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 eaLnBrk="1" fontAlgn="auto" latinLnBrk="0" hangingPunct="1">
                        <a:buNone/>
                        <a:tabLst/>
                        <a:defRPr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Mantener comunicación directa con el personal para la resolución efectiva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Resp. RRHH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s-AR" sz="900" dirty="0"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176834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DBF4B06-6113-4FAA-B244-010E6898A8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943899"/>
              </p:ext>
            </p:extLst>
          </p:nvPr>
        </p:nvGraphicFramePr>
        <p:xfrm>
          <a:off x="507382" y="11669"/>
          <a:ext cx="11345775" cy="6764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5497">
                  <a:extLst>
                    <a:ext uri="{9D8B030D-6E8A-4147-A177-3AD203B41FA5}">
                      <a16:colId xmlns:a16="http://schemas.microsoft.com/office/drawing/2014/main" val="648609137"/>
                    </a:ext>
                  </a:extLst>
                </a:gridCol>
                <a:gridCol w="7034781">
                  <a:extLst>
                    <a:ext uri="{9D8B030D-6E8A-4147-A177-3AD203B41FA5}">
                      <a16:colId xmlns:a16="http://schemas.microsoft.com/office/drawing/2014/main" val="1187968747"/>
                    </a:ext>
                  </a:extLst>
                </a:gridCol>
                <a:gridCol w="2155497">
                  <a:extLst>
                    <a:ext uri="{9D8B030D-6E8A-4147-A177-3AD203B41FA5}">
                      <a16:colId xmlns:a16="http://schemas.microsoft.com/office/drawing/2014/main" val="1180515500"/>
                    </a:ext>
                  </a:extLst>
                </a:gridCol>
              </a:tblGrid>
              <a:tr h="225488">
                <a:tc rowSpan="3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ES" sz="1200" b="1" kern="1300" cap="small" dirty="0">
                        <a:solidFill>
                          <a:srgbClr val="1F497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b="1" kern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PROCESOS</a:t>
                      </a:r>
                      <a:endParaRPr lang="es-AR" sz="11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101161"/>
                  </a:ext>
                </a:extLst>
              </a:tr>
              <a:tr h="22548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50119"/>
                  </a:ext>
                </a:extLst>
              </a:tr>
              <a:tr h="22548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kern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Página 3 de 3</a:t>
                      </a:r>
                      <a:endParaRPr lang="es-AR" sz="11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98362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8F62BCF-96AC-4D3A-908F-31416618FC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275112"/>
              </p:ext>
            </p:extLst>
          </p:nvPr>
        </p:nvGraphicFramePr>
        <p:xfrm>
          <a:off x="2436495" y="6438077"/>
          <a:ext cx="8433787" cy="4080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88989">
                  <a:extLst>
                    <a:ext uri="{9D8B030D-6E8A-4147-A177-3AD203B41FA5}">
                      <a16:colId xmlns:a16="http://schemas.microsoft.com/office/drawing/2014/main" val="2133140039"/>
                    </a:ext>
                  </a:extLst>
                </a:gridCol>
                <a:gridCol w="4918814">
                  <a:extLst>
                    <a:ext uri="{9D8B030D-6E8A-4147-A177-3AD203B41FA5}">
                      <a16:colId xmlns:a16="http://schemas.microsoft.com/office/drawing/2014/main" val="437403240"/>
                    </a:ext>
                  </a:extLst>
                </a:gridCol>
                <a:gridCol w="2225984">
                  <a:extLst>
                    <a:ext uri="{9D8B030D-6E8A-4147-A177-3AD203B41FA5}">
                      <a16:colId xmlns:a16="http://schemas.microsoft.com/office/drawing/2014/main" val="1540980647"/>
                    </a:ext>
                  </a:extLst>
                </a:gridCol>
              </a:tblGrid>
              <a:tr h="225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REVISION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DESCRIPCION DE CAMBIOS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FECHA DE APROBACION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507242"/>
                  </a:ext>
                </a:extLst>
              </a:tr>
              <a:tr h="14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Creación del documento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144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923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716167"/>
              </p:ext>
            </p:extLst>
          </p:nvPr>
        </p:nvGraphicFramePr>
        <p:xfrm>
          <a:off x="1" y="1080701"/>
          <a:ext cx="12191999" cy="744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451">
                  <a:extLst>
                    <a:ext uri="{9D8B030D-6E8A-4147-A177-3AD203B41FA5}">
                      <a16:colId xmlns:a16="http://schemas.microsoft.com/office/drawing/2014/main" val="2692631407"/>
                    </a:ext>
                  </a:extLst>
                </a:gridCol>
                <a:gridCol w="1258687">
                  <a:extLst>
                    <a:ext uri="{9D8B030D-6E8A-4147-A177-3AD203B41FA5}">
                      <a16:colId xmlns:a16="http://schemas.microsoft.com/office/drawing/2014/main" val="2439242150"/>
                    </a:ext>
                  </a:extLst>
                </a:gridCol>
                <a:gridCol w="2563651">
                  <a:extLst>
                    <a:ext uri="{9D8B030D-6E8A-4147-A177-3AD203B41FA5}">
                      <a16:colId xmlns:a16="http://schemas.microsoft.com/office/drawing/2014/main" val="2086288453"/>
                    </a:ext>
                  </a:extLst>
                </a:gridCol>
                <a:gridCol w="989263">
                  <a:extLst>
                    <a:ext uri="{9D8B030D-6E8A-4147-A177-3AD203B41FA5}">
                      <a16:colId xmlns:a16="http://schemas.microsoft.com/office/drawing/2014/main" val="1116611892"/>
                    </a:ext>
                  </a:extLst>
                </a:gridCol>
                <a:gridCol w="2291347">
                  <a:extLst>
                    <a:ext uri="{9D8B030D-6E8A-4147-A177-3AD203B41FA5}">
                      <a16:colId xmlns:a16="http://schemas.microsoft.com/office/drawing/2014/main" val="1785680904"/>
                    </a:ext>
                  </a:extLst>
                </a:gridCol>
                <a:gridCol w="1007165">
                  <a:extLst>
                    <a:ext uri="{9D8B030D-6E8A-4147-A177-3AD203B41FA5}">
                      <a16:colId xmlns:a16="http://schemas.microsoft.com/office/drawing/2014/main" val="2310785626"/>
                    </a:ext>
                  </a:extLst>
                </a:gridCol>
                <a:gridCol w="1017020">
                  <a:extLst>
                    <a:ext uri="{9D8B030D-6E8A-4147-A177-3AD203B41FA5}">
                      <a16:colId xmlns:a16="http://schemas.microsoft.com/office/drawing/2014/main" val="1395139970"/>
                    </a:ext>
                  </a:extLst>
                </a:gridCol>
                <a:gridCol w="1633415">
                  <a:extLst>
                    <a:ext uri="{9D8B030D-6E8A-4147-A177-3AD203B41FA5}">
                      <a16:colId xmlns:a16="http://schemas.microsoft.com/office/drawing/2014/main" val="1838438477"/>
                    </a:ext>
                  </a:extLst>
                </a:gridCol>
              </a:tblGrid>
              <a:tr h="347863">
                <a:tc gridSpan="8">
                  <a:txBody>
                    <a:bodyPr/>
                    <a:lstStyle/>
                    <a:p>
                      <a:pPr algn="ctr">
                        <a:spcBef>
                          <a:spcPct val="60000"/>
                        </a:spcBef>
                      </a:pPr>
                      <a:r>
                        <a:rPr lang="es-ES" sz="1400" b="1" u="sng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/>
                          <a:cs typeface="Arial"/>
                        </a:rPr>
                        <a:t>Proceso    “RRHH”</a:t>
                      </a:r>
                      <a:endParaRPr lang="es-ES" sz="14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4955224"/>
                  </a:ext>
                </a:extLst>
              </a:tr>
              <a:tr h="354341"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¿Qué puede salir mal/ bien?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Consecuencia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 de contención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 Correctiva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Nivel de Riesgo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Observaciones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057326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DBF4B06-6113-4FAA-B244-010E6898A82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7382" y="11669"/>
          <a:ext cx="11345775" cy="6764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5497">
                  <a:extLst>
                    <a:ext uri="{9D8B030D-6E8A-4147-A177-3AD203B41FA5}">
                      <a16:colId xmlns:a16="http://schemas.microsoft.com/office/drawing/2014/main" val="648609137"/>
                    </a:ext>
                  </a:extLst>
                </a:gridCol>
                <a:gridCol w="7034781">
                  <a:extLst>
                    <a:ext uri="{9D8B030D-6E8A-4147-A177-3AD203B41FA5}">
                      <a16:colId xmlns:a16="http://schemas.microsoft.com/office/drawing/2014/main" val="1187968747"/>
                    </a:ext>
                  </a:extLst>
                </a:gridCol>
                <a:gridCol w="2155497">
                  <a:extLst>
                    <a:ext uri="{9D8B030D-6E8A-4147-A177-3AD203B41FA5}">
                      <a16:colId xmlns:a16="http://schemas.microsoft.com/office/drawing/2014/main" val="1180515500"/>
                    </a:ext>
                  </a:extLst>
                </a:gridCol>
              </a:tblGrid>
              <a:tr h="225488">
                <a:tc rowSpan="3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ES" sz="1200" b="1" kern="1300" cap="small" dirty="0">
                        <a:solidFill>
                          <a:srgbClr val="1F497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b="1" kern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PROCESOS</a:t>
                      </a:r>
                      <a:endParaRPr lang="es-AR" sz="11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101161"/>
                  </a:ext>
                </a:extLst>
              </a:tr>
              <a:tr h="22548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50119"/>
                  </a:ext>
                </a:extLst>
              </a:tr>
              <a:tr h="22548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kern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Página 3 de 3</a:t>
                      </a:r>
                      <a:endParaRPr lang="es-AR" sz="1100" b="1" kern="13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98362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8F62BCF-96AC-4D3A-908F-31416618FCE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36495" y="6438077"/>
          <a:ext cx="8433787" cy="4080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88989">
                  <a:extLst>
                    <a:ext uri="{9D8B030D-6E8A-4147-A177-3AD203B41FA5}">
                      <a16:colId xmlns:a16="http://schemas.microsoft.com/office/drawing/2014/main" val="2133140039"/>
                    </a:ext>
                  </a:extLst>
                </a:gridCol>
                <a:gridCol w="4918814">
                  <a:extLst>
                    <a:ext uri="{9D8B030D-6E8A-4147-A177-3AD203B41FA5}">
                      <a16:colId xmlns:a16="http://schemas.microsoft.com/office/drawing/2014/main" val="437403240"/>
                    </a:ext>
                  </a:extLst>
                </a:gridCol>
                <a:gridCol w="2225984">
                  <a:extLst>
                    <a:ext uri="{9D8B030D-6E8A-4147-A177-3AD203B41FA5}">
                      <a16:colId xmlns:a16="http://schemas.microsoft.com/office/drawing/2014/main" val="1540980647"/>
                    </a:ext>
                  </a:extLst>
                </a:gridCol>
              </a:tblGrid>
              <a:tr h="225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REVISION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DESCRIPCION DE CAMBIOS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FECHA DE APROBACION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507242"/>
                  </a:ext>
                </a:extLst>
              </a:tr>
              <a:tr h="14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Creación del documento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144964"/>
                  </a:ext>
                </a:extLst>
              </a:tr>
            </a:tbl>
          </a:graphicData>
        </a:graphic>
      </p:graphicFrame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426CFB0F-36A3-472E-BAFA-068C7A92EC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388899"/>
              </p:ext>
            </p:extLst>
          </p:nvPr>
        </p:nvGraphicFramePr>
        <p:xfrm>
          <a:off x="1" y="1860794"/>
          <a:ext cx="12191999" cy="3974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451">
                  <a:extLst>
                    <a:ext uri="{9D8B030D-6E8A-4147-A177-3AD203B41FA5}">
                      <a16:colId xmlns:a16="http://schemas.microsoft.com/office/drawing/2014/main" val="2855265097"/>
                    </a:ext>
                  </a:extLst>
                </a:gridCol>
                <a:gridCol w="1258687">
                  <a:extLst>
                    <a:ext uri="{9D8B030D-6E8A-4147-A177-3AD203B41FA5}">
                      <a16:colId xmlns:a16="http://schemas.microsoft.com/office/drawing/2014/main" val="969853903"/>
                    </a:ext>
                  </a:extLst>
                </a:gridCol>
                <a:gridCol w="2563651">
                  <a:extLst>
                    <a:ext uri="{9D8B030D-6E8A-4147-A177-3AD203B41FA5}">
                      <a16:colId xmlns:a16="http://schemas.microsoft.com/office/drawing/2014/main" val="3954106791"/>
                    </a:ext>
                  </a:extLst>
                </a:gridCol>
                <a:gridCol w="989263">
                  <a:extLst>
                    <a:ext uri="{9D8B030D-6E8A-4147-A177-3AD203B41FA5}">
                      <a16:colId xmlns:a16="http://schemas.microsoft.com/office/drawing/2014/main" val="1797101744"/>
                    </a:ext>
                  </a:extLst>
                </a:gridCol>
                <a:gridCol w="2291347">
                  <a:extLst>
                    <a:ext uri="{9D8B030D-6E8A-4147-A177-3AD203B41FA5}">
                      <a16:colId xmlns:a16="http://schemas.microsoft.com/office/drawing/2014/main" val="833685136"/>
                    </a:ext>
                  </a:extLst>
                </a:gridCol>
                <a:gridCol w="1007165">
                  <a:extLst>
                    <a:ext uri="{9D8B030D-6E8A-4147-A177-3AD203B41FA5}">
                      <a16:colId xmlns:a16="http://schemas.microsoft.com/office/drawing/2014/main" val="1471900791"/>
                    </a:ext>
                  </a:extLst>
                </a:gridCol>
                <a:gridCol w="1017020">
                  <a:extLst>
                    <a:ext uri="{9D8B030D-6E8A-4147-A177-3AD203B41FA5}">
                      <a16:colId xmlns:a16="http://schemas.microsoft.com/office/drawing/2014/main" val="203109385"/>
                    </a:ext>
                  </a:extLst>
                </a:gridCol>
                <a:gridCol w="1633415">
                  <a:extLst>
                    <a:ext uri="{9D8B030D-6E8A-4147-A177-3AD203B41FA5}">
                      <a16:colId xmlns:a16="http://schemas.microsoft.com/office/drawing/2014/main" val="3761515657"/>
                    </a:ext>
                  </a:extLst>
                </a:gridCol>
              </a:tblGrid>
              <a:tr h="619674">
                <a:tc rowSpan="9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Seleccionar personal con apremio (a demanda inmediata)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Onerosidad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Mayor control y seguimiento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Potencial insatisfacción del cliente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Potencial afectación en la calidad del servicio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AR" sz="9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Contratación de personal que no se adecue al perfil solicitado</a:t>
                      </a:r>
                      <a:endParaRPr lang="es-A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Comunicar la necesidad de identificación de contratación de personal con tiempo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Responsables de sector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AR" sz="9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Identificar necesidades faltantes a cubrir para el perfil de puestos</a:t>
                      </a:r>
                      <a:endParaRPr lang="en-US" sz="900" b="0" i="0" u="none" strike="noStrike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>
                        <a:buNone/>
                      </a:pPr>
                      <a:endParaRPr lang="es-AR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Gerencia aplicable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AR" sz="900" b="1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(3):5</a:t>
                      </a:r>
                      <a:endParaRPr lang="en-US" sz="900" b="0" i="0" u="none" strike="noStrike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l">
                        <a:buNone/>
                      </a:pPr>
                      <a:r>
                        <a:rPr lang="es-AR" sz="900" b="1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 (3):7</a:t>
                      </a:r>
                      <a:endParaRPr lang="en-US" sz="900" b="0" i="0" u="none" strike="noStrike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l">
                        <a:buNone/>
                      </a:pPr>
                      <a:r>
                        <a:rPr lang="es-AR" sz="900" b="1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NR: 35</a:t>
                      </a:r>
                      <a:endParaRPr lang="en-US" sz="900" b="0" i="0" u="none" strike="noStrike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l">
                        <a:buNone/>
                      </a:pPr>
                      <a:r>
                        <a:rPr lang="es-AR" sz="900" b="1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RIESGO ACEPTALE</a:t>
                      </a:r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Vinculado a objetivo de gestion RRHH</a:t>
                      </a:r>
                      <a:endParaRPr lang="es-A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6350"/>
                  </a:ext>
                </a:extLst>
              </a:tr>
              <a:tr h="330029">
                <a:tc vMerge="1">
                  <a:txBody>
                    <a:bodyPr/>
                    <a:lstStyle/>
                    <a:p>
                      <a:endParaRPr lang="es-AR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AR" sz="9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Contar con una base de datos alimentada por municipio, gremio, etc.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AR" sz="9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Resp. RRHH / </a:t>
                      </a:r>
                      <a:endParaRPr lang="es-E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48662087"/>
                  </a:ext>
                </a:extLst>
              </a:tr>
              <a:tr h="15162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Dictar capacitación faltante</a:t>
                      </a:r>
                      <a:endParaRPr lang="es-AR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Resp. RRHH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411466"/>
                  </a:ext>
                </a:extLst>
              </a:tr>
              <a:tr h="580107">
                <a:tc vMerge="1"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Comunicar al gremio, municipio, etc. los requisitos de perfiles frecuentes de contratación para contar con un filtro </a:t>
                      </a:r>
                    </a:p>
                    <a:p>
                      <a:pPr lvl="0">
                        <a:buNone/>
                      </a:pPr>
                      <a:endParaRPr lang="es-E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Resp. RRHH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>
                        <a:buNone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9708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Revisionar perfiles de puestos</a:t>
                      </a:r>
                    </a:p>
                    <a:p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Resp. RRHH / Responsables de sector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246223"/>
                  </a:ext>
                </a:extLst>
              </a:tr>
              <a:tr h="69036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Llevar a cabo reunions de seguimiento con el responsible de area y el personal </a:t>
                      </a:r>
                      <a:endParaRPr lang="es-AR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Resp. RRHH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531076"/>
                  </a:ext>
                </a:extLst>
              </a:tr>
              <a:tr h="38481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Ejecutar seguimiento del ingresante para informar desvíos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Supervisor / Resp. CSSA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10318980"/>
                  </a:ext>
                </a:extLst>
              </a:tr>
              <a:tr h="17246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Realizar un seguimiento especifico sobre el personal. Brindar </a:t>
                      </a:r>
                      <a:r>
                        <a:rPr lang="en-US" sz="9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acompañamiento</a:t>
                      </a:r>
                      <a:endParaRPr lang="es-AR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Gerencia aplicable/ </a:t>
                      </a:r>
                      <a:r>
                        <a:rPr kumimoji="0" lang="es-A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Responsables de sector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0384996"/>
                  </a:ext>
                </a:extLst>
              </a:tr>
              <a:tr h="77724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AR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>
                        <a:buNone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del periodo de prueba</a:t>
                      </a:r>
                    </a:p>
                    <a:p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Gerencia aplicable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40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3497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</TotalTime>
  <Words>702</Words>
  <Application>Microsoft Office PowerPoint</Application>
  <PresentationFormat>Widescreen</PresentationFormat>
  <Paragraphs>261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Helvetica-Normal</vt:lpstr>
      <vt:lpstr>Tahoma</vt:lpstr>
      <vt:lpstr>Times New Roman</vt:lpstr>
      <vt:lpstr>Wingdings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Bárbara</dc:creator>
  <cp:lastModifiedBy>Bárbara Bustos</cp:lastModifiedBy>
  <cp:revision>185</cp:revision>
  <dcterms:created xsi:type="dcterms:W3CDTF">2016-12-28T14:04:44Z</dcterms:created>
  <dcterms:modified xsi:type="dcterms:W3CDTF">2018-06-06T12:55:41Z</dcterms:modified>
</cp:coreProperties>
</file>