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773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39488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127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81851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465361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85270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57495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3499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22558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314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3318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92B1B-04B3-455D-9702-F1CCA198C2EE}" type="datetimeFigureOut">
              <a:rPr lang="es-AR" smtClean="0"/>
              <a:t>26/02/2016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598F6-88FE-4D1F-9D64-294405759F2B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617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52"/>
          <p:cNvSpPr>
            <a:spLocks noChangeArrowheads="1"/>
          </p:cNvSpPr>
          <p:nvPr/>
        </p:nvSpPr>
        <p:spPr bwMode="auto">
          <a:xfrm>
            <a:off x="1571604" y="1000108"/>
            <a:ext cx="5808708" cy="4714908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 algn="ctr" eaLnBrk="0" hangingPunct="0"/>
            <a:endParaRPr lang="es-ES" dirty="0">
              <a:ea typeface="Times New Roman" pitchFamily="18" charset="0"/>
              <a:cs typeface="Arial" charset="0"/>
            </a:endParaRPr>
          </a:p>
        </p:txBody>
      </p:sp>
      <p:sp>
        <p:nvSpPr>
          <p:cNvPr id="27" name="AutoShape 51"/>
          <p:cNvSpPr>
            <a:spLocks noChangeArrowheads="1"/>
          </p:cNvSpPr>
          <p:nvPr/>
        </p:nvSpPr>
        <p:spPr bwMode="auto">
          <a:xfrm>
            <a:off x="1736234" y="4149080"/>
            <a:ext cx="5428054" cy="1368152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5" name="AutoShape 51"/>
          <p:cNvSpPr>
            <a:spLocks noChangeArrowheads="1"/>
          </p:cNvSpPr>
          <p:nvPr/>
        </p:nvSpPr>
        <p:spPr bwMode="auto">
          <a:xfrm>
            <a:off x="1736234" y="1326197"/>
            <a:ext cx="5428054" cy="662643"/>
          </a:xfrm>
          <a:prstGeom prst="roundRect">
            <a:avLst>
              <a:gd name="adj" fmla="val 1666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rgbClr val="000000"/>
            </a:solidFill>
            <a:round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s-AR"/>
          </a:p>
        </p:txBody>
      </p:sp>
      <p:sp>
        <p:nvSpPr>
          <p:cNvPr id="10" name="AutoShape 77"/>
          <p:cNvSpPr>
            <a:spLocks noChangeArrowheads="1"/>
          </p:cNvSpPr>
          <p:nvPr/>
        </p:nvSpPr>
        <p:spPr bwMode="auto">
          <a:xfrm>
            <a:off x="2267744" y="1412005"/>
            <a:ext cx="1578144" cy="504827"/>
          </a:xfrm>
          <a:prstGeom prst="flowChartAlternateProcess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anchor="ctr" anchorCtr="0"/>
          <a:lstStyle/>
          <a:p>
            <a:pPr algn="ctr">
              <a:spcAft>
                <a:spcPts val="1000"/>
              </a:spcAft>
            </a:pPr>
            <a:r>
              <a:rPr lang="es-AR" sz="1000" b="1" dirty="0" smtClean="0">
                <a:latin typeface="Arial" pitchFamily="34" charset="0"/>
                <a:cs typeface="Arial" pitchFamily="34" charset="0"/>
              </a:rPr>
              <a:t>COMERCIALIZACION</a:t>
            </a:r>
            <a:endParaRPr lang="es-A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AutoShape 77"/>
          <p:cNvSpPr>
            <a:spLocks noChangeArrowheads="1"/>
          </p:cNvSpPr>
          <p:nvPr/>
        </p:nvSpPr>
        <p:spPr bwMode="auto">
          <a:xfrm>
            <a:off x="5076056" y="1412005"/>
            <a:ext cx="1584176" cy="504827"/>
          </a:xfrm>
          <a:prstGeom prst="flowChartAlternateProcess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anchor="ctr" anchorCtr="0"/>
          <a:lstStyle/>
          <a:p>
            <a:pPr algn="ctr">
              <a:spcAft>
                <a:spcPts val="1000"/>
              </a:spcAft>
            </a:pPr>
            <a:r>
              <a:rPr lang="es-AR" sz="1000" b="1" dirty="0" smtClean="0">
                <a:latin typeface="Arial" pitchFamily="34" charset="0"/>
                <a:cs typeface="Arial" pitchFamily="34" charset="0"/>
              </a:rPr>
              <a:t>DESARROLLO DEL PLAN ESTRATEGICO</a:t>
            </a:r>
            <a:endParaRPr lang="es-A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46868" y="6384748"/>
            <a:ext cx="7858180" cy="4286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CuadroTexto"/>
          <p:cNvSpPr txBox="1"/>
          <p:nvPr/>
        </p:nvSpPr>
        <p:spPr>
          <a:xfrm>
            <a:off x="571472" y="6453336"/>
            <a:ext cx="7744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>
                <a:latin typeface="Arial" pitchFamily="34" charset="0"/>
                <a:cs typeface="Arial" pitchFamily="34" charset="0"/>
              </a:rPr>
              <a:t>PROCESOS: </a:t>
            </a:r>
            <a:r>
              <a:rPr lang="es-ES" sz="1200" b="1" dirty="0" smtClean="0">
                <a:latin typeface="Arial" pitchFamily="34" charset="0"/>
                <a:cs typeface="Arial" pitchFamily="34" charset="0"/>
              </a:rPr>
              <a:t>Estratégico                         Principal                    Soporte </a:t>
            </a:r>
            <a:endParaRPr lang="es-E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AutoShape 77"/>
          <p:cNvSpPr>
            <a:spLocks noChangeArrowheads="1"/>
          </p:cNvSpPr>
          <p:nvPr/>
        </p:nvSpPr>
        <p:spPr bwMode="auto">
          <a:xfrm>
            <a:off x="2548292" y="6527590"/>
            <a:ext cx="772368" cy="214313"/>
          </a:xfrm>
          <a:prstGeom prst="flowChartAlternateProcess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anchor="ctr" anchorCtr="0"/>
          <a:lstStyle/>
          <a:p>
            <a:pPr algn="ctr">
              <a:spcAft>
                <a:spcPts val="1000"/>
              </a:spcAft>
            </a:pPr>
            <a:endParaRPr lang="es-A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36"/>
          <p:cNvSpPr>
            <a:spLocks noChangeArrowheads="1"/>
          </p:cNvSpPr>
          <p:nvPr/>
        </p:nvSpPr>
        <p:spPr bwMode="auto">
          <a:xfrm>
            <a:off x="1928794" y="214290"/>
            <a:ext cx="5072098" cy="642942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r>
              <a:rPr lang="es-ES" sz="105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MEJORA CONTINUA DEL SISTEMA DE GESTION DE CALIDAD, AMBIENTE, SEGURIDAD Y SALUD OCUPACIONAL</a:t>
            </a:r>
            <a:endParaRPr lang="es-ES" sz="2800" b="1" dirty="0">
              <a:latin typeface="Arial" pitchFamily="34" charset="0"/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4067944" y="940658"/>
            <a:ext cx="847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" pitchFamily="34" charset="0"/>
                <a:cs typeface="Arial" pitchFamily="34" charset="0"/>
              </a:rPr>
              <a:t>  SGI</a:t>
            </a:r>
            <a:endParaRPr lang="es-E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8"/>
          <p:cNvSpPr>
            <a:spLocks noChangeArrowheads="1"/>
          </p:cNvSpPr>
          <p:nvPr/>
        </p:nvSpPr>
        <p:spPr bwMode="auto">
          <a:xfrm>
            <a:off x="1619672" y="3206706"/>
            <a:ext cx="1275624" cy="79835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AR" sz="1000" b="1" dirty="0" smtClean="0"/>
          </a:p>
          <a:p>
            <a:r>
              <a:rPr lang="es-AR" sz="1000" b="1" dirty="0" smtClean="0"/>
              <a:t>LIMPIEZA DE TANQUES</a:t>
            </a:r>
            <a:endParaRPr lang="es-AR" sz="1000" b="1" dirty="0"/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>
            <a:off x="2648304" y="3219246"/>
            <a:ext cx="1275624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FLUSH BY INTEGRADO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9" name="AutoShape 8"/>
          <p:cNvSpPr>
            <a:spLocks noChangeArrowheads="1"/>
          </p:cNvSpPr>
          <p:nvPr/>
        </p:nvSpPr>
        <p:spPr bwMode="auto">
          <a:xfrm>
            <a:off x="3656416" y="3219246"/>
            <a:ext cx="1275624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ESTIMULACION DE POZOS 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0" name="AutoShape 8"/>
          <p:cNvSpPr>
            <a:spLocks noChangeArrowheads="1"/>
          </p:cNvSpPr>
          <p:nvPr/>
        </p:nvSpPr>
        <p:spPr bwMode="auto">
          <a:xfrm>
            <a:off x="4716016" y="3219246"/>
            <a:ext cx="1512168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HOT WATER OIL DUALES</a:t>
            </a:r>
          </a:p>
          <a:p>
            <a:pPr algn="ctr"/>
            <a:r>
              <a:rPr lang="es-ES" sz="1000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(DESPARAFINACION CON AGUA O PETROLEO</a:t>
            </a:r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)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1" name="AutoShape 8"/>
          <p:cNvSpPr>
            <a:spLocks noChangeArrowheads="1"/>
          </p:cNvSpPr>
          <p:nvPr/>
        </p:nvSpPr>
        <p:spPr bwMode="auto">
          <a:xfrm>
            <a:off x="5956360" y="3219246"/>
            <a:ext cx="1347632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GENERACION DE VAPOR 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auto">
          <a:xfrm>
            <a:off x="4283968" y="6468032"/>
            <a:ext cx="648072" cy="273336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s-ES" sz="11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6" name="25 Elipse"/>
          <p:cNvSpPr/>
          <p:nvPr/>
        </p:nvSpPr>
        <p:spPr bwMode="auto">
          <a:xfrm>
            <a:off x="1793222" y="4221088"/>
            <a:ext cx="1338618" cy="64807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29 CuadroTexto"/>
          <p:cNvSpPr txBox="1"/>
          <p:nvPr/>
        </p:nvSpPr>
        <p:spPr>
          <a:xfrm>
            <a:off x="1836678" y="4263479"/>
            <a:ext cx="12080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itchFamily="34" charset="0"/>
                <a:cs typeface="Arial" pitchFamily="34" charset="0"/>
              </a:rPr>
              <a:t>Compras y Proveedores</a:t>
            </a:r>
            <a:endParaRPr lang="es-E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32 Elipse"/>
          <p:cNvSpPr/>
          <p:nvPr/>
        </p:nvSpPr>
        <p:spPr bwMode="auto">
          <a:xfrm>
            <a:off x="2768355" y="4725144"/>
            <a:ext cx="1338618" cy="64807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33 CuadroTexto"/>
          <p:cNvSpPr txBox="1"/>
          <p:nvPr/>
        </p:nvSpPr>
        <p:spPr>
          <a:xfrm>
            <a:off x="2762423" y="4839543"/>
            <a:ext cx="1350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itchFamily="34" charset="0"/>
                <a:cs typeface="Arial" pitchFamily="34" charset="0"/>
              </a:rPr>
              <a:t>Administración y finanzas</a:t>
            </a:r>
            <a:endParaRPr lang="es-E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34 Elipse"/>
          <p:cNvSpPr/>
          <p:nvPr/>
        </p:nvSpPr>
        <p:spPr bwMode="auto">
          <a:xfrm>
            <a:off x="3806649" y="4221088"/>
            <a:ext cx="1338618" cy="64807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3917896" y="4376137"/>
            <a:ext cx="111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itchFamily="34" charset="0"/>
                <a:cs typeface="Arial" pitchFamily="34" charset="0"/>
              </a:rPr>
              <a:t>RRHH</a:t>
            </a:r>
            <a:endParaRPr lang="es-E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36 Elipse"/>
          <p:cNvSpPr/>
          <p:nvPr/>
        </p:nvSpPr>
        <p:spPr bwMode="auto">
          <a:xfrm>
            <a:off x="5105590" y="4869160"/>
            <a:ext cx="1266610" cy="565031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5148064" y="5013176"/>
            <a:ext cx="111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itchFamily="34" charset="0"/>
                <a:cs typeface="Arial" pitchFamily="34" charset="0"/>
              </a:rPr>
              <a:t>SSMA</a:t>
            </a:r>
            <a:endParaRPr lang="es-E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38 Elipse"/>
          <p:cNvSpPr/>
          <p:nvPr/>
        </p:nvSpPr>
        <p:spPr bwMode="auto">
          <a:xfrm>
            <a:off x="5514252" y="4221959"/>
            <a:ext cx="1527456" cy="647201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5459068" y="4448145"/>
            <a:ext cx="1692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 pitchFamily="34" charset="0"/>
                <a:cs typeface="Arial" pitchFamily="34" charset="0"/>
              </a:rPr>
              <a:t>MANTENIMIENTO</a:t>
            </a:r>
            <a:endParaRPr lang="es-E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40 Elipse"/>
          <p:cNvSpPr/>
          <p:nvPr/>
        </p:nvSpPr>
        <p:spPr bwMode="auto">
          <a:xfrm>
            <a:off x="5684536" y="6455044"/>
            <a:ext cx="831680" cy="358332"/>
          </a:xfrm>
          <a:prstGeom prst="ellipse">
            <a:avLst/>
          </a:prstGeom>
          <a:solidFill>
            <a:srgbClr val="FFFFFF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54000" rIns="54000" rtlCol="0" anchor="ctr"/>
          <a:lstStyle/>
          <a:p>
            <a:pPr algn="ctr">
              <a:spcAft>
                <a:spcPts val="1000"/>
              </a:spcAft>
            </a:pPr>
            <a:endParaRPr lang="es-AR" sz="1000" b="1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2" name="Group 16"/>
          <p:cNvGrpSpPr>
            <a:grpSpLocks/>
          </p:cNvGrpSpPr>
          <p:nvPr/>
        </p:nvGrpSpPr>
        <p:grpSpPr bwMode="auto">
          <a:xfrm>
            <a:off x="35496" y="1142984"/>
            <a:ext cx="388938" cy="4572032"/>
            <a:chOff x="1521" y="11198"/>
            <a:chExt cx="765" cy="2700"/>
          </a:xfrm>
        </p:grpSpPr>
        <p:sp>
          <p:nvSpPr>
            <p:cNvPr id="43" name="AutoShape 18"/>
            <p:cNvSpPr>
              <a:spLocks noChangeArrowheads="1"/>
            </p:cNvSpPr>
            <p:nvPr/>
          </p:nvSpPr>
          <p:spPr bwMode="auto">
            <a:xfrm>
              <a:off x="1521" y="11198"/>
              <a:ext cx="721" cy="27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9CCFF"/>
                </a:gs>
                <a:gs pos="50000">
                  <a:srgbClr val="F3F9FF"/>
                </a:gs>
                <a:gs pos="100000">
                  <a:srgbClr val="99CCFF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 sz="2000"/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auto">
            <a:xfrm>
              <a:off x="1566" y="11198"/>
              <a:ext cx="720" cy="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PARTE</a:t>
              </a:r>
            </a:p>
            <a:p>
              <a:pPr algn="ctr" eaLnBrk="0" hangingPunct="0"/>
              <a:endParaRPr lang="es-ES" b="1" i="1" dirty="0">
                <a:ea typeface="Times New Roman" pitchFamily="18" charset="0"/>
                <a:cs typeface="Arial" charset="0"/>
              </a:endParaRP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 I</a:t>
              </a: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NTERESADA</a:t>
              </a:r>
              <a:endParaRPr lang="es-ES" sz="2800" dirty="0">
                <a:ea typeface="Times New Roman" pitchFamily="18" charset="0"/>
                <a:cs typeface="Arial" charset="0"/>
              </a:endParaRPr>
            </a:p>
          </p:txBody>
        </p:sp>
      </p:grpSp>
      <p:grpSp>
        <p:nvGrpSpPr>
          <p:cNvPr id="45" name="Group 48"/>
          <p:cNvGrpSpPr>
            <a:grpSpLocks/>
          </p:cNvGrpSpPr>
          <p:nvPr/>
        </p:nvGrpSpPr>
        <p:grpSpPr bwMode="auto">
          <a:xfrm>
            <a:off x="467544" y="2071678"/>
            <a:ext cx="387350" cy="2133600"/>
            <a:chOff x="10301" y="11138"/>
            <a:chExt cx="760" cy="2755"/>
          </a:xfrm>
        </p:grpSpPr>
        <p:sp>
          <p:nvSpPr>
            <p:cNvPr id="46" name="AutoShape 50"/>
            <p:cNvSpPr>
              <a:spLocks noChangeArrowheads="1"/>
            </p:cNvSpPr>
            <p:nvPr/>
          </p:nvSpPr>
          <p:spPr bwMode="auto">
            <a:xfrm>
              <a:off x="10341" y="11193"/>
              <a:ext cx="720" cy="27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9CCFF"/>
                </a:gs>
                <a:gs pos="50000">
                  <a:srgbClr val="F3F9FF"/>
                </a:gs>
                <a:gs pos="100000">
                  <a:srgbClr val="99CCFF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47" name="Text Box 49"/>
            <p:cNvSpPr txBox="1">
              <a:spLocks noChangeArrowheads="1"/>
            </p:cNvSpPr>
            <p:nvPr/>
          </p:nvSpPr>
          <p:spPr bwMode="auto">
            <a:xfrm>
              <a:off x="10301" y="11138"/>
              <a:ext cx="720" cy="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CL</a:t>
              </a: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I</a:t>
              </a: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ENTE</a:t>
              </a:r>
              <a:endParaRPr lang="es-ES" sz="2800" dirty="0">
                <a:ea typeface="Times New Roman" pitchFamily="18" charset="0"/>
                <a:cs typeface="Arial" charset="0"/>
              </a:endParaRPr>
            </a:p>
          </p:txBody>
        </p:sp>
      </p:grpSp>
      <p:grpSp>
        <p:nvGrpSpPr>
          <p:cNvPr id="54" name="Group 16"/>
          <p:cNvGrpSpPr>
            <a:grpSpLocks/>
          </p:cNvGrpSpPr>
          <p:nvPr/>
        </p:nvGrpSpPr>
        <p:grpSpPr bwMode="auto">
          <a:xfrm>
            <a:off x="8143502" y="1000108"/>
            <a:ext cx="388938" cy="4572032"/>
            <a:chOff x="1521" y="11198"/>
            <a:chExt cx="765" cy="2700"/>
          </a:xfrm>
        </p:grpSpPr>
        <p:sp>
          <p:nvSpPr>
            <p:cNvPr id="55" name="AutoShape 18"/>
            <p:cNvSpPr>
              <a:spLocks noChangeArrowheads="1"/>
            </p:cNvSpPr>
            <p:nvPr/>
          </p:nvSpPr>
          <p:spPr bwMode="auto">
            <a:xfrm>
              <a:off x="1521" y="11198"/>
              <a:ext cx="721" cy="27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9CCFF"/>
                </a:gs>
                <a:gs pos="50000">
                  <a:srgbClr val="F3F9FF"/>
                </a:gs>
                <a:gs pos="100000">
                  <a:srgbClr val="99CCFF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 sz="2000"/>
            </a:p>
          </p:txBody>
        </p:sp>
        <p:sp>
          <p:nvSpPr>
            <p:cNvPr id="56" name="Text Box 17"/>
            <p:cNvSpPr txBox="1">
              <a:spLocks noChangeArrowheads="1"/>
            </p:cNvSpPr>
            <p:nvPr/>
          </p:nvSpPr>
          <p:spPr bwMode="auto">
            <a:xfrm>
              <a:off x="1566" y="11198"/>
              <a:ext cx="720" cy="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PARTE</a:t>
              </a:r>
            </a:p>
            <a:p>
              <a:pPr algn="ctr" eaLnBrk="0" hangingPunct="0"/>
              <a:endParaRPr lang="es-ES" b="1" i="1" dirty="0">
                <a:ea typeface="Times New Roman" pitchFamily="18" charset="0"/>
                <a:cs typeface="Arial" charset="0"/>
              </a:endParaRP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 I</a:t>
              </a: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NTERESADA</a:t>
              </a:r>
              <a:endParaRPr lang="es-ES" sz="2800" dirty="0">
                <a:ea typeface="Times New Roman" pitchFamily="18" charset="0"/>
                <a:cs typeface="Arial" charset="0"/>
              </a:endParaRPr>
            </a:p>
          </p:txBody>
        </p:sp>
      </p:grpSp>
      <p:grpSp>
        <p:nvGrpSpPr>
          <p:cNvPr id="57" name="Group 48"/>
          <p:cNvGrpSpPr>
            <a:grpSpLocks/>
          </p:cNvGrpSpPr>
          <p:nvPr/>
        </p:nvGrpSpPr>
        <p:grpSpPr bwMode="auto">
          <a:xfrm>
            <a:off x="8577138" y="1960816"/>
            <a:ext cx="387350" cy="2133600"/>
            <a:chOff x="10301" y="11138"/>
            <a:chExt cx="760" cy="2755"/>
          </a:xfrm>
        </p:grpSpPr>
        <p:sp>
          <p:nvSpPr>
            <p:cNvPr id="58" name="AutoShape 50"/>
            <p:cNvSpPr>
              <a:spLocks noChangeArrowheads="1"/>
            </p:cNvSpPr>
            <p:nvPr/>
          </p:nvSpPr>
          <p:spPr bwMode="auto">
            <a:xfrm>
              <a:off x="10341" y="11193"/>
              <a:ext cx="720" cy="270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9CCFF"/>
                </a:gs>
                <a:gs pos="50000">
                  <a:srgbClr val="F3F9FF"/>
                </a:gs>
                <a:gs pos="100000">
                  <a:srgbClr val="99CCFF"/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pPr>
                <a:defRPr/>
              </a:pPr>
              <a:endParaRPr lang="es-AR"/>
            </a:p>
          </p:txBody>
        </p:sp>
        <p:sp>
          <p:nvSpPr>
            <p:cNvPr id="59" name="Text Box 49"/>
            <p:cNvSpPr txBox="1">
              <a:spLocks noChangeArrowheads="1"/>
            </p:cNvSpPr>
            <p:nvPr/>
          </p:nvSpPr>
          <p:spPr bwMode="auto">
            <a:xfrm>
              <a:off x="10301" y="11138"/>
              <a:ext cx="720" cy="2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CL</a:t>
              </a: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I</a:t>
              </a:r>
            </a:p>
            <a:p>
              <a:pPr algn="ctr" eaLnBrk="0" hangingPunct="0"/>
              <a:r>
                <a:rPr lang="es-ES" b="1" i="1" dirty="0">
                  <a:ea typeface="Times New Roman" pitchFamily="18" charset="0"/>
                  <a:cs typeface="Arial" charset="0"/>
                </a:rPr>
                <a:t>ENTE</a:t>
              </a:r>
              <a:endParaRPr lang="es-ES" sz="2800" dirty="0">
                <a:ea typeface="Times New Roman" pitchFamily="18" charset="0"/>
                <a:cs typeface="Arial" charset="0"/>
              </a:endParaRPr>
            </a:p>
          </p:txBody>
        </p:sp>
      </p:grpSp>
      <p:sp>
        <p:nvSpPr>
          <p:cNvPr id="60" name="AutoShape 36"/>
          <p:cNvSpPr>
            <a:spLocks noChangeArrowheads="1"/>
          </p:cNvSpPr>
          <p:nvPr/>
        </p:nvSpPr>
        <p:spPr bwMode="auto">
          <a:xfrm>
            <a:off x="1992082" y="5843833"/>
            <a:ext cx="5072098" cy="321471"/>
          </a:xfrm>
          <a:prstGeom prst="flowChartAlternateProcess">
            <a:avLst/>
          </a:prstGeom>
          <a:gradFill rotWithShape="0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rgbClr val="333399">
                  <a:gamma/>
                  <a:tint val="33725"/>
                  <a:invGamma/>
                </a:srgbClr>
              </a:gs>
            </a:gsLst>
            <a:lin ang="5400000" scaled="1"/>
          </a:gra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tIns="82800" rIns="18000" bIns="10800"/>
          <a:lstStyle/>
          <a:p>
            <a:pPr algn="ctr" eaLnBrk="0" hangingPunct="0">
              <a:defRPr/>
            </a:pPr>
            <a:endParaRPr lang="es-ES" sz="2800" b="1" dirty="0">
              <a:latin typeface="Arial" pitchFamily="34" charset="0"/>
            </a:endParaRPr>
          </a:p>
        </p:txBody>
      </p:sp>
      <p:sp>
        <p:nvSpPr>
          <p:cNvPr id="61" name="60 CuadroTexto"/>
          <p:cNvSpPr txBox="1"/>
          <p:nvPr/>
        </p:nvSpPr>
        <p:spPr>
          <a:xfrm>
            <a:off x="3431516" y="5826750"/>
            <a:ext cx="2076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Arial" pitchFamily="34" charset="0"/>
                <a:cs typeface="Arial" pitchFamily="34" charset="0"/>
              </a:rPr>
              <a:t>PROVEEDOR</a:t>
            </a:r>
            <a:endParaRPr lang="es-E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Text Box 35"/>
          <p:cNvSpPr txBox="1">
            <a:spLocks noChangeArrowheads="1"/>
          </p:cNvSpPr>
          <p:nvPr/>
        </p:nvSpPr>
        <p:spPr bwMode="auto">
          <a:xfrm flipH="1">
            <a:off x="827584" y="2784918"/>
            <a:ext cx="928696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de Información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3" name="Line 43"/>
          <p:cNvSpPr>
            <a:spLocks noChangeShapeType="1"/>
          </p:cNvSpPr>
          <p:nvPr/>
        </p:nvSpPr>
        <p:spPr bwMode="auto">
          <a:xfrm>
            <a:off x="1043608" y="3356992"/>
            <a:ext cx="4810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sp>
        <p:nvSpPr>
          <p:cNvPr id="64" name="Text Box 35"/>
          <p:cNvSpPr txBox="1">
            <a:spLocks noChangeArrowheads="1"/>
          </p:cNvSpPr>
          <p:nvPr/>
        </p:nvSpPr>
        <p:spPr bwMode="auto">
          <a:xfrm flipH="1">
            <a:off x="7315712" y="2924944"/>
            <a:ext cx="928696" cy="25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Servicios</a:t>
            </a:r>
            <a:endParaRPr lang="es-ES" sz="36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5" name="Line 43"/>
          <p:cNvSpPr>
            <a:spLocks noChangeShapeType="1"/>
          </p:cNvSpPr>
          <p:nvPr/>
        </p:nvSpPr>
        <p:spPr bwMode="auto">
          <a:xfrm>
            <a:off x="7547372" y="3284984"/>
            <a:ext cx="481012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s-ES"/>
          </a:p>
        </p:txBody>
      </p:sp>
      <p:cxnSp>
        <p:nvCxnSpPr>
          <p:cNvPr id="66" name="65 Conector recto de flecha"/>
          <p:cNvCxnSpPr/>
          <p:nvPr/>
        </p:nvCxnSpPr>
        <p:spPr>
          <a:xfrm>
            <a:off x="899592" y="3861048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 Box 40"/>
          <p:cNvSpPr txBox="1">
            <a:spLocks noChangeArrowheads="1"/>
          </p:cNvSpPr>
          <p:nvPr/>
        </p:nvSpPr>
        <p:spPr bwMode="auto">
          <a:xfrm>
            <a:off x="899592" y="3606477"/>
            <a:ext cx="857256" cy="18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9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Requisitos</a:t>
            </a:r>
            <a:endParaRPr lang="es-ES" sz="2800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9" name="AutoShape 39"/>
          <p:cNvSpPr>
            <a:spLocks noChangeArrowheads="1"/>
          </p:cNvSpPr>
          <p:nvPr/>
        </p:nvSpPr>
        <p:spPr bwMode="auto">
          <a:xfrm rot="16200000">
            <a:off x="7252468" y="3702473"/>
            <a:ext cx="1070820" cy="523876"/>
          </a:xfrm>
          <a:prstGeom prst="flowChartAlternateProcess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/>
          <a:lstStyle/>
          <a:p>
            <a:pPr algn="ctr" eaLnBrk="0" hangingPunct="0"/>
            <a:r>
              <a:rPr lang="es-ES" sz="9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Medición de la Satisfacción del Cliente</a:t>
            </a:r>
            <a:endParaRPr lang="es-ES" sz="32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0" name="Text Box 22"/>
          <p:cNvSpPr txBox="1">
            <a:spLocks noChangeArrowheads="1"/>
          </p:cNvSpPr>
          <p:nvPr/>
        </p:nvSpPr>
        <p:spPr bwMode="auto">
          <a:xfrm rot="16200000">
            <a:off x="3943056" y="5032304"/>
            <a:ext cx="1087676" cy="602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Flujo </a:t>
            </a:r>
            <a:r>
              <a:rPr lang="es-ES" sz="11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de </a:t>
            </a:r>
            <a:endParaRPr lang="es-ES" sz="11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 eaLnBrk="0" hangingPunct="0">
              <a:tabLst>
                <a:tab pos="449263" algn="r"/>
                <a:tab pos="2700338" algn="ctr"/>
                <a:tab pos="5400675" algn="r"/>
              </a:tabLst>
            </a:pPr>
            <a:r>
              <a:rPr lang="es-ES" sz="11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Información</a:t>
            </a:r>
          </a:p>
        </p:txBody>
      </p:sp>
      <p:cxnSp>
        <p:nvCxnSpPr>
          <p:cNvPr id="74" name="73 Conector recto de flecha"/>
          <p:cNvCxnSpPr/>
          <p:nvPr/>
        </p:nvCxnSpPr>
        <p:spPr>
          <a:xfrm>
            <a:off x="4676676" y="4997966"/>
            <a:ext cx="0" cy="73529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AutoShape 8"/>
          <p:cNvSpPr>
            <a:spLocks noChangeArrowheads="1"/>
          </p:cNvSpPr>
          <p:nvPr/>
        </p:nvSpPr>
        <p:spPr bwMode="auto">
          <a:xfrm>
            <a:off x="5940152" y="2211134"/>
            <a:ext cx="1347632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TRATAMIENTO E INYECCION DE PARAFINAS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auto">
          <a:xfrm>
            <a:off x="1619672" y="2211134"/>
            <a:ext cx="1270000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LIMPIEZA DE TUBING DE PRODUCCION 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7" name="AutoShape 8"/>
          <p:cNvSpPr>
            <a:spLocks noChangeArrowheads="1"/>
          </p:cNvSpPr>
          <p:nvPr/>
        </p:nvSpPr>
        <p:spPr bwMode="auto">
          <a:xfrm>
            <a:off x="4716016" y="2204864"/>
            <a:ext cx="1368152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REGISTRO DINAMOMETRICO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8" name="AutoShape 8"/>
          <p:cNvSpPr>
            <a:spLocks noChangeArrowheads="1"/>
          </p:cNvSpPr>
          <p:nvPr/>
        </p:nvSpPr>
        <p:spPr bwMode="auto">
          <a:xfrm>
            <a:off x="3656416" y="2211134"/>
            <a:ext cx="1203616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ASISTENCIA EQUIPOS DE TORRES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9" name="AutoShape 8"/>
          <p:cNvSpPr>
            <a:spLocks noChangeArrowheads="1"/>
          </p:cNvSpPr>
          <p:nvPr/>
        </p:nvSpPr>
        <p:spPr bwMode="auto">
          <a:xfrm>
            <a:off x="2648304" y="2204864"/>
            <a:ext cx="1203616" cy="785818"/>
          </a:xfrm>
          <a:prstGeom prst="chevron">
            <a:avLst>
              <a:gd name="adj" fmla="val 17768"/>
            </a:avLst>
          </a:prstGeom>
          <a:solidFill>
            <a:srgbClr val="FFFFFF"/>
          </a:solidFill>
          <a:ln w="28575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algn="ctr"/>
            <a:r>
              <a:rPr lang="es-ES" sz="1000" b="1" dirty="0" smtClean="0">
                <a:latin typeface="Arial Narrow" pitchFamily="34" charset="0"/>
                <a:ea typeface="Times New Roman" pitchFamily="18" charset="0"/>
                <a:cs typeface="Arial" pitchFamily="34" charset="0"/>
              </a:rPr>
              <a:t>CARGAS LIQUIDAS</a:t>
            </a:r>
            <a:endParaRPr lang="es-ES" sz="1000" b="1" dirty="0" smtClean="0">
              <a:latin typeface="Arial Narrow" pitchFamily="34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6055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2700">
          <a:solidFill>
            <a:schemeClr val="tx1"/>
          </a:solidFill>
          <a:miter lim="800000"/>
          <a:headEnd/>
          <a:tailEnd/>
        </a:ln>
      </a:spPr>
      <a:bodyPr lIns="54000" rIns="54000"/>
      <a:lstStyle>
        <a:defPPr algn="ctr">
          <a:spcAft>
            <a:spcPts val="1000"/>
          </a:spcAft>
          <a:defRPr sz="1000" b="1" dirty="0" smtClean="0">
            <a:latin typeface="Arial" pitchFamily="34" charset="0"/>
            <a:cs typeface="Arial" pitchFamily="34" charset="0"/>
          </a:defRPr>
        </a:defPPr>
      </a:lst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107</Words>
  <Application>Microsoft Office PowerPoint</Application>
  <PresentationFormat>Presentación en pantalla (4:3)</PresentationFormat>
  <Paragraphs>43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Petrobras Argentina S.A.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Administrator</dc:creator>
  <cp:lastModifiedBy>Administrator</cp:lastModifiedBy>
  <cp:revision>6</cp:revision>
  <dcterms:created xsi:type="dcterms:W3CDTF">2016-02-26T12:41:28Z</dcterms:created>
  <dcterms:modified xsi:type="dcterms:W3CDTF">2016-02-26T13:36:01Z</dcterms:modified>
</cp:coreProperties>
</file>