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2" r:id="rId3"/>
    <p:sldId id="267" r:id="rId4"/>
    <p:sldId id="268" r:id="rId5"/>
    <p:sldId id="269" r:id="rId6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6600CC"/>
    <a:srgbClr val="990099"/>
    <a:srgbClr val="669900"/>
    <a:srgbClr val="3A2E82"/>
    <a:srgbClr val="993300"/>
    <a:srgbClr val="9999FF"/>
    <a:srgbClr val="00FFFF"/>
    <a:srgbClr val="CC3300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12C8C85-51F0-491E-9774-3900AFEF0FD7}" styleName="Estilo claro 2 - Acento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Estilo claro 2 - Acento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5" autoAdjust="0"/>
    <p:restoredTop sz="95018" autoAdjust="0"/>
  </p:normalViewPr>
  <p:slideViewPr>
    <p:cSldViewPr snapToGrid="0">
      <p:cViewPr varScale="1">
        <p:scale>
          <a:sx n="72" d="100"/>
          <a:sy n="72" d="100"/>
        </p:scale>
        <p:origin x="534" y="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9/11/2025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40312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9/11/2025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052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9/11/2025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61752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9/11/2025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6401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9/11/2025</a:t>
            </a:fld>
            <a:endParaRPr lang="es-AR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59733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9/11/2025</a:t>
            </a:fld>
            <a:endParaRPr lang="es-AR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96802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9/11/2025</a:t>
            </a:fld>
            <a:endParaRPr lang="es-AR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68591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9/11/2025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27470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9/11/2025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28049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9/11/2025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91757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9/11/2025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47905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78A98E-DA47-46BE-A6EF-8687BB360B80}" type="datetimeFigureOut">
              <a:rPr lang="es-AR" smtClean="0"/>
              <a:t>9/11/2025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2414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http://www.greenoilservices.com/wp-content/uploads/2018/03/logo-offset.png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http://www.greenoilservices.com/wp-content/uploads/2018/03/logo-offset.pn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http://www.greenoilservices.com/wp-content/uploads/2018/03/logo-offset.pn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http://www.greenoilservices.com/wp-content/uploads/2018/03/logo-offset.pn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http://www.greenoilservices.com/wp-content/uploads/2018/03/logo-offset.pn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1663244"/>
              </p:ext>
            </p:extLst>
          </p:nvPr>
        </p:nvGraphicFramePr>
        <p:xfrm>
          <a:off x="77248" y="1425427"/>
          <a:ext cx="3817398" cy="2142517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817398">
                  <a:extLst>
                    <a:ext uri="{9D8B030D-6E8A-4147-A177-3AD203B41FA5}">
                      <a16:colId xmlns:a16="http://schemas.microsoft.com/office/drawing/2014/main" val="1157492327"/>
                    </a:ext>
                  </a:extLst>
                </a:gridCol>
              </a:tblGrid>
              <a:tr h="267997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AFECTAN AL CONTEXTO EXTERNO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1190746"/>
                  </a:ext>
                </a:extLst>
              </a:tr>
              <a:tr h="11999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Político:</a:t>
                      </a:r>
                      <a:r>
                        <a:rPr lang="es-AR" sz="9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s-AR" sz="9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AR" sz="9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Económico:</a:t>
                      </a:r>
                      <a:r>
                        <a:rPr lang="es-AR" sz="9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AR" sz="9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Presupuesto limitado, genera limitaciones, por ejemplo, para adquirir determinadas herramientas. Indicadores </a:t>
                      </a:r>
                      <a:endParaRPr lang="es-AR" sz="9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Social: </a:t>
                      </a:r>
                      <a:r>
                        <a:rPr lang="es-AR" sz="9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Los cortes de ruta-Conflictos gremiales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Tecnológico</a:t>
                      </a:r>
                      <a:r>
                        <a:rPr lang="es-AR" sz="9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N/A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Ambiental: </a:t>
                      </a:r>
                      <a:r>
                        <a:rPr lang="es-AR" sz="9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aspectos ambientales significativos- No se puede realizar capacitaciones por no contar con disponibilidad de personal por clientes-Recurso renovable limitado: al utilizar agua para la realización de tareas, ya que escapa al control  de la empresa, pero es necesario la concientización en el uso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Legal: </a:t>
                      </a:r>
                      <a:r>
                        <a:rPr lang="es-AR" sz="9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onerosidad por pago de multas- Declaración  juradas de residuos- Control ART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747012"/>
                  </a:ext>
                </a:extLst>
              </a:tr>
            </a:tbl>
          </a:graphicData>
        </a:graphic>
      </p:graphicFrame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4932741"/>
              </p:ext>
            </p:extLst>
          </p:nvPr>
        </p:nvGraphicFramePr>
        <p:xfrm>
          <a:off x="82582" y="3562742"/>
          <a:ext cx="3817398" cy="246126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817398">
                  <a:extLst>
                    <a:ext uri="{9D8B030D-6E8A-4147-A177-3AD203B41FA5}">
                      <a16:colId xmlns:a16="http://schemas.microsoft.com/office/drawing/2014/main" val="1157492327"/>
                    </a:ext>
                  </a:extLst>
                </a:gridCol>
              </a:tblGrid>
              <a:tr h="170892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AFECTAN AL CONTEXTO INTERNO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1190746"/>
                  </a:ext>
                </a:extLst>
              </a:tr>
              <a:tr h="19620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1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Económico:</a:t>
                      </a:r>
                      <a:r>
                        <a:rPr lang="es-AR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Presupuesto limitado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1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Político:</a:t>
                      </a:r>
                      <a:r>
                        <a:rPr lang="es-AR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cambios</a:t>
                      </a:r>
                      <a:r>
                        <a:rPr lang="es-AR" sz="10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organizacionales. Cambios en la estructura de la organización. </a:t>
                      </a:r>
                      <a:endParaRPr lang="es-AR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10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Social: </a:t>
                      </a:r>
                      <a:r>
                        <a:rPr lang="es-AR" sz="10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comunicación ambiente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10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Tecnológico: </a:t>
                      </a:r>
                      <a:r>
                        <a:rPr lang="es-AR" sz="10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INTRANET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10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Ambiental:  </a:t>
                      </a:r>
                      <a:r>
                        <a:rPr lang="es-AR" sz="10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Capacitación no se realiza por no contar con personal. La gestión de residuos requiere un proveedor especifico que no hay en la zona (manguerotes) acopio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10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Legal:- normativo: </a:t>
                      </a:r>
                      <a:r>
                        <a:rPr lang="es-AR" sz="10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migración de SGI mayor cantidad de hs administrativos. 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endParaRPr lang="es-AR" sz="900" baseline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747012"/>
                  </a:ext>
                </a:extLst>
              </a:tr>
            </a:tbl>
          </a:graphicData>
        </a:graphic>
      </p:graphicFrame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7057873"/>
              </p:ext>
            </p:extLst>
          </p:nvPr>
        </p:nvGraphicFramePr>
        <p:xfrm>
          <a:off x="7584009" y="1399420"/>
          <a:ext cx="4141113" cy="2074674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141113">
                  <a:extLst>
                    <a:ext uri="{9D8B030D-6E8A-4147-A177-3AD203B41FA5}">
                      <a16:colId xmlns:a16="http://schemas.microsoft.com/office/drawing/2014/main" val="1157492327"/>
                    </a:ext>
                  </a:extLst>
                </a:gridCol>
              </a:tblGrid>
              <a:tr h="550674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PARTES INTERESADAS EXTERNAS (Requerimientos y expectativas 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1190746"/>
                  </a:ext>
                </a:extLst>
              </a:tr>
              <a:tr h="1441692">
                <a:tc>
                  <a:txBody>
                    <a:bodyPr/>
                    <a:lstStyle/>
                    <a:p>
                      <a:pPr>
                        <a:spcBef>
                          <a:spcPct val="20000"/>
                        </a:spcBef>
                        <a:buFontTx/>
                        <a:buNone/>
                      </a:pPr>
                      <a:r>
                        <a:rPr lang="es-ES" sz="1000" u="non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ahoma" pitchFamily="34" charset="0"/>
                        </a:rPr>
                        <a:t>Clientes: Requerimientos: requisitos</a:t>
                      </a:r>
                      <a:r>
                        <a:rPr lang="es-ES" sz="1000" u="none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ahoma" pitchFamily="34" charset="0"/>
                        </a:rPr>
                        <a:t> de cada cliente en materia de seguridad y medio ambiente (capacitación, inspecciones, auditorias, cumplimiento requisitos legales PSSA) Expectativas: evaluación de proveedores positiva</a:t>
                      </a:r>
                      <a:endParaRPr lang="es-ES" sz="1000" u="non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ahoma" pitchFamily="34" charset="0"/>
                      </a:endParaRPr>
                    </a:p>
                    <a:p>
                      <a:pPr>
                        <a:spcBef>
                          <a:spcPct val="20000"/>
                        </a:spcBef>
                        <a:buFontTx/>
                        <a:buNone/>
                      </a:pPr>
                      <a:r>
                        <a:rPr lang="es-ES" sz="1000" u="non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ahoma" pitchFamily="34" charset="0"/>
                        </a:rPr>
                        <a:t>Organismos</a:t>
                      </a:r>
                      <a:r>
                        <a:rPr lang="es-ES" sz="1000" u="none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ahoma" pitchFamily="34" charset="0"/>
                        </a:rPr>
                        <a:t> gubernamentales: Requerimientos: cumplimiento de las inspecciones realizadas presentación de documentación en tiempo y forma/expectativas: que no nos realicen multas.</a:t>
                      </a:r>
                    </a:p>
                    <a:p>
                      <a:pPr>
                        <a:spcBef>
                          <a:spcPct val="20000"/>
                        </a:spcBef>
                        <a:buFontTx/>
                        <a:buNone/>
                      </a:pPr>
                      <a:r>
                        <a:rPr lang="es-ES" sz="1000" u="none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ahoma" pitchFamily="34" charset="0"/>
                        </a:rPr>
                        <a:t>Proveedores: Requerimientos: Establecidos en la OC. Expectativas: Servicio prestado en función OC, evaluación de  proveedor aprobado.</a:t>
                      </a:r>
                      <a:endParaRPr lang="es-ES" sz="1000" u="non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747012"/>
                  </a:ext>
                </a:extLst>
              </a:tr>
            </a:tbl>
          </a:graphicData>
        </a:graphic>
      </p:graphicFrame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4753640" y="2709321"/>
            <a:ext cx="2560777" cy="1286506"/>
          </a:xfrm>
          <a:prstGeom prst="rect">
            <a:avLst/>
          </a:prstGeom>
          <a:noFill/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6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Proceso SMA</a:t>
            </a:r>
            <a:r>
              <a:rPr lang="es-ES" sz="13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lvl="0" algn="ctr">
              <a:spcBef>
                <a:spcPct val="60000"/>
              </a:spcBef>
              <a:defRPr/>
            </a:pPr>
            <a:r>
              <a:rPr lang="es-ES" b="1" u="sng" dirty="0">
                <a:latin typeface="Arial" panose="020B0604020202020204" pitchFamily="34" charset="0"/>
                <a:cs typeface="Arial" panose="020B0604020202020204" pitchFamily="34" charset="0"/>
              </a:rPr>
              <a:t>Responsable</a:t>
            </a:r>
            <a:r>
              <a:rPr lang="es-ES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lvl="0" algn="ctr">
              <a:spcBef>
                <a:spcPct val="60000"/>
              </a:spcBef>
              <a:defRPr/>
            </a:pPr>
            <a:r>
              <a:rPr lang="es-ES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Constanza Gordo</a:t>
            </a:r>
          </a:p>
        </p:txBody>
      </p:sp>
      <p:graphicFrame>
        <p:nvGraphicFramePr>
          <p:cNvPr id="20" name="Tabla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5529643"/>
              </p:ext>
            </p:extLst>
          </p:nvPr>
        </p:nvGraphicFramePr>
        <p:xfrm>
          <a:off x="7539843" y="4165058"/>
          <a:ext cx="4298324" cy="192024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298324">
                  <a:extLst>
                    <a:ext uri="{9D8B030D-6E8A-4147-A177-3AD203B41FA5}">
                      <a16:colId xmlns:a16="http://schemas.microsoft.com/office/drawing/2014/main" val="1157492327"/>
                    </a:ext>
                  </a:extLst>
                </a:gridCol>
              </a:tblGrid>
              <a:tr h="180398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PARTES INTERESADAS INTERNAS Requerimientos y expectativas 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1190746"/>
                  </a:ext>
                </a:extLst>
              </a:tr>
              <a:tr h="1066466">
                <a:tc>
                  <a:txBody>
                    <a:bodyPr/>
                    <a:lstStyle/>
                    <a:p>
                      <a:pPr>
                        <a:spcBef>
                          <a:spcPct val="20000"/>
                        </a:spcBef>
                        <a:buFontTx/>
                        <a:buNone/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Personal de la organización: Requerimientos confección junto con SMA de la identificación</a:t>
                      </a:r>
                      <a:r>
                        <a:rPr lang="es-ES" sz="1000" baseline="0" dirty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de peligros y evaluación de riesgos, participación en capacitación, participación en inspecciones. Expectativas: comunicación de desvíos, participación durante las capacitaciones, confección de documentación de SMA, actividades controladas y seguras</a:t>
                      </a:r>
                    </a:p>
                    <a:p>
                      <a:pPr>
                        <a:spcBef>
                          <a:spcPct val="20000"/>
                        </a:spcBef>
                        <a:buFontTx/>
                        <a:buNone/>
                      </a:pPr>
                      <a:r>
                        <a:rPr lang="es-ES" sz="1000" baseline="0" dirty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Gerencia: presentación de indicadores de SMA/ mantener actualizada la información, capacidad de respuesta para el cliente y resolución de necesidades/conflictos. Expectativas: Acompañamiento en gestión de SMA, comunicación fluida, asignación de recursos</a:t>
                      </a:r>
                      <a:endParaRPr lang="es-ES" sz="1000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747012"/>
                  </a:ext>
                </a:extLst>
              </a:tr>
            </a:tbl>
          </a:graphicData>
        </a:graphic>
      </p:graphicFrame>
      <p:sp>
        <p:nvSpPr>
          <p:cNvPr id="24" name="Flecha: a la derecha 23"/>
          <p:cNvSpPr/>
          <p:nvPr/>
        </p:nvSpPr>
        <p:spPr>
          <a:xfrm rot="18898619">
            <a:off x="4140690" y="4496301"/>
            <a:ext cx="513790" cy="294475"/>
          </a:xfrm>
          <a:prstGeom prst="rightArrow">
            <a:avLst/>
          </a:prstGeom>
          <a:solidFill>
            <a:srgbClr val="FFFF66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lecha: a la derecha 13">
            <a:extLst>
              <a:ext uri="{FF2B5EF4-FFF2-40B4-BE49-F238E27FC236}">
                <a16:creationId xmlns:a16="http://schemas.microsoft.com/office/drawing/2014/main" id="{23308679-483A-418C-8AAB-BCB2543AA99E}"/>
              </a:ext>
            </a:extLst>
          </p:cNvPr>
          <p:cNvSpPr/>
          <p:nvPr/>
        </p:nvSpPr>
        <p:spPr>
          <a:xfrm rot="7289972">
            <a:off x="7023181" y="1854599"/>
            <a:ext cx="513790" cy="294475"/>
          </a:xfrm>
          <a:prstGeom prst="rightArrow">
            <a:avLst/>
          </a:prstGeom>
          <a:solidFill>
            <a:srgbClr val="FFFF66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lecha: a la derecha 15">
            <a:extLst>
              <a:ext uri="{FF2B5EF4-FFF2-40B4-BE49-F238E27FC236}">
                <a16:creationId xmlns:a16="http://schemas.microsoft.com/office/drawing/2014/main" id="{6B9BB723-F30D-4604-B25C-BA9097BE9921}"/>
              </a:ext>
            </a:extLst>
          </p:cNvPr>
          <p:cNvSpPr/>
          <p:nvPr/>
        </p:nvSpPr>
        <p:spPr>
          <a:xfrm rot="2337666">
            <a:off x="4204409" y="1874548"/>
            <a:ext cx="513790" cy="294475"/>
          </a:xfrm>
          <a:prstGeom prst="rightArrow">
            <a:avLst/>
          </a:prstGeom>
          <a:solidFill>
            <a:srgbClr val="FFFF66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lecha: a la derecha 17">
            <a:extLst>
              <a:ext uri="{FF2B5EF4-FFF2-40B4-BE49-F238E27FC236}">
                <a16:creationId xmlns:a16="http://schemas.microsoft.com/office/drawing/2014/main" id="{F1A5DA8B-E528-4B41-BDB8-1C7E34409664}"/>
              </a:ext>
            </a:extLst>
          </p:cNvPr>
          <p:cNvSpPr/>
          <p:nvPr/>
        </p:nvSpPr>
        <p:spPr>
          <a:xfrm rot="13393611">
            <a:off x="6859805" y="4362905"/>
            <a:ext cx="513790" cy="294475"/>
          </a:xfrm>
          <a:prstGeom prst="rightArrow">
            <a:avLst/>
          </a:prstGeom>
          <a:solidFill>
            <a:srgbClr val="FFFF66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3" name="Tabla 18">
            <a:extLst>
              <a:ext uri="{FF2B5EF4-FFF2-40B4-BE49-F238E27FC236}">
                <a16:creationId xmlns:a16="http://schemas.microsoft.com/office/drawing/2014/main" id="{240AE7D7-8503-4983-B32E-8677B52064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60871"/>
              </p:ext>
            </p:extLst>
          </p:nvPr>
        </p:nvGraphicFramePr>
        <p:xfrm>
          <a:off x="568052" y="60820"/>
          <a:ext cx="11234305" cy="838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78694">
                  <a:extLst>
                    <a:ext uri="{9D8B030D-6E8A-4147-A177-3AD203B41FA5}">
                      <a16:colId xmlns:a16="http://schemas.microsoft.com/office/drawing/2014/main" val="2254908734"/>
                    </a:ext>
                  </a:extLst>
                </a:gridCol>
                <a:gridCol w="5783176">
                  <a:extLst>
                    <a:ext uri="{9D8B030D-6E8A-4147-A177-3AD203B41FA5}">
                      <a16:colId xmlns:a16="http://schemas.microsoft.com/office/drawing/2014/main" val="416124163"/>
                    </a:ext>
                  </a:extLst>
                </a:gridCol>
                <a:gridCol w="2572435">
                  <a:extLst>
                    <a:ext uri="{9D8B030D-6E8A-4147-A177-3AD203B41FA5}">
                      <a16:colId xmlns:a16="http://schemas.microsoft.com/office/drawing/2014/main" val="1319529659"/>
                    </a:ext>
                  </a:extLst>
                </a:gridCol>
              </a:tblGrid>
              <a:tr h="7429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kern="0" dirty="0">
                          <a:effectLst/>
                          <a:latin typeface="+mn-lt"/>
                        </a:rPr>
                        <a:t>FICHA DE PROCESO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AR" sz="1100" b="1" kern="0" dirty="0">
                        <a:effectLst/>
                        <a:latin typeface="+mn-lt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kern="0" dirty="0">
                          <a:effectLst/>
                          <a:latin typeface="+mn-lt"/>
                        </a:rPr>
                        <a:t>Código: 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SGI-FOR-014</a:t>
                      </a:r>
                      <a:endParaRPr lang="es-AR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 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Versión Nº 03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 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Fecha ultima revisión:  13/05/2020</a:t>
                      </a:r>
                      <a:endParaRPr lang="es-AR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0921885"/>
                  </a:ext>
                </a:extLst>
              </a:tr>
            </a:tbl>
          </a:graphicData>
        </a:graphic>
      </p:graphicFrame>
      <p:pic>
        <p:nvPicPr>
          <p:cNvPr id="21" name="Picture 1" descr="http://www.greenoilservices.com/wp-content/uploads/2018/03/logo-offset.png">
            <a:extLst>
              <a:ext uri="{FF2B5EF4-FFF2-40B4-BE49-F238E27FC236}">
                <a16:creationId xmlns:a16="http://schemas.microsoft.com/office/drawing/2014/main" id="{16AE4443-2AA8-4860-9340-AFA7872088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044" y="46364"/>
            <a:ext cx="1514475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22 CuadroTexto"/>
          <p:cNvSpPr txBox="1"/>
          <p:nvPr/>
        </p:nvSpPr>
        <p:spPr>
          <a:xfrm>
            <a:off x="192062" y="995850"/>
            <a:ext cx="51129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200" b="1" dirty="0"/>
              <a:t>Ultima fecha de actualización: 25-01-2025</a:t>
            </a:r>
          </a:p>
        </p:txBody>
      </p:sp>
    </p:spTree>
    <p:extLst>
      <p:ext uri="{BB962C8B-B14F-4D97-AF65-F5344CB8AC3E}">
        <p14:creationId xmlns:p14="http://schemas.microsoft.com/office/powerpoint/2010/main" val="2570915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700409"/>
              </p:ext>
            </p:extLst>
          </p:nvPr>
        </p:nvGraphicFramePr>
        <p:xfrm>
          <a:off x="102339" y="927487"/>
          <a:ext cx="3492496" cy="2027828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492496">
                  <a:extLst>
                    <a:ext uri="{9D8B030D-6E8A-4147-A177-3AD203B41FA5}">
                      <a16:colId xmlns:a16="http://schemas.microsoft.com/office/drawing/2014/main" val="1157492327"/>
                    </a:ext>
                  </a:extLst>
                </a:gridCol>
              </a:tblGrid>
              <a:tr h="235854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¿CON QUÉ?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1190746"/>
                  </a:ext>
                </a:extLst>
              </a:tr>
              <a:tr h="1768748">
                <a:tc>
                  <a:txBody>
                    <a:bodyPr/>
                    <a:lstStyle/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Internet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Correo</a:t>
                      </a: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Electrónico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Herramientas informáticas (computadora, impresora, etc.)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Celular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Unidad liviana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Recursos económicos varios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Instrumentos de medición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747012"/>
                  </a:ext>
                </a:extLst>
              </a:tr>
            </a:tbl>
          </a:graphicData>
        </a:graphic>
      </p:graphicFrame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1109283"/>
              </p:ext>
            </p:extLst>
          </p:nvPr>
        </p:nvGraphicFramePr>
        <p:xfrm>
          <a:off x="56052" y="2763440"/>
          <a:ext cx="2843375" cy="3919948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843375">
                  <a:extLst>
                    <a:ext uri="{9D8B030D-6E8A-4147-A177-3AD203B41FA5}">
                      <a16:colId xmlns:a16="http://schemas.microsoft.com/office/drawing/2014/main" val="1157492327"/>
                    </a:ext>
                  </a:extLst>
                </a:gridCol>
              </a:tblGrid>
              <a:tr h="304956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ENTRADAS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1190746"/>
                  </a:ext>
                </a:extLst>
              </a:tr>
              <a:tr h="354002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RHU-FOR-002 Perfiles de puesto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RHU-FOR-002 Perfiles de puesto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SMA-FOR-007 Informe de incidente/accidente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Requisitos de clientes-Requisitos legales-   SMA-FOR-002 Identificación</a:t>
                      </a: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de peligros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RHU-FOR-002 Perfiles de puesto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Evento/accidente/Incidente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SGI-PRO-004  Programa de seguridad, salud y Medio Ambiente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SGI-PRO-004  Programa de seguridad, salud y Medio Ambiente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Pagina WEB RSVONLINE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SMA-PE-004 Preparación y respuesta ante emergencias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SGI-PRO-005 Programa de simulacros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Auditorias externas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SGI-PRO-004  Programa de seguridad, salud y Medio Ambiente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747012"/>
                  </a:ext>
                </a:extLst>
              </a:tr>
            </a:tbl>
          </a:graphicData>
        </a:graphic>
      </p:graphicFrame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0039356"/>
              </p:ext>
            </p:extLst>
          </p:nvPr>
        </p:nvGraphicFramePr>
        <p:xfrm>
          <a:off x="3004899" y="4040369"/>
          <a:ext cx="2843375" cy="2817632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843375">
                  <a:extLst>
                    <a:ext uri="{9D8B030D-6E8A-4147-A177-3AD203B41FA5}">
                      <a16:colId xmlns:a16="http://schemas.microsoft.com/office/drawing/2014/main" val="1157492327"/>
                    </a:ext>
                  </a:extLst>
                </a:gridCol>
              </a:tblGrid>
              <a:tr h="299947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¿</a:t>
                      </a:r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CÓMO</a:t>
                      </a:r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?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1190746"/>
                  </a:ext>
                </a:extLst>
              </a:tr>
              <a:tr h="2517685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SMA-PE-001</a:t>
                      </a: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Id</a:t>
                      </a:r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entificación</a:t>
                      </a: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peligros y evaluación de riesgos</a:t>
                      </a:r>
                    </a:p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SMA-PE-002 Identificación y evaluación  de aspectos ambientales</a:t>
                      </a:r>
                    </a:p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SMA-PE-003 Clasificación, comunicación e investigación de accidentes</a:t>
                      </a:r>
                    </a:p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RHU-PE-001 Formación y toma de conciencia</a:t>
                      </a:r>
                    </a:p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RHU-FOR-004 Evaluación de desempeño- Solicitud vía mail, reuniones de clientes</a:t>
                      </a:r>
                    </a:p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SMA-PE-005 Inspecciones programadas- Programación PSSA</a:t>
                      </a:r>
                    </a:p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Revisión pagina web GPS</a:t>
                      </a:r>
                    </a:p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SMA-PE-004 Procedimiento Preparación y respuesta ante emergencias</a:t>
                      </a:r>
                    </a:p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SGI-PRO-005 Programa de simulacros</a:t>
                      </a:r>
                    </a:p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Resolución de SRT-Protocolos</a:t>
                      </a:r>
                    </a:p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Procedimientos, Políticas de Clientes</a:t>
                      </a:r>
                      <a:endParaRPr lang="es-E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747012"/>
                  </a:ext>
                </a:extLst>
              </a:tr>
            </a:tbl>
          </a:graphicData>
        </a:graphic>
      </p:graphicFrame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8846966"/>
              </p:ext>
            </p:extLst>
          </p:nvPr>
        </p:nvGraphicFramePr>
        <p:xfrm>
          <a:off x="8717165" y="3435478"/>
          <a:ext cx="3287183" cy="3105952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287183">
                  <a:extLst>
                    <a:ext uri="{9D8B030D-6E8A-4147-A177-3AD203B41FA5}">
                      <a16:colId xmlns:a16="http://schemas.microsoft.com/office/drawing/2014/main" val="1157492327"/>
                    </a:ext>
                  </a:extLst>
                </a:gridCol>
              </a:tblGrid>
              <a:tr h="271312">
                <a:tc>
                  <a:txBody>
                    <a:bodyPr/>
                    <a:lstStyle/>
                    <a:p>
                      <a:pPr algn="ctr"/>
                      <a:r>
                        <a:rPr lang="es-AR" sz="10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SALIDAS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1190746"/>
                  </a:ext>
                </a:extLst>
              </a:tr>
              <a:tr h="1778776"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Matriz:  SMA-FOR-002 Identificación</a:t>
                      </a: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peligros y eval. riesgos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SMA-FOR-003</a:t>
                      </a: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Matriz</a:t>
                      </a: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identificación de aspectos ambientales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SMA-FOR-007 Informe  final de accidentes 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SGI-PRO-003 Programa de capacitación-Registro de capacitación 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SMA-FOR-040 Formulario Análisis de riesgos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 list de equipos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RHU-FOR-003 Registros de capacitación 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Reporte de GPS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Anexos roles de emergencias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SMA-FOR-008 Informe de simulacros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SMA-FOR-019 Informes de auditorias comportamentales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Informe de Auditoria SMA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Informe de Mediciones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747012"/>
                  </a:ext>
                </a:extLst>
              </a:tr>
            </a:tbl>
          </a:graphicData>
        </a:graphic>
      </p:graphicFrame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1266221"/>
              </p:ext>
            </p:extLst>
          </p:nvPr>
        </p:nvGraphicFramePr>
        <p:xfrm>
          <a:off x="8889852" y="1125993"/>
          <a:ext cx="3302148" cy="2031639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302148">
                  <a:extLst>
                    <a:ext uri="{9D8B030D-6E8A-4147-A177-3AD203B41FA5}">
                      <a16:colId xmlns:a16="http://schemas.microsoft.com/office/drawing/2014/main" val="1157492327"/>
                    </a:ext>
                  </a:extLst>
                </a:gridCol>
              </a:tblGrid>
              <a:tr h="250648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¿CON QUIÉN?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1190746"/>
                  </a:ext>
                </a:extLst>
              </a:tr>
              <a:tr h="1772559">
                <a:tc>
                  <a:txBody>
                    <a:bodyPr/>
                    <a:lstStyle/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Todo el personal de la organización</a:t>
                      </a:r>
                    </a:p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Supervisión, responsables</a:t>
                      </a:r>
                      <a:r>
                        <a:rPr lang="es-ES" sz="10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de Sector, Gerencia</a:t>
                      </a:r>
                      <a:endParaRPr lang="es-E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Responsable de RRHH</a:t>
                      </a:r>
                      <a:endParaRPr lang="es-E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Personal de campo</a:t>
                      </a:r>
                    </a:p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Clientes</a:t>
                      </a:r>
                    </a:p>
                    <a:p>
                      <a:pPr marL="0" lvl="0" algn="l" defTabSz="914400" rtl="0" eaLnBrk="1" latinLnBrk="0" hangingPunct="1">
                        <a:spcBef>
                          <a:spcPct val="2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SMA</a:t>
                      </a:r>
                    </a:p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Supervisión-</a:t>
                      </a:r>
                      <a:r>
                        <a:rPr lang="es-ES" sz="10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SMA</a:t>
                      </a:r>
                    </a:p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SRT – ART – Secretaria</a:t>
                      </a:r>
                      <a:r>
                        <a:rPr lang="es-ES" sz="10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de Ambiente de Neuquen</a:t>
                      </a:r>
                      <a:r>
                        <a:rPr lang="es-ES" sz="1000" b="1" kern="1200" baseline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s-ES" sz="1000" b="1" kern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8747012"/>
                  </a:ext>
                </a:extLst>
              </a:tr>
            </a:tbl>
          </a:graphicData>
        </a:graphic>
      </p:graphicFrame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360511" y="1125993"/>
            <a:ext cx="5165804" cy="2616101"/>
          </a:xfrm>
          <a:prstGeom prst="rect">
            <a:avLst/>
          </a:prstGeom>
          <a:noFill/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60000"/>
              </a:spcBef>
            </a:pPr>
            <a:r>
              <a:rPr lang="es-ES" sz="1600" b="1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Proceso  SMA”</a:t>
            </a:r>
          </a:p>
          <a:p>
            <a:pPr algn="ctr">
              <a:spcBef>
                <a:spcPct val="60000"/>
              </a:spcBef>
            </a:pPr>
            <a:r>
              <a:rPr lang="es-ES" sz="1000" b="1" u="sng" dirty="0"/>
              <a:t>Responsable</a:t>
            </a:r>
            <a:r>
              <a:rPr lang="es-ES" sz="1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:  Maria Constanza Gordo</a:t>
            </a:r>
            <a:endParaRPr lang="es-E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Font typeface="Arial" pitchFamily="34" charset="0"/>
              <a:buChar char="•"/>
            </a:pPr>
            <a:r>
              <a:rPr lang="es-AR" sz="1000" b="1" dirty="0"/>
              <a:t>Confeccionar la  identificación de peligros y evaluar los  riesgos 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s-AR" sz="1000" b="1" dirty="0"/>
              <a:t>Confeccionar la identificación de aspectos ambientales de las actividades y servicios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s-AR" sz="1000" b="1" dirty="0"/>
              <a:t>Realizar el  análisis e investigación de  accidentes e incidentes laborales y ambientales 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s-AR" sz="1000" b="1" dirty="0"/>
              <a:t>Elaborar programas de capacitación de ambiente, higiene y seguridad en el trabajo 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s-AR" sz="1000" b="1" dirty="0"/>
              <a:t>Realizar análisis de riesgos.</a:t>
            </a:r>
          </a:p>
          <a:p>
            <a:pPr marL="171450" indent="-171450">
              <a:spcBef>
                <a:spcPct val="20000"/>
              </a:spcBef>
              <a:buFont typeface="Arial" pitchFamily="34" charset="0"/>
              <a:buChar char="•"/>
            </a:pPr>
            <a:r>
              <a:rPr lang="es-AR" sz="1000" b="1" dirty="0"/>
              <a:t>Inspeccionar  todos los equipos, extintores, herramientas, obradores, etc.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s-AR" sz="1000" b="1" dirty="0"/>
              <a:t>Realizar capacitación programada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s-AR" sz="1000" b="1" dirty="0"/>
              <a:t>Controlar GPS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s-AR" sz="1000" b="1" dirty="0"/>
              <a:t>Confeccionar  roles de emergencia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s-AR" sz="1000" b="1" dirty="0"/>
              <a:t>Realizar simulacros ante situaciones de emergencias ambientales y laborales.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s-AR" sz="1000" b="1" dirty="0"/>
              <a:t>Responder a reclamos generados por nuestros clientes.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s-AR" sz="1000" b="1" dirty="0"/>
              <a:t>Realizar controles ambientales (ruido, vibraciones, ventilación, atmosferas peligrosa,  puesta a tierra, etc.).</a:t>
            </a:r>
          </a:p>
        </p:txBody>
      </p:sp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0128694"/>
              </p:ext>
            </p:extLst>
          </p:nvPr>
        </p:nvGraphicFramePr>
        <p:xfrm>
          <a:off x="5998759" y="4529720"/>
          <a:ext cx="2718407" cy="2112966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718407">
                  <a:extLst>
                    <a:ext uri="{9D8B030D-6E8A-4147-A177-3AD203B41FA5}">
                      <a16:colId xmlns:a16="http://schemas.microsoft.com/office/drawing/2014/main" val="1157492327"/>
                    </a:ext>
                  </a:extLst>
                </a:gridCol>
              </a:tblGrid>
              <a:tr h="268926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INDICADORES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1190746"/>
                  </a:ext>
                </a:extLst>
              </a:tr>
              <a:tr h="642285">
                <a:tc>
                  <a:txBody>
                    <a:bodyPr/>
                    <a:lstStyle/>
                    <a:p>
                      <a:pPr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SMA-FOR-018 Estadisticas de accidentes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SGI-PRO-002 Programas</a:t>
                      </a: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auditorias comportamentales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SGI-PRO-002 Programa de auditorias internas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Seguimiento programa de capacitación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Seguimiento programa de simulacros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Seguimiento de conducción vial (interno-.clientes)</a:t>
                      </a:r>
                      <a:endParaRPr lang="es-A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747012"/>
                  </a:ext>
                </a:extLst>
              </a:tr>
            </a:tbl>
          </a:graphicData>
        </a:graphic>
      </p:graphicFrame>
      <p:sp>
        <p:nvSpPr>
          <p:cNvPr id="21" name="Flecha: a la derecha 20">
            <a:extLst>
              <a:ext uri="{FF2B5EF4-FFF2-40B4-BE49-F238E27FC236}">
                <a16:creationId xmlns:a16="http://schemas.microsoft.com/office/drawing/2014/main" id="{44E66546-6D14-4B70-8EF8-EFE439823B90}"/>
              </a:ext>
            </a:extLst>
          </p:cNvPr>
          <p:cNvSpPr/>
          <p:nvPr/>
        </p:nvSpPr>
        <p:spPr>
          <a:xfrm rot="2337666">
            <a:off x="3045603" y="1300297"/>
            <a:ext cx="513790" cy="294475"/>
          </a:xfrm>
          <a:prstGeom prst="rightArrow">
            <a:avLst/>
          </a:prstGeom>
          <a:solidFill>
            <a:srgbClr val="FFFF66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Flecha: a la derecha 23">
            <a:extLst>
              <a:ext uri="{FF2B5EF4-FFF2-40B4-BE49-F238E27FC236}">
                <a16:creationId xmlns:a16="http://schemas.microsoft.com/office/drawing/2014/main" id="{3054C802-9762-4809-8CA2-07321716C618}"/>
              </a:ext>
            </a:extLst>
          </p:cNvPr>
          <p:cNvSpPr/>
          <p:nvPr/>
        </p:nvSpPr>
        <p:spPr>
          <a:xfrm rot="19348349">
            <a:off x="2954864" y="3706405"/>
            <a:ext cx="513790" cy="294475"/>
          </a:xfrm>
          <a:prstGeom prst="rightArrow">
            <a:avLst/>
          </a:prstGeom>
          <a:solidFill>
            <a:srgbClr val="FFFF66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lecha: a la derecha 24">
            <a:extLst>
              <a:ext uri="{FF2B5EF4-FFF2-40B4-BE49-F238E27FC236}">
                <a16:creationId xmlns:a16="http://schemas.microsoft.com/office/drawing/2014/main" id="{CEA31197-C796-4363-9DF1-C0FCEA35B91F}"/>
              </a:ext>
            </a:extLst>
          </p:cNvPr>
          <p:cNvSpPr/>
          <p:nvPr/>
        </p:nvSpPr>
        <p:spPr>
          <a:xfrm rot="9302415">
            <a:off x="8460270" y="2544863"/>
            <a:ext cx="513790" cy="294475"/>
          </a:xfrm>
          <a:prstGeom prst="rightArrow">
            <a:avLst/>
          </a:prstGeom>
          <a:solidFill>
            <a:srgbClr val="FFFF66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Flecha: a la derecha 25">
            <a:extLst>
              <a:ext uri="{FF2B5EF4-FFF2-40B4-BE49-F238E27FC236}">
                <a16:creationId xmlns:a16="http://schemas.microsoft.com/office/drawing/2014/main" id="{DB51B882-93E4-4CC8-BDDB-207D85D8B32A}"/>
              </a:ext>
            </a:extLst>
          </p:cNvPr>
          <p:cNvSpPr/>
          <p:nvPr/>
        </p:nvSpPr>
        <p:spPr>
          <a:xfrm rot="16969735">
            <a:off x="5156048" y="3824848"/>
            <a:ext cx="513790" cy="294475"/>
          </a:xfrm>
          <a:prstGeom prst="rightArrow">
            <a:avLst/>
          </a:prstGeom>
          <a:solidFill>
            <a:srgbClr val="FFFF66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lecha: a la derecha 26">
            <a:extLst>
              <a:ext uri="{FF2B5EF4-FFF2-40B4-BE49-F238E27FC236}">
                <a16:creationId xmlns:a16="http://schemas.microsoft.com/office/drawing/2014/main" id="{CD84567D-FA05-4349-9EA1-A2C58654F297}"/>
              </a:ext>
            </a:extLst>
          </p:cNvPr>
          <p:cNvSpPr/>
          <p:nvPr/>
        </p:nvSpPr>
        <p:spPr>
          <a:xfrm rot="15591144">
            <a:off x="7602178" y="4103665"/>
            <a:ext cx="513790" cy="294475"/>
          </a:xfrm>
          <a:prstGeom prst="rightArrow">
            <a:avLst/>
          </a:prstGeom>
          <a:solidFill>
            <a:srgbClr val="FFFF66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Flecha: a la derecha 27">
            <a:extLst>
              <a:ext uri="{FF2B5EF4-FFF2-40B4-BE49-F238E27FC236}">
                <a16:creationId xmlns:a16="http://schemas.microsoft.com/office/drawing/2014/main" id="{9003C1E8-B2F0-4928-8314-577DA8A6CF24}"/>
              </a:ext>
            </a:extLst>
          </p:cNvPr>
          <p:cNvSpPr/>
          <p:nvPr/>
        </p:nvSpPr>
        <p:spPr>
          <a:xfrm rot="12853140">
            <a:off x="8419976" y="3372374"/>
            <a:ext cx="513790" cy="294475"/>
          </a:xfrm>
          <a:prstGeom prst="rightArrow">
            <a:avLst/>
          </a:prstGeom>
          <a:solidFill>
            <a:srgbClr val="FFFF66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2384920"/>
              </p:ext>
            </p:extLst>
          </p:nvPr>
        </p:nvGraphicFramePr>
        <p:xfrm>
          <a:off x="723900" y="80010"/>
          <a:ext cx="11234305" cy="838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78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83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724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29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kern="0" dirty="0">
                          <a:effectLst/>
                          <a:latin typeface="+mn-lt"/>
                        </a:rPr>
                        <a:t>FICHA DE PROCESO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kern="0" dirty="0">
                          <a:effectLst/>
                          <a:latin typeface="+mn-lt"/>
                        </a:rPr>
                        <a:t>Código: 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SGI-FOR-014</a:t>
                      </a:r>
                      <a:endParaRPr lang="es-AR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 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Versión Nº 03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 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Fecha ultima revisión:  13/05/2020</a:t>
                      </a:r>
                      <a:endParaRPr lang="es-AR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8" name="Picture 1" descr="http://www.greenoilservices.com/wp-content/uploads/2018/03/logo-offset.png">
            <a:extLst>
              <a:ext uri="{FF2B5EF4-FFF2-40B4-BE49-F238E27FC236}">
                <a16:creationId xmlns:a16="http://schemas.microsoft.com/office/drawing/2014/main" id="{16AE4443-2AA8-4860-9340-AFA7872088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044" y="46364"/>
            <a:ext cx="1514475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9871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68D03B78-B098-401D-B128-8A37DC7A6E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5270074"/>
              </p:ext>
            </p:extLst>
          </p:nvPr>
        </p:nvGraphicFramePr>
        <p:xfrm>
          <a:off x="0" y="1051555"/>
          <a:ext cx="12081510" cy="67143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34452">
                  <a:extLst>
                    <a:ext uri="{9D8B030D-6E8A-4147-A177-3AD203B41FA5}">
                      <a16:colId xmlns:a16="http://schemas.microsoft.com/office/drawing/2014/main" val="2381769088"/>
                    </a:ext>
                  </a:extLst>
                </a:gridCol>
                <a:gridCol w="2144568">
                  <a:extLst>
                    <a:ext uri="{9D8B030D-6E8A-4147-A177-3AD203B41FA5}">
                      <a16:colId xmlns:a16="http://schemas.microsoft.com/office/drawing/2014/main" val="2849145308"/>
                    </a:ext>
                  </a:extLst>
                </a:gridCol>
                <a:gridCol w="1165616">
                  <a:extLst>
                    <a:ext uri="{9D8B030D-6E8A-4147-A177-3AD203B41FA5}">
                      <a16:colId xmlns:a16="http://schemas.microsoft.com/office/drawing/2014/main" val="216764770"/>
                    </a:ext>
                  </a:extLst>
                </a:gridCol>
                <a:gridCol w="2392134">
                  <a:extLst>
                    <a:ext uri="{9D8B030D-6E8A-4147-A177-3AD203B41FA5}">
                      <a16:colId xmlns:a16="http://schemas.microsoft.com/office/drawing/2014/main" val="1967140498"/>
                    </a:ext>
                  </a:extLst>
                </a:gridCol>
                <a:gridCol w="1261778">
                  <a:extLst>
                    <a:ext uri="{9D8B030D-6E8A-4147-A177-3AD203B41FA5}">
                      <a16:colId xmlns:a16="http://schemas.microsoft.com/office/drawing/2014/main" val="4002998376"/>
                    </a:ext>
                  </a:extLst>
                </a:gridCol>
                <a:gridCol w="1127654">
                  <a:extLst>
                    <a:ext uri="{9D8B030D-6E8A-4147-A177-3AD203B41FA5}">
                      <a16:colId xmlns:a16="http://schemas.microsoft.com/office/drawing/2014/main" val="1047420973"/>
                    </a:ext>
                  </a:extLst>
                </a:gridCol>
                <a:gridCol w="1127654">
                  <a:extLst>
                    <a:ext uri="{9D8B030D-6E8A-4147-A177-3AD203B41FA5}">
                      <a16:colId xmlns:a16="http://schemas.microsoft.com/office/drawing/2014/main" val="3228526952"/>
                    </a:ext>
                  </a:extLst>
                </a:gridCol>
                <a:gridCol w="1127654">
                  <a:extLst>
                    <a:ext uri="{9D8B030D-6E8A-4147-A177-3AD203B41FA5}">
                      <a16:colId xmlns:a16="http://schemas.microsoft.com/office/drawing/2014/main" val="493321215"/>
                    </a:ext>
                  </a:extLst>
                </a:gridCol>
              </a:tblGrid>
              <a:tr h="183486">
                <a:tc gridSpan="8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200" dirty="0">
                          <a:solidFill>
                            <a:schemeClr val="tx1"/>
                          </a:solidFill>
                          <a:effectLst/>
                        </a:rPr>
                        <a:t>Proceso  SMA</a:t>
                      </a:r>
                      <a:endParaRPr lang="es-A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793098"/>
                  </a:ext>
                </a:extLst>
              </a:tr>
              <a:tr h="3669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200" dirty="0">
                          <a:solidFill>
                            <a:schemeClr val="tx1"/>
                          </a:solidFill>
                          <a:effectLst/>
                        </a:rPr>
                        <a:t>¿Qué puede salir mal/ bien?</a:t>
                      </a:r>
                      <a:endParaRPr lang="es-A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Consecuencia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Nivel de Riesgo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Acciones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Responsables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Fecha de implementación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Eficacia de las acciones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Recomendaciones / Observaciones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9643554"/>
                  </a:ext>
                </a:extLst>
              </a:tr>
              <a:tr h="321101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AR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AR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200" dirty="0">
                          <a:solidFill>
                            <a:schemeClr val="tx1"/>
                          </a:solidFill>
                          <a:effectLst/>
                        </a:rPr>
                        <a:t>Retraso en la investigación de incidentes </a:t>
                      </a:r>
                      <a:endParaRPr lang="es-A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Repetición de incidentes /reincidencias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b="1" dirty="0">
                          <a:latin typeface="+mn-lt"/>
                          <a:cs typeface="Arial" panose="020B0604020202020204" pitchFamily="34" charset="0"/>
                        </a:rPr>
                        <a:t>P =2</a:t>
                      </a:r>
                    </a:p>
                    <a:p>
                      <a:pPr algn="ctr"/>
                      <a:r>
                        <a:rPr lang="es-AR" sz="1050" b="1" dirty="0">
                          <a:latin typeface="+mn-lt"/>
                          <a:cs typeface="Arial" panose="020B0604020202020204" pitchFamily="34" charset="0"/>
                        </a:rPr>
                        <a:t>S=4</a:t>
                      </a:r>
                    </a:p>
                    <a:p>
                      <a:pPr algn="ctr"/>
                      <a:r>
                        <a:rPr lang="es-AR" sz="1050" b="1" dirty="0">
                          <a:latin typeface="+mn-lt"/>
                          <a:cs typeface="Arial" panose="020B0604020202020204" pitchFamily="34" charset="0"/>
                        </a:rPr>
                        <a:t>R=</a:t>
                      </a:r>
                      <a:r>
                        <a:rPr lang="es-AR" sz="1050" b="1" baseline="0" dirty="0">
                          <a:latin typeface="+mn-lt"/>
                          <a:cs typeface="Arial" panose="020B0604020202020204" pitchFamily="34" charset="0"/>
                        </a:rPr>
                        <a:t> 8</a:t>
                      </a:r>
                    </a:p>
                    <a:p>
                      <a:pPr algn="ctr"/>
                      <a:r>
                        <a:rPr lang="es-AR" sz="1050" b="1" baseline="0" dirty="0">
                          <a:latin typeface="+mn-lt"/>
                          <a:cs typeface="Arial" panose="020B0604020202020204" pitchFamily="34" charset="0"/>
                        </a:rPr>
                        <a:t>MODERADO</a:t>
                      </a:r>
                      <a:endParaRPr lang="es-AR" sz="1050" b="1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Establecer un formulario preliminar de incidentes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es-AR" sz="1050" dirty="0">
                          <a:effectLst/>
                        </a:rPr>
                        <a:t>Responsable de SMA</a:t>
                      </a:r>
                      <a:br>
                        <a:rPr lang="es-AR" sz="1050" dirty="0">
                          <a:effectLst/>
                        </a:rPr>
                      </a:br>
                      <a:r>
                        <a:rPr lang="es-AR" sz="1050" dirty="0">
                          <a:effectLst/>
                        </a:rPr>
                        <a:t>Gerente operaciones</a:t>
                      </a:r>
                      <a:br>
                        <a:rPr lang="es-AR" sz="1050" dirty="0">
                          <a:effectLst/>
                        </a:rPr>
                      </a:br>
                      <a:r>
                        <a:rPr lang="es-AR" sz="1050" dirty="0">
                          <a:effectLst/>
                        </a:rPr>
                        <a:t>Supervisor</a:t>
                      </a:r>
                      <a:br>
                        <a:rPr lang="es-AR" sz="1050" dirty="0">
                          <a:effectLst/>
                        </a:rPr>
                      </a:b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25/01/2025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SI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NA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8450192"/>
                  </a:ext>
                </a:extLst>
              </a:tr>
              <a:tr h="321101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Aumento de la siniestralidad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Sistematización del proceso de investigación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25/01/2025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SI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>
                          <a:effectLst/>
                        </a:rPr>
                        <a:t> NA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7797631"/>
                  </a:ext>
                </a:extLst>
              </a:tr>
              <a:tr h="321101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Insatisfacción del cliente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Difusión de alertas de seguridad online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25/01/2025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SI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>
                          <a:effectLst/>
                        </a:rPr>
                        <a:t> NA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1748995"/>
                  </a:ext>
                </a:extLst>
              </a:tr>
              <a:tr h="160550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AR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AR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200" dirty="0">
                          <a:solidFill>
                            <a:schemeClr val="tx1"/>
                          </a:solidFill>
                          <a:effectLst/>
                        </a:rPr>
                        <a:t>Incumplimiento de las inspecciones programadas </a:t>
                      </a:r>
                      <a:endParaRPr lang="es-A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No corregir desvíos críticos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endParaRPr lang="es-AR" sz="1050" dirty="0">
                        <a:effectLst/>
                      </a:endParaRPr>
                    </a:p>
                    <a:p>
                      <a:pPr algn="ctr"/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b="1" dirty="0">
                          <a:latin typeface="+mn-lt"/>
                          <a:cs typeface="Arial" panose="020B0604020202020204" pitchFamily="34" charset="0"/>
                        </a:rPr>
                        <a:t>P =3</a:t>
                      </a:r>
                    </a:p>
                    <a:p>
                      <a:pPr algn="ctr"/>
                      <a:r>
                        <a:rPr lang="es-AR" sz="1050" b="1" baseline="0" dirty="0">
                          <a:latin typeface="+mn-lt"/>
                          <a:cs typeface="Arial" panose="020B0604020202020204" pitchFamily="34" charset="0"/>
                        </a:rPr>
                        <a:t>S </a:t>
                      </a:r>
                      <a:r>
                        <a:rPr lang="es-AR" sz="1050" b="1" dirty="0">
                          <a:latin typeface="+mn-lt"/>
                          <a:cs typeface="Arial" panose="020B0604020202020204" pitchFamily="34" charset="0"/>
                        </a:rPr>
                        <a:t>=3</a:t>
                      </a:r>
                    </a:p>
                    <a:p>
                      <a:pPr algn="ctr"/>
                      <a:r>
                        <a:rPr lang="es-AR" sz="1050" b="1" dirty="0">
                          <a:latin typeface="+mn-lt"/>
                          <a:cs typeface="Arial" panose="020B0604020202020204" pitchFamily="34" charset="0"/>
                        </a:rPr>
                        <a:t>R=</a:t>
                      </a:r>
                      <a:r>
                        <a:rPr lang="es-AR" sz="1050" b="1" baseline="0" dirty="0">
                          <a:latin typeface="+mn-lt"/>
                          <a:cs typeface="Arial" panose="020B0604020202020204" pitchFamily="34" charset="0"/>
                        </a:rPr>
                        <a:t> 9</a:t>
                      </a:r>
                    </a:p>
                    <a:p>
                      <a:pPr algn="ctr"/>
                      <a:r>
                        <a:rPr lang="es-AR" sz="1050" b="1" baseline="0" dirty="0">
                          <a:latin typeface="+mn-lt"/>
                          <a:cs typeface="Arial" panose="020B0604020202020204" pitchFamily="34" charset="0"/>
                        </a:rPr>
                        <a:t>MODERADO</a:t>
                      </a:r>
                      <a:endParaRPr lang="es-AR" sz="1050" b="1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Control de los programas de visitas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Responsable SMA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25/01/2025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SI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>
                          <a:effectLst/>
                        </a:rPr>
                        <a:t> NA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1835321"/>
                  </a:ext>
                </a:extLst>
              </a:tr>
              <a:tr h="481651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Onerosidad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>
                          <a:effectLst/>
                        </a:rPr>
                        <a:t>Incorporación y participación de las inspecciones en los puestos de supervisión </a:t>
                      </a:r>
                      <a:endParaRPr lang="es-A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050" dirty="0">
                          <a:effectLst/>
                        </a:rPr>
                        <a:t>25/01/2025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SI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>
                          <a:effectLst/>
                        </a:rPr>
                        <a:t> NA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1914229"/>
                  </a:ext>
                </a:extLst>
              </a:tr>
              <a:tr h="321101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>
                          <a:effectLst/>
                        </a:rPr>
                        <a:t>Ocurrencia de accidentes (en aumento)</a:t>
                      </a:r>
                      <a:endParaRPr lang="es-A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Capacitación y formación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25/01/2025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SI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>
                          <a:effectLst/>
                        </a:rPr>
                        <a:t> NA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6166189"/>
                  </a:ext>
                </a:extLst>
              </a:tr>
              <a:tr h="321101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Insatisfacción del cliente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>
                          <a:effectLst/>
                        </a:rPr>
                        <a:t>Establecer programas de visitas y auditorias de campo </a:t>
                      </a:r>
                      <a:endParaRPr lang="es-A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25/01/2025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SI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>
                          <a:effectLst/>
                        </a:rPr>
                        <a:t> NA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7674908"/>
                  </a:ext>
                </a:extLst>
              </a:tr>
              <a:tr h="321101"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AR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AR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200" dirty="0">
                          <a:solidFill>
                            <a:schemeClr val="tx1"/>
                          </a:solidFill>
                          <a:effectLst/>
                        </a:rPr>
                        <a:t>Incumplimiento del programa de capacitación programado</a:t>
                      </a:r>
                      <a:endParaRPr lang="es-A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>
                          <a:effectLst/>
                        </a:rPr>
                        <a:t>Retraso de capacitación mensual</a:t>
                      </a:r>
                      <a:endParaRPr lang="es-A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es-AR" sz="1050" b="1" dirty="0">
                          <a:latin typeface="+mn-lt"/>
                          <a:cs typeface="Arial" panose="020B0604020202020204" pitchFamily="34" charset="0"/>
                        </a:rPr>
                        <a:t>P =3</a:t>
                      </a:r>
                    </a:p>
                    <a:p>
                      <a:pPr algn="ctr"/>
                      <a:r>
                        <a:rPr lang="es-AR" sz="1050" b="1" baseline="0" dirty="0">
                          <a:latin typeface="+mn-lt"/>
                          <a:cs typeface="Arial" panose="020B0604020202020204" pitchFamily="34" charset="0"/>
                        </a:rPr>
                        <a:t>S </a:t>
                      </a:r>
                      <a:r>
                        <a:rPr lang="es-AR" sz="1050" b="1" dirty="0">
                          <a:latin typeface="+mn-lt"/>
                          <a:cs typeface="Arial" panose="020B0604020202020204" pitchFamily="34" charset="0"/>
                        </a:rPr>
                        <a:t>=3</a:t>
                      </a:r>
                    </a:p>
                    <a:p>
                      <a:pPr algn="ctr"/>
                      <a:r>
                        <a:rPr lang="es-AR" sz="1050" b="1" dirty="0">
                          <a:latin typeface="+mn-lt"/>
                          <a:cs typeface="Arial" panose="020B0604020202020204" pitchFamily="34" charset="0"/>
                        </a:rPr>
                        <a:t>R=</a:t>
                      </a:r>
                      <a:r>
                        <a:rPr lang="es-AR" sz="1050" b="1" baseline="0" dirty="0">
                          <a:latin typeface="+mn-lt"/>
                          <a:cs typeface="Arial" panose="020B0604020202020204" pitchFamily="34" charset="0"/>
                        </a:rPr>
                        <a:t> 9</a:t>
                      </a:r>
                    </a:p>
                    <a:p>
                      <a:pPr algn="ctr"/>
                      <a:r>
                        <a:rPr lang="es-AR" sz="1050" b="1" baseline="0" dirty="0">
                          <a:latin typeface="+mn-lt"/>
                          <a:cs typeface="Arial" panose="020B0604020202020204" pitchFamily="34" charset="0"/>
                        </a:rPr>
                        <a:t>MODERADO</a:t>
                      </a:r>
                      <a:endParaRPr lang="es-AR" sz="1050" b="1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Comunicar anticipadamente a clientes las fechas de capacitación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AR" sz="105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Responsable de SMA </a:t>
                      </a:r>
                      <a:br>
                        <a:rPr lang="es-AR" sz="1050" dirty="0">
                          <a:effectLst/>
                        </a:rPr>
                      </a:br>
                      <a:r>
                        <a:rPr lang="es-AR" sz="1050" dirty="0">
                          <a:effectLst/>
                        </a:rPr>
                        <a:t>Supervisión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25/01/2025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SI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>
                          <a:effectLst/>
                        </a:rPr>
                        <a:t> NA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9972746"/>
                  </a:ext>
                </a:extLst>
              </a:tr>
              <a:tr h="321101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>
                          <a:effectLst/>
                        </a:rPr>
                        <a:t>Falta de competencia de las personas</a:t>
                      </a:r>
                      <a:endParaRPr lang="es-A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Incorporar la sistematización de las capacitaciones online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25/01/2025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SI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>
                          <a:effectLst/>
                        </a:rPr>
                        <a:t> NA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502479"/>
                  </a:ext>
                </a:extLst>
              </a:tr>
              <a:tr h="321101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Aumento de la probabilidad de accidentes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050" dirty="0">
                          <a:effectLst/>
                        </a:rPr>
                        <a:t>Llevar indicador de incumplimiento por causas del cliente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25/01/2025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</a:t>
                      </a: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>
                          <a:effectLst/>
                        </a:rPr>
                        <a:t> NA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9576218"/>
                  </a:ext>
                </a:extLst>
              </a:tr>
              <a:tr h="42825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Insatisfacción del cliente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extLst>
                  <a:ext uri="{0D108BD9-81ED-4DB2-BD59-A6C34878D82A}">
                    <a16:rowId xmlns:a16="http://schemas.microsoft.com/office/drawing/2014/main" val="2151665874"/>
                  </a:ext>
                </a:extLst>
              </a:tr>
              <a:tr h="321101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 dirty="0">
                          <a:effectLst/>
                        </a:rPr>
                        <a:t>Insatisfacción del cliente </a:t>
                      </a: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Uso de plataforma GOS GENERAR para capacitación </a:t>
                      </a: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25/01/2025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SI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NA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6711653"/>
                  </a:ext>
                </a:extLst>
              </a:tr>
              <a:tr h="160550">
                <a:tc row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AR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AR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AR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200" dirty="0">
                          <a:solidFill>
                            <a:schemeClr val="tx1"/>
                          </a:solidFill>
                          <a:effectLst/>
                        </a:rPr>
                        <a:t>Aumento de desvíos en conductas de manejo </a:t>
                      </a:r>
                      <a:endParaRPr lang="es-A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05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Aumento de accidentes viales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7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b="1" dirty="0">
                          <a:latin typeface="+mn-lt"/>
                          <a:cs typeface="Arial" panose="020B0604020202020204" pitchFamily="34" charset="0"/>
                        </a:rPr>
                        <a:t>P =3</a:t>
                      </a:r>
                    </a:p>
                    <a:p>
                      <a:pPr algn="ctr"/>
                      <a:r>
                        <a:rPr lang="es-AR" sz="1050" b="1" baseline="0" dirty="0">
                          <a:latin typeface="+mn-lt"/>
                          <a:cs typeface="Arial" panose="020B0604020202020204" pitchFamily="34" charset="0"/>
                        </a:rPr>
                        <a:t>S </a:t>
                      </a:r>
                      <a:r>
                        <a:rPr lang="es-AR" sz="1050" b="1" dirty="0">
                          <a:latin typeface="+mn-lt"/>
                          <a:cs typeface="Arial" panose="020B0604020202020204" pitchFamily="34" charset="0"/>
                        </a:rPr>
                        <a:t>=3</a:t>
                      </a:r>
                    </a:p>
                    <a:p>
                      <a:pPr algn="ctr"/>
                      <a:r>
                        <a:rPr lang="es-AR" sz="1050" b="1" dirty="0">
                          <a:latin typeface="+mn-lt"/>
                          <a:cs typeface="Arial" panose="020B0604020202020204" pitchFamily="34" charset="0"/>
                        </a:rPr>
                        <a:t>R=</a:t>
                      </a:r>
                      <a:r>
                        <a:rPr lang="es-AR" sz="1050" b="1" baseline="0" dirty="0">
                          <a:latin typeface="+mn-lt"/>
                          <a:cs typeface="Arial" panose="020B0604020202020204" pitchFamily="34" charset="0"/>
                        </a:rPr>
                        <a:t> 9</a:t>
                      </a:r>
                    </a:p>
                    <a:p>
                      <a:pPr algn="ctr"/>
                      <a:r>
                        <a:rPr lang="es-AR" sz="1050" b="1" baseline="0" dirty="0">
                          <a:latin typeface="+mn-lt"/>
                          <a:cs typeface="Arial" panose="020B0604020202020204" pitchFamily="34" charset="0"/>
                        </a:rPr>
                        <a:t>MODERADO</a:t>
                      </a:r>
                      <a:endParaRPr lang="es-AR" sz="1050" b="1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endParaRPr lang="es-AR" sz="105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>
                          <a:effectLst/>
                        </a:rPr>
                        <a:t>Establecer política de seguridad vial </a:t>
                      </a:r>
                      <a:endParaRPr lang="es-A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AR" sz="105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Responsable de SMA </a:t>
                      </a:r>
                      <a:br>
                        <a:rPr lang="es-AR" sz="1050" dirty="0">
                          <a:effectLst/>
                        </a:rPr>
                      </a:br>
                      <a:r>
                        <a:rPr lang="es-AR" sz="1050" dirty="0">
                          <a:effectLst/>
                        </a:rPr>
                        <a:t>Supervisión </a:t>
                      </a:r>
                      <a:br>
                        <a:rPr lang="es-AR" sz="1050" dirty="0">
                          <a:effectLst/>
                        </a:rPr>
                      </a:br>
                      <a:r>
                        <a:rPr lang="es-AR" sz="1050" dirty="0">
                          <a:effectLst/>
                        </a:rPr>
                        <a:t>Proveedor externo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25/01/2025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SI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N/A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722897"/>
                  </a:ext>
                </a:extLst>
              </a:tr>
              <a:tr h="160550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Dictar curso de Manejo Defensivo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SI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N/A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0340397"/>
                  </a:ext>
                </a:extLst>
              </a:tr>
              <a:tr h="25484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Mal desempeño de los conductores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776135"/>
                  </a:ext>
                </a:extLst>
              </a:tr>
              <a:tr h="25484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100" dirty="0">
                          <a:effectLst/>
                        </a:rPr>
                        <a:t>Mal desempeño de los conductores </a:t>
                      </a: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Llevar un ranking de conductores y publicarlo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extLst>
                  <a:ext uri="{0D108BD9-81ED-4DB2-BD59-A6C34878D82A}">
                    <a16:rowId xmlns:a16="http://schemas.microsoft.com/office/drawing/2014/main" val="811759384"/>
                  </a:ext>
                </a:extLst>
              </a:tr>
              <a:tr h="270132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100">
                          <a:effectLst/>
                        </a:rPr>
                        <a:t>Mal desempeño de los conductores </a:t>
                      </a:r>
                      <a:endParaRPr lang="es-A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100">
                          <a:effectLst/>
                        </a:rPr>
                        <a:t>Llevar un ranking de conductores y publicarlo</a:t>
                      </a:r>
                      <a:endParaRPr lang="es-A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25/01/2025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SI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N/A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9344112"/>
                  </a:ext>
                </a:extLst>
              </a:tr>
              <a:tr h="66183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Imagen negativa de la compañía frente a los clientes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extLst>
                  <a:ext uri="{0D108BD9-81ED-4DB2-BD59-A6C34878D82A}">
                    <a16:rowId xmlns:a16="http://schemas.microsoft.com/office/drawing/2014/main" val="746661275"/>
                  </a:ext>
                </a:extLst>
              </a:tr>
              <a:tr h="103697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AR" sz="1100" dirty="0">
                          <a:effectLst/>
                        </a:rPr>
                        <a:t>Imagen negativa de la compañía frente a los clientes </a:t>
                      </a:r>
                      <a:endParaRPr lang="es-AR" dirty="0"/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050" dirty="0">
                          <a:effectLst/>
                        </a:rPr>
                        <a:t>Diseñar y difundir campaña de seguridad vial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25/01/2025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SI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N/A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7076528"/>
                  </a:ext>
                </a:extLst>
              </a:tr>
              <a:tr h="321101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AR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AR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200" dirty="0">
                          <a:solidFill>
                            <a:schemeClr val="tx1"/>
                          </a:solidFill>
                          <a:effectLst/>
                        </a:rPr>
                        <a:t>Incumplimiento de auditorías</a:t>
                      </a:r>
                      <a:endParaRPr lang="es-A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No se identifican desvíos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AR" sz="1050" dirty="0">
                          <a:effectLst/>
                        </a:rPr>
                        <a:t>  </a:t>
                      </a:r>
                      <a:r>
                        <a:rPr lang="es-AR" sz="1050" dirty="0">
                          <a:effectLst/>
                          <a:latin typeface="+mn-lt"/>
                        </a:rPr>
                        <a:t> </a:t>
                      </a:r>
                      <a:r>
                        <a:rPr lang="es-AR" sz="1050" b="1" dirty="0">
                          <a:latin typeface="+mn-lt"/>
                          <a:cs typeface="Arial" panose="020B0604020202020204" pitchFamily="34" charset="0"/>
                        </a:rPr>
                        <a:t>P =3</a:t>
                      </a:r>
                    </a:p>
                    <a:p>
                      <a:pPr algn="ctr"/>
                      <a:r>
                        <a:rPr lang="es-AR" sz="1050" b="1" baseline="0" dirty="0">
                          <a:latin typeface="+mn-lt"/>
                          <a:cs typeface="Arial" panose="020B0604020202020204" pitchFamily="34" charset="0"/>
                        </a:rPr>
                        <a:t>S </a:t>
                      </a:r>
                      <a:r>
                        <a:rPr lang="es-AR" sz="1050" b="1" dirty="0">
                          <a:latin typeface="+mn-lt"/>
                          <a:cs typeface="Arial" panose="020B0604020202020204" pitchFamily="34" charset="0"/>
                        </a:rPr>
                        <a:t>=3</a:t>
                      </a:r>
                    </a:p>
                    <a:p>
                      <a:pPr algn="ctr"/>
                      <a:r>
                        <a:rPr lang="es-AR" sz="1050" b="1" dirty="0">
                          <a:latin typeface="+mn-lt"/>
                          <a:cs typeface="Arial" panose="020B0604020202020204" pitchFamily="34" charset="0"/>
                        </a:rPr>
                        <a:t>R=</a:t>
                      </a:r>
                      <a:r>
                        <a:rPr lang="es-AR" sz="1050" b="1" baseline="0" dirty="0">
                          <a:latin typeface="+mn-lt"/>
                          <a:cs typeface="Arial" panose="020B0604020202020204" pitchFamily="34" charset="0"/>
                        </a:rPr>
                        <a:t> 9</a:t>
                      </a:r>
                    </a:p>
                    <a:p>
                      <a:pPr algn="ctr"/>
                      <a:r>
                        <a:rPr lang="es-AR" sz="1050" b="1" baseline="0" dirty="0">
                          <a:latin typeface="+mn-lt"/>
                          <a:cs typeface="Arial" panose="020B0604020202020204" pitchFamily="34" charset="0"/>
                        </a:rPr>
                        <a:t>MODERADO</a:t>
                      </a:r>
                      <a:endParaRPr lang="es-AR" sz="1050" b="1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Programar auditorias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Responsable de SMA </a:t>
                      </a:r>
                      <a:br>
                        <a:rPr lang="es-AR" sz="1050" dirty="0">
                          <a:effectLst/>
                        </a:rPr>
                      </a:br>
                      <a:r>
                        <a:rPr lang="es-AR" sz="1050" dirty="0">
                          <a:effectLst/>
                        </a:rPr>
                        <a:t>Supervisión </a:t>
                      </a:r>
                      <a:br>
                        <a:rPr lang="es-AR" sz="1050" dirty="0">
                          <a:effectLst/>
                        </a:rPr>
                      </a:b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25/01/2025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SI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N/A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8678879"/>
                  </a:ext>
                </a:extLst>
              </a:tr>
              <a:tr h="321101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>
                          <a:effectLst/>
                        </a:rPr>
                        <a:t>El cliente detecta y comunica los desvíos </a:t>
                      </a:r>
                      <a:endParaRPr lang="es-A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Tratamiento de desvíos identificado por cliente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Asignación de ejecución de auditorías por sector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25/01/2025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SI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N/A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7044059"/>
                  </a:ext>
                </a:extLst>
              </a:tr>
              <a:tr h="321101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>
                          <a:effectLst/>
                        </a:rPr>
                        <a:t>Aumento de la tasa de accidentes </a:t>
                      </a:r>
                      <a:endParaRPr lang="es-A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25/01/2025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SI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>
                          <a:effectLst/>
                        </a:rPr>
                        <a:t> N/A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043525"/>
                  </a:ext>
                </a:extLst>
              </a:tr>
              <a:tr h="321101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No prestar servicio, por rotura de equipo relacionado a SMA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>
                          <a:effectLst/>
                        </a:rPr>
                        <a:t> </a:t>
                      </a:r>
                      <a:endParaRPr lang="es-A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0627031"/>
                  </a:ext>
                </a:extLst>
              </a:tr>
            </a:tbl>
          </a:graphicData>
        </a:graphic>
      </p:graphicFrame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5575403"/>
              </p:ext>
            </p:extLst>
          </p:nvPr>
        </p:nvGraphicFramePr>
        <p:xfrm>
          <a:off x="723900" y="80010"/>
          <a:ext cx="11234305" cy="838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78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83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724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29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kern="0" dirty="0">
                          <a:effectLst/>
                          <a:latin typeface="+mn-lt"/>
                        </a:rPr>
                        <a:t>FICHA DE PROCESO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kern="0" dirty="0">
                          <a:effectLst/>
                          <a:latin typeface="+mn-lt"/>
                        </a:rPr>
                        <a:t>Código: 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SGI-FOR-014</a:t>
                      </a:r>
                      <a:endParaRPr lang="es-AR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 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Versión Nº 03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 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Fecha ultima revisión:  13/05/2020</a:t>
                      </a:r>
                      <a:endParaRPr lang="es-AR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" name="Picture 1" descr="http://www.greenoilservices.com/wp-content/uploads/2018/03/logo-offset.png">
            <a:extLst>
              <a:ext uri="{FF2B5EF4-FFF2-40B4-BE49-F238E27FC236}">
                <a16:creationId xmlns:a16="http://schemas.microsoft.com/office/drawing/2014/main" id="{16AE4443-2AA8-4860-9340-AFA7872088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044" y="46364"/>
            <a:ext cx="1514475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0981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3297494"/>
              </p:ext>
            </p:extLst>
          </p:nvPr>
        </p:nvGraphicFramePr>
        <p:xfrm>
          <a:off x="723900" y="80010"/>
          <a:ext cx="11234305" cy="838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78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83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724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29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kern="0" dirty="0">
                          <a:effectLst/>
                          <a:latin typeface="+mn-lt"/>
                        </a:rPr>
                        <a:t>FICHA DE PROCESO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kern="0" dirty="0">
                          <a:effectLst/>
                          <a:latin typeface="+mn-lt"/>
                        </a:rPr>
                        <a:t>Código: 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SGI-FOR-014</a:t>
                      </a:r>
                      <a:endParaRPr lang="es-AR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 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Versión Nº 03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 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Fecha ultima revisión:  13/05/2020</a:t>
                      </a:r>
                      <a:endParaRPr lang="es-AR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" name="Picture 1" descr="http://www.greenoilservices.com/wp-content/uploads/2018/03/logo-offset.png">
            <a:extLst>
              <a:ext uri="{FF2B5EF4-FFF2-40B4-BE49-F238E27FC236}">
                <a16:creationId xmlns:a16="http://schemas.microsoft.com/office/drawing/2014/main" id="{16AE4443-2AA8-4860-9340-AFA7872088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044" y="46364"/>
            <a:ext cx="1514475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8" t="11856" r="2992" b="11766"/>
          <a:stretch/>
        </p:blipFill>
        <p:spPr bwMode="auto">
          <a:xfrm>
            <a:off x="540912" y="3425779"/>
            <a:ext cx="10212947" cy="1429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-1" y="1170130"/>
            <a:ext cx="11676275" cy="1477328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AR" b="1" u="sng" dirty="0"/>
              <a:t>EVALUACIÓN DE RIESGOS: </a:t>
            </a:r>
            <a:r>
              <a:rPr lang="es-AR" dirty="0"/>
              <a:t>Una vez identificados todos los riesgos se procede a la evaluación  de los riesgos, donde algunos provienen directamente de los procesos, otros de la operatividad de la empresa y otros del análisis del contexto de la organización.  </a:t>
            </a:r>
          </a:p>
          <a:p>
            <a:r>
              <a:rPr lang="es-AR" u="sng" dirty="0"/>
              <a:t>Definición de Riesgo</a:t>
            </a:r>
            <a:r>
              <a:rPr lang="es-AR" b="1" dirty="0"/>
              <a:t>: </a:t>
            </a:r>
          </a:p>
          <a:p>
            <a:r>
              <a:rPr lang="es-AR" b="1" dirty="0"/>
              <a:t>			RIESGO= (</a:t>
            </a:r>
            <a:r>
              <a:rPr lang="es-AR" b="1" i="1" dirty="0"/>
              <a:t>Probabilidad) X (Severidad)</a:t>
            </a:r>
          </a:p>
        </p:txBody>
      </p:sp>
    </p:spTree>
    <p:extLst>
      <p:ext uri="{BB962C8B-B14F-4D97-AF65-F5344CB8AC3E}">
        <p14:creationId xmlns:p14="http://schemas.microsoft.com/office/powerpoint/2010/main" val="2849200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6100845"/>
              </p:ext>
            </p:extLst>
          </p:nvPr>
        </p:nvGraphicFramePr>
        <p:xfrm>
          <a:off x="723900" y="80010"/>
          <a:ext cx="11234305" cy="838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78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83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724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29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kern="0" dirty="0">
                          <a:effectLst/>
                          <a:latin typeface="+mn-lt"/>
                        </a:rPr>
                        <a:t>FICHA DE PROCESO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kern="0" dirty="0">
                          <a:effectLst/>
                          <a:latin typeface="+mn-lt"/>
                        </a:rPr>
                        <a:t>SMA</a:t>
                      </a:r>
                      <a:endParaRPr lang="es-AR" sz="1100" b="1" kern="0" dirty="0">
                        <a:effectLst/>
                        <a:latin typeface="+mn-lt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kern="0" dirty="0">
                          <a:effectLst/>
                          <a:latin typeface="+mn-lt"/>
                        </a:rPr>
                        <a:t>Código: 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SGI-FOR-014</a:t>
                      </a:r>
                      <a:endParaRPr lang="es-AR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 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Versión Nº 03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 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Fecha ultima revisión:  13/05/2020</a:t>
                      </a:r>
                      <a:endParaRPr lang="es-AR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" name="Picture 1" descr="http://www.greenoilservices.com/wp-content/uploads/2018/03/logo-offset.png">
            <a:extLst>
              <a:ext uri="{FF2B5EF4-FFF2-40B4-BE49-F238E27FC236}">
                <a16:creationId xmlns:a16="http://schemas.microsoft.com/office/drawing/2014/main" id="{16AE4443-2AA8-4860-9340-AFA7872088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044" y="46364"/>
            <a:ext cx="1514475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3082094"/>
              </p:ext>
            </p:extLst>
          </p:nvPr>
        </p:nvGraphicFramePr>
        <p:xfrm>
          <a:off x="232410" y="1139825"/>
          <a:ext cx="11716640" cy="51147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57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00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008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8577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TIPO DE RIESGO/IMPACTO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RIESGO RESIDUAL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ACCIONES NECESARIAS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ACEPTABLE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Riesgo/Impacto =1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Mantener los controles existentes. El Riesgo/Impacto/Riesgo de proceso es aceptado por la organización, teniendo en cuenta su política y sus obligaciones.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 No se toma acción adicional. No es necesaria supervisión mayor a la habitual.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BAJO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Riesgo/Impacto de 2 a 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Mantener las medidas implementadas y analizar viabilidad (técnica /  económica) de medidas adicionales de control de bajo costo.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 Se requiere registro y verificación específica para asegurarse que las medidas se aplican en tiempo y forma.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Se deben hacer comprobaciones </a:t>
                      </a:r>
                      <a:r>
                        <a:rPr lang="es-E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períodicas</a:t>
                      </a: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 para asegurar que los controles se mantienen.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MODERADO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Riesgo/Impacto de 5 a 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Deben evaluarse, registrarse e implantarse, todas aquellas medidas de reducción de riesgo que sean razonablemente practicables (técnica /  económicamente) y que complementen las existentes. 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Se deben implementar todas las medidas posibles antes de comenzar o reanudar la tarea. El resto de las medidas debe implementarse en un plazo no mayor a 6 meses.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Se requiere registro y verificación específica para asegurarse que las medidas se aplican en tiempo y forma.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Se deben hacer comprobaciones periódicas para asegurar que los controles se mantienen.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ALTO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Riesgo/Impacto de 10 a 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Requiere aplicación de controles adicionales para bajar el nivel de riesgo a moderado o menor como requisito para comenzar la tarea.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Deben evaluarse, registrarse e implantarse, las medidas de reducción de riesgo necesarias y que sean razonablemente posibles hasta reducir el nivel de riesgo moderado o menor antes de comenzar o reanudar la tarea.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Es posible la aplicación de medidas transitorias en forma inmediata, hasta que se implemente la acción definitiva a corto plazo ( plazo no mayor a 1 mes). 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 Se requiere registro y verificación específica para asegurarse que las medidas se aplican en tiempo y forma.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Se deben hacer comprobaciones periódicas para asegurar que los controles se mantienen.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1680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INTOLERABLE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Riesgo/Impacto de 20 a 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El trabajo no debe comenzar.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Suspensión de la actividad.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No se podrán aplicar medidas transitorias para continuar la tarea.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Requiere el análisis y la aplicación previa de todas las medidas de control posibles permanentes que disminuyan el riesgo (a moderado o menor) y que sean razonablemente practicables ( técnica / económicamente).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 Se requiere registro y verificación específica para asegurarse que las medidas se aplican en tiempo y forma.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Se deben hacer comprobaciones periódicas para asegurar que los controles se mantienen.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57053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2784</TotalTime>
  <Words>1878</Words>
  <Application>Microsoft Office PowerPoint</Application>
  <PresentationFormat>Panorámica</PresentationFormat>
  <Paragraphs>320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2" baseType="lpstr">
      <vt:lpstr>Arial</vt:lpstr>
      <vt:lpstr>Arial Black</vt:lpstr>
      <vt:lpstr>Calibri</vt:lpstr>
      <vt:lpstr>Calibri Light</vt:lpstr>
      <vt:lpstr>Century Gothic</vt:lpstr>
      <vt:lpstr>Tahoma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OAS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Bárbara</dc:creator>
  <cp:lastModifiedBy>Mc Gordo</cp:lastModifiedBy>
  <cp:revision>247</cp:revision>
  <dcterms:created xsi:type="dcterms:W3CDTF">2016-12-28T14:04:44Z</dcterms:created>
  <dcterms:modified xsi:type="dcterms:W3CDTF">2025-11-09T15:28:17Z</dcterms:modified>
</cp:coreProperties>
</file>