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70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13/8/2019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9773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13/8/2019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39488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13/8/2019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91277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13/8/2019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81851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13/8/2019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65361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13/8/2019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85270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13/8/2019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57495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13/8/2019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03499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13/8/2019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22558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13/8/2019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83147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13/8/2019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3318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B92B1B-04B3-455D-9702-F1CCA198C2EE}" type="datetimeFigureOut">
              <a:rPr lang="es-AR" smtClean="0"/>
              <a:t>13/8/2019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6173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http://www.greenoilservices.com/wp-content/uploads/2018/03/logo-offset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52"/>
          <p:cNvSpPr>
            <a:spLocks noChangeArrowheads="1"/>
          </p:cNvSpPr>
          <p:nvPr/>
        </p:nvSpPr>
        <p:spPr bwMode="auto">
          <a:xfrm>
            <a:off x="2060364" y="1403314"/>
            <a:ext cx="5080146" cy="4051371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 eaLnBrk="0" hangingPunct="0"/>
            <a:endParaRPr lang="es-ES" dirty="0">
              <a:ea typeface="Times New Roman" pitchFamily="18" charset="0"/>
              <a:cs typeface="Arial" charset="0"/>
            </a:endParaRPr>
          </a:p>
        </p:txBody>
      </p:sp>
      <p:grpSp>
        <p:nvGrpSpPr>
          <p:cNvPr id="9" name="8 Grupo"/>
          <p:cNvGrpSpPr/>
          <p:nvPr/>
        </p:nvGrpSpPr>
        <p:grpSpPr>
          <a:xfrm>
            <a:off x="2286645" y="1587659"/>
            <a:ext cx="4777533" cy="612293"/>
            <a:chOff x="2386754" y="1376547"/>
            <a:chExt cx="4777533" cy="612293"/>
          </a:xfrm>
        </p:grpSpPr>
        <p:sp>
          <p:nvSpPr>
            <p:cNvPr id="5" name="AutoShape 51"/>
            <p:cNvSpPr>
              <a:spLocks noChangeArrowheads="1"/>
            </p:cNvSpPr>
            <p:nvPr/>
          </p:nvSpPr>
          <p:spPr bwMode="auto">
            <a:xfrm>
              <a:off x="2386754" y="1376547"/>
              <a:ext cx="4777533" cy="612293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/>
            <a:lstStyle/>
            <a:p>
              <a:pPr>
                <a:defRPr/>
              </a:pPr>
              <a:endParaRPr lang="es-AR"/>
            </a:p>
          </p:txBody>
        </p:sp>
        <p:sp>
          <p:nvSpPr>
            <p:cNvPr id="10" name="AutoShape 77"/>
            <p:cNvSpPr>
              <a:spLocks noChangeArrowheads="1"/>
            </p:cNvSpPr>
            <p:nvPr/>
          </p:nvSpPr>
          <p:spPr bwMode="auto">
            <a:xfrm>
              <a:off x="2456874" y="1450364"/>
              <a:ext cx="1478397" cy="466468"/>
            </a:xfrm>
            <a:prstGeom prst="flowChartAlternateProcess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anchor="ctr" anchorCtr="0"/>
            <a:lstStyle/>
            <a:p>
              <a:pPr algn="ctr">
                <a:spcAft>
                  <a:spcPts val="1000"/>
                </a:spcAft>
              </a:pPr>
              <a:r>
                <a:rPr lang="es-AR" sz="1000" b="1" dirty="0" smtClean="0">
                  <a:latin typeface="Arial" pitchFamily="34" charset="0"/>
                  <a:cs typeface="Arial" pitchFamily="34" charset="0"/>
                </a:rPr>
                <a:t>COMERCIALIZACION</a:t>
              </a:r>
              <a:endParaRPr lang="es-AR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AutoShape 77"/>
            <p:cNvSpPr>
              <a:spLocks noChangeArrowheads="1"/>
            </p:cNvSpPr>
            <p:nvPr/>
          </p:nvSpPr>
          <p:spPr bwMode="auto">
            <a:xfrm>
              <a:off x="5265910" y="1450364"/>
              <a:ext cx="1394322" cy="466468"/>
            </a:xfrm>
            <a:prstGeom prst="flowChartAlternateProcess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anchor="ctr" anchorCtr="0"/>
            <a:lstStyle/>
            <a:p>
              <a:pPr algn="ctr">
                <a:spcAft>
                  <a:spcPts val="1000"/>
                </a:spcAft>
              </a:pPr>
              <a:r>
                <a:rPr lang="es-AR" sz="1000" b="1" dirty="0" smtClean="0">
                  <a:latin typeface="Arial" pitchFamily="34" charset="0"/>
                  <a:cs typeface="Arial" pitchFamily="34" charset="0"/>
                </a:rPr>
                <a:t>DESARROLLO DEL PLAN ESTRATEGICO</a:t>
              </a:r>
              <a:endParaRPr lang="es-AR" sz="36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5" name="AutoShape 36"/>
          <p:cNvSpPr>
            <a:spLocks noChangeArrowheads="1"/>
          </p:cNvSpPr>
          <p:nvPr/>
        </p:nvSpPr>
        <p:spPr bwMode="auto">
          <a:xfrm>
            <a:off x="2000182" y="552313"/>
            <a:ext cx="5072098" cy="538996"/>
          </a:xfrm>
          <a:prstGeom prst="flowChartAlternateProcess">
            <a:avLst/>
          </a:prstGeom>
          <a:gradFill rotWithShape="0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rgbClr val="333399">
                  <a:gamma/>
                  <a:tint val="33725"/>
                  <a:invGamma/>
                </a:srgbClr>
              </a:gs>
            </a:gsLst>
            <a:lin ang="5400000" scaled="1"/>
          </a:gra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18000" tIns="82800" rIns="18000" bIns="10800"/>
          <a:lstStyle/>
          <a:p>
            <a:pPr algn="ctr" eaLnBrk="0" hangingPunct="0">
              <a:defRPr/>
            </a:pPr>
            <a:r>
              <a:rPr lang="es-ES" sz="10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MEJORA CONTINUA DEL SISTEMA DE GESTION DE CALIDAD, AMBIENTE, SEGURIDAD Y SALUD OCUPACIONAL</a:t>
            </a:r>
            <a:endParaRPr lang="es-ES" sz="1000" b="1" dirty="0">
              <a:latin typeface="Arial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4192782" y="1044114"/>
            <a:ext cx="8477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latin typeface="Arial" pitchFamily="34" charset="0"/>
                <a:cs typeface="Arial" pitchFamily="34" charset="0"/>
              </a:rPr>
              <a:t>  SGI</a:t>
            </a:r>
            <a:endParaRPr lang="es-ES" sz="14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7 Grupo"/>
          <p:cNvGrpSpPr/>
          <p:nvPr/>
        </p:nvGrpSpPr>
        <p:grpSpPr>
          <a:xfrm>
            <a:off x="2359739" y="3914565"/>
            <a:ext cx="4656455" cy="1117242"/>
            <a:chOff x="2359739" y="3914565"/>
            <a:chExt cx="4656455" cy="1117242"/>
          </a:xfrm>
        </p:grpSpPr>
        <p:sp>
          <p:nvSpPr>
            <p:cNvPr id="27" name="AutoShape 51"/>
            <p:cNvSpPr>
              <a:spLocks noChangeArrowheads="1"/>
            </p:cNvSpPr>
            <p:nvPr/>
          </p:nvSpPr>
          <p:spPr bwMode="auto">
            <a:xfrm>
              <a:off x="2359739" y="4056889"/>
              <a:ext cx="4513663" cy="885288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/>
            <a:lstStyle/>
            <a:p>
              <a:pPr>
                <a:defRPr/>
              </a:pPr>
              <a:endParaRPr lang="es-AR" sz="900"/>
            </a:p>
          </p:txBody>
        </p:sp>
        <p:sp>
          <p:nvSpPr>
            <p:cNvPr id="26" name="25 Elipse"/>
            <p:cNvSpPr/>
            <p:nvPr/>
          </p:nvSpPr>
          <p:spPr bwMode="auto">
            <a:xfrm>
              <a:off x="2621961" y="3941586"/>
              <a:ext cx="1302982" cy="648072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rtlCol="0" anchor="ctr"/>
            <a:lstStyle/>
            <a:p>
              <a:pPr algn="ctr">
                <a:spcAft>
                  <a:spcPts val="1000"/>
                </a:spcAft>
              </a:pPr>
              <a:r>
                <a:rPr lang="es-ES" sz="1000" b="1" dirty="0">
                  <a:latin typeface="Arial" pitchFamily="34" charset="0"/>
                  <a:cs typeface="Arial" pitchFamily="34" charset="0"/>
                </a:rPr>
                <a:t>Compras y </a:t>
              </a:r>
              <a:r>
                <a:rPr lang="es-ES" sz="1000" b="1" dirty="0" smtClean="0">
                  <a:latin typeface="Arial" pitchFamily="34" charset="0"/>
                  <a:cs typeface="Arial" pitchFamily="34" charset="0"/>
                </a:rPr>
                <a:t>Proveedores</a:t>
              </a:r>
              <a:endParaRPr lang="es-E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32 Elipse"/>
            <p:cNvSpPr/>
            <p:nvPr/>
          </p:nvSpPr>
          <p:spPr bwMode="auto">
            <a:xfrm>
              <a:off x="2956914" y="4547382"/>
              <a:ext cx="1519652" cy="484425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rtlCol="0" anchor="ctr"/>
            <a:lstStyle/>
            <a:p>
              <a:pPr algn="ctr">
                <a:spcAft>
                  <a:spcPts val="1000"/>
                </a:spcAft>
              </a:pPr>
              <a:r>
                <a:rPr lang="es-ES" sz="900" b="1" dirty="0">
                  <a:latin typeface="Arial" pitchFamily="34" charset="0"/>
                  <a:cs typeface="Arial" pitchFamily="34" charset="0"/>
                </a:rPr>
                <a:t>Administración </a:t>
              </a:r>
              <a:r>
                <a:rPr lang="es-ES" sz="900" b="1" dirty="0" smtClean="0">
                  <a:latin typeface="Arial" pitchFamily="34" charset="0"/>
                  <a:cs typeface="Arial" pitchFamily="34" charset="0"/>
                </a:rPr>
                <a:t>y  finanzas</a:t>
              </a:r>
              <a:endParaRPr lang="es-ES" sz="9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34 Elipse"/>
            <p:cNvSpPr/>
            <p:nvPr/>
          </p:nvSpPr>
          <p:spPr bwMode="auto">
            <a:xfrm>
              <a:off x="4000601" y="3945776"/>
              <a:ext cx="1261865" cy="484425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rtlCol="0" anchor="ctr"/>
            <a:lstStyle/>
            <a:p>
              <a:pPr algn="ctr">
                <a:spcAft>
                  <a:spcPts val="1000"/>
                </a:spcAft>
              </a:pPr>
              <a:r>
                <a:rPr lang="es-AR" sz="900" b="1" dirty="0" smtClean="0">
                  <a:latin typeface="Arial" pitchFamily="34" charset="0"/>
                  <a:cs typeface="Arial" pitchFamily="34" charset="0"/>
                </a:rPr>
                <a:t>RRHH</a:t>
              </a:r>
            </a:p>
          </p:txBody>
        </p:sp>
        <p:sp>
          <p:nvSpPr>
            <p:cNvPr id="37" name="36 Elipse"/>
            <p:cNvSpPr/>
            <p:nvPr/>
          </p:nvSpPr>
          <p:spPr bwMode="auto">
            <a:xfrm>
              <a:off x="5404965" y="4528569"/>
              <a:ext cx="1266610" cy="42235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rtlCol="0" anchor="ctr"/>
            <a:lstStyle/>
            <a:p>
              <a:pPr algn="ctr">
                <a:spcAft>
                  <a:spcPts val="1000"/>
                </a:spcAft>
              </a:pPr>
              <a:r>
                <a:rPr lang="es-AR" sz="900" b="1" dirty="0" smtClean="0">
                  <a:latin typeface="Arial" pitchFamily="34" charset="0"/>
                  <a:cs typeface="Arial" pitchFamily="34" charset="0"/>
                </a:rPr>
                <a:t>SMA</a:t>
              </a:r>
            </a:p>
          </p:txBody>
        </p:sp>
        <p:sp>
          <p:nvSpPr>
            <p:cNvPr id="39" name="38 Elipse"/>
            <p:cNvSpPr/>
            <p:nvPr/>
          </p:nvSpPr>
          <p:spPr bwMode="auto">
            <a:xfrm>
              <a:off x="5348800" y="3914565"/>
              <a:ext cx="1667394" cy="483774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rtlCol="0" anchor="ctr"/>
            <a:lstStyle/>
            <a:p>
              <a:pPr algn="ctr">
                <a:spcAft>
                  <a:spcPts val="1000"/>
                </a:spcAft>
              </a:pPr>
              <a:r>
                <a:rPr lang="es-AR" sz="900" b="1" dirty="0" smtClean="0">
                  <a:latin typeface="Arial" pitchFamily="34" charset="0"/>
                  <a:cs typeface="Arial" pitchFamily="34" charset="0"/>
                </a:rPr>
                <a:t>MANTENIMIENTO</a:t>
              </a:r>
            </a:p>
          </p:txBody>
        </p:sp>
      </p:grpSp>
      <p:grpSp>
        <p:nvGrpSpPr>
          <p:cNvPr id="48" name="47 Grupo"/>
          <p:cNvGrpSpPr/>
          <p:nvPr/>
        </p:nvGrpSpPr>
        <p:grpSpPr>
          <a:xfrm>
            <a:off x="1040585" y="6170434"/>
            <a:ext cx="7475272" cy="428628"/>
            <a:chOff x="657677" y="6170434"/>
            <a:chExt cx="7858180" cy="428628"/>
          </a:xfrm>
        </p:grpSpPr>
        <p:sp>
          <p:nvSpPr>
            <p:cNvPr id="12" name="11 Rectángulo"/>
            <p:cNvSpPr/>
            <p:nvPr/>
          </p:nvSpPr>
          <p:spPr>
            <a:xfrm>
              <a:off x="657677" y="6170434"/>
              <a:ext cx="7858180" cy="42862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12 CuadroTexto"/>
            <p:cNvSpPr txBox="1"/>
            <p:nvPr/>
          </p:nvSpPr>
          <p:spPr>
            <a:xfrm>
              <a:off x="727965" y="6250591"/>
              <a:ext cx="77449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200" b="1" dirty="0" smtClean="0">
                  <a:latin typeface="Arial" pitchFamily="34" charset="0"/>
                  <a:cs typeface="Arial" pitchFamily="34" charset="0"/>
                </a:rPr>
                <a:t>PROCESOS: Estratégico                         Principal                    Soporte </a:t>
              </a:r>
              <a:endParaRPr lang="es-ES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AutoShape 77"/>
            <p:cNvSpPr>
              <a:spLocks noChangeArrowheads="1"/>
            </p:cNvSpPr>
            <p:nvPr/>
          </p:nvSpPr>
          <p:spPr bwMode="auto">
            <a:xfrm>
              <a:off x="2856053" y="6281933"/>
              <a:ext cx="772368" cy="214313"/>
            </a:xfrm>
            <a:prstGeom prst="flowChartAlternateProcess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anchor="ctr" anchorCtr="0"/>
            <a:lstStyle/>
            <a:p>
              <a:pPr algn="ctr">
                <a:spcAft>
                  <a:spcPts val="1000"/>
                </a:spcAft>
              </a:pPr>
              <a:endParaRPr lang="es-AR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AutoShape 8"/>
            <p:cNvSpPr>
              <a:spLocks noChangeArrowheads="1"/>
            </p:cNvSpPr>
            <p:nvPr/>
          </p:nvSpPr>
          <p:spPr bwMode="auto">
            <a:xfrm>
              <a:off x="4606868" y="6237312"/>
              <a:ext cx="648072" cy="273336"/>
            </a:xfrm>
            <a:prstGeom prst="chevron">
              <a:avLst>
                <a:gd name="adj" fmla="val 17768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ES" sz="1100" b="1" dirty="0" smtClean="0">
                <a:latin typeface="Arial Narrow" pitchFamily="34" charset="0"/>
                <a:ea typeface="Times New Roman" pitchFamily="18" charset="0"/>
                <a:cs typeface="Arial" pitchFamily="34" charset="0"/>
              </a:endParaRPr>
            </a:p>
          </p:txBody>
        </p:sp>
        <p:sp>
          <p:nvSpPr>
            <p:cNvPr id="41" name="40 Elipse"/>
            <p:cNvSpPr/>
            <p:nvPr/>
          </p:nvSpPr>
          <p:spPr bwMode="auto">
            <a:xfrm>
              <a:off x="6123768" y="6190896"/>
              <a:ext cx="831680" cy="358332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rtlCol="0" anchor="ctr"/>
            <a:lstStyle/>
            <a:p>
              <a:pPr algn="ctr">
                <a:spcAft>
                  <a:spcPts val="1000"/>
                </a:spcAft>
              </a:pPr>
              <a:endParaRPr lang="es-AR" sz="1000" b="1" dirty="0" smtClean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3" name="AutoShape 18"/>
          <p:cNvSpPr>
            <a:spLocks noChangeArrowheads="1"/>
          </p:cNvSpPr>
          <p:nvPr/>
        </p:nvSpPr>
        <p:spPr bwMode="auto">
          <a:xfrm>
            <a:off x="218781" y="1198002"/>
            <a:ext cx="366568" cy="4572032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99CCFF"/>
              </a:gs>
              <a:gs pos="50000">
                <a:srgbClr val="F3F9FF"/>
              </a:gs>
              <a:gs pos="100000">
                <a:srgbClr val="99CCFF"/>
              </a:gs>
            </a:gsLst>
            <a:lin ang="0" scaled="1"/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vert270"/>
          <a:lstStyle/>
          <a:p>
            <a:pPr algn="ctr">
              <a:defRPr/>
            </a:pPr>
            <a:r>
              <a:rPr lang="es-ES" sz="1400" b="1" i="1" dirty="0">
                <a:ea typeface="Times New Roman" pitchFamily="18" charset="0"/>
                <a:cs typeface="Arial" charset="0"/>
              </a:rPr>
              <a:t>Requisitos Legales y de otras  partes interesadas</a:t>
            </a:r>
            <a:endParaRPr lang="es-ES" sz="1400" dirty="0">
              <a:ea typeface="Times New Roman" pitchFamily="18" charset="0"/>
              <a:cs typeface="Arial" charset="0"/>
            </a:endParaRPr>
          </a:p>
          <a:p>
            <a:pPr>
              <a:defRPr/>
            </a:pPr>
            <a:endParaRPr lang="es-AR" sz="1400" dirty="0"/>
          </a:p>
        </p:txBody>
      </p:sp>
      <p:sp>
        <p:nvSpPr>
          <p:cNvPr id="46" name="AutoShape 50"/>
          <p:cNvSpPr>
            <a:spLocks noChangeArrowheads="1"/>
          </p:cNvSpPr>
          <p:nvPr/>
        </p:nvSpPr>
        <p:spPr bwMode="auto">
          <a:xfrm>
            <a:off x="653886" y="2452297"/>
            <a:ext cx="366963" cy="1745536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99CCFF"/>
              </a:gs>
              <a:gs pos="50000">
                <a:srgbClr val="F3F9FF"/>
              </a:gs>
              <a:gs pos="100000">
                <a:srgbClr val="99CCFF"/>
              </a:gs>
            </a:gsLst>
            <a:lin ang="0" scaled="1"/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vert270"/>
          <a:lstStyle/>
          <a:p>
            <a:pPr algn="ctr">
              <a:defRPr/>
            </a:pPr>
            <a:r>
              <a:rPr lang="es-AR" sz="1400" b="1" dirty="0" smtClean="0"/>
              <a:t>Requisitos CLIENTES</a:t>
            </a:r>
            <a:endParaRPr lang="es-AR" sz="1400" b="1" dirty="0"/>
          </a:p>
        </p:txBody>
      </p:sp>
      <p:sp>
        <p:nvSpPr>
          <p:cNvPr id="60" name="AutoShape 36"/>
          <p:cNvSpPr>
            <a:spLocks noChangeArrowheads="1"/>
          </p:cNvSpPr>
          <p:nvPr/>
        </p:nvSpPr>
        <p:spPr bwMode="auto">
          <a:xfrm>
            <a:off x="2372671" y="5683097"/>
            <a:ext cx="4677425" cy="321471"/>
          </a:xfrm>
          <a:prstGeom prst="flowChartAlternateProcess">
            <a:avLst/>
          </a:prstGeom>
          <a:gradFill rotWithShape="0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rgbClr val="333399">
                  <a:gamma/>
                  <a:tint val="33725"/>
                  <a:invGamma/>
                </a:srgbClr>
              </a:gs>
            </a:gsLst>
            <a:lin ang="5400000" scaled="1"/>
          </a:gra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18000" tIns="82800" rIns="18000" bIns="10800"/>
          <a:lstStyle/>
          <a:p>
            <a:pPr algn="ctr" eaLnBrk="0" hangingPunct="0">
              <a:defRPr/>
            </a:pPr>
            <a:r>
              <a:rPr lang="es-ES" sz="1400" b="1" dirty="0" smtClean="0">
                <a:latin typeface="Arial" pitchFamily="34" charset="0"/>
              </a:rPr>
              <a:t>PROVEEDOR</a:t>
            </a:r>
            <a:endParaRPr lang="es-ES" sz="1400" b="1" dirty="0">
              <a:latin typeface="Arial" pitchFamily="34" charset="0"/>
            </a:endParaRPr>
          </a:p>
        </p:txBody>
      </p:sp>
      <p:sp>
        <p:nvSpPr>
          <p:cNvPr id="62" name="Text Box 35"/>
          <p:cNvSpPr txBox="1">
            <a:spLocks noChangeArrowheads="1"/>
          </p:cNvSpPr>
          <p:nvPr/>
        </p:nvSpPr>
        <p:spPr bwMode="auto">
          <a:xfrm flipH="1">
            <a:off x="1040585" y="2810125"/>
            <a:ext cx="928696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tabLst>
                <a:tab pos="449263" algn="r"/>
                <a:tab pos="2700338" algn="ctr"/>
                <a:tab pos="5400675" algn="r"/>
              </a:tabLst>
            </a:pPr>
            <a:r>
              <a:rPr lang="es-ES" sz="10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Flujo de Información</a:t>
            </a:r>
            <a:endParaRPr lang="es-ES" sz="36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64" name="Text Box 35"/>
          <p:cNvSpPr txBox="1">
            <a:spLocks noChangeArrowheads="1"/>
          </p:cNvSpPr>
          <p:nvPr/>
        </p:nvSpPr>
        <p:spPr bwMode="auto">
          <a:xfrm flipH="1">
            <a:off x="7031482" y="2759661"/>
            <a:ext cx="928696" cy="250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tabLst>
                <a:tab pos="449263" algn="r"/>
                <a:tab pos="2700338" algn="ctr"/>
                <a:tab pos="5400675" algn="r"/>
              </a:tabLst>
            </a:pPr>
            <a:r>
              <a:rPr lang="es-ES" sz="1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Servicios</a:t>
            </a:r>
            <a:endParaRPr lang="es-ES" sz="36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69" name="AutoShape 39"/>
          <p:cNvSpPr>
            <a:spLocks noChangeArrowheads="1"/>
          </p:cNvSpPr>
          <p:nvPr/>
        </p:nvSpPr>
        <p:spPr bwMode="auto">
          <a:xfrm>
            <a:off x="7276315" y="4889737"/>
            <a:ext cx="1070820" cy="523876"/>
          </a:xfrm>
          <a:prstGeom prst="flowChartAlternateProcess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18000" rIns="18000"/>
          <a:lstStyle/>
          <a:p>
            <a:pPr algn="ctr" eaLnBrk="0" hangingPunct="0"/>
            <a:r>
              <a:rPr lang="es-ES" sz="9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Medición de la Satisfacción del Cliente</a:t>
            </a:r>
            <a:endParaRPr lang="es-ES" sz="32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70" name="Text Box 22"/>
          <p:cNvSpPr txBox="1">
            <a:spLocks noChangeArrowheads="1"/>
          </p:cNvSpPr>
          <p:nvPr/>
        </p:nvSpPr>
        <p:spPr bwMode="auto">
          <a:xfrm rot="16200000">
            <a:off x="3943056" y="5032304"/>
            <a:ext cx="1087676" cy="602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tabLst>
                <a:tab pos="449263" algn="r"/>
                <a:tab pos="2700338" algn="ctr"/>
                <a:tab pos="5400675" algn="r"/>
              </a:tabLst>
            </a:pPr>
            <a:r>
              <a:rPr lang="es-ES" sz="11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Flujo </a:t>
            </a:r>
            <a:r>
              <a:rPr lang="es-ES" sz="11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de </a:t>
            </a:r>
            <a:endParaRPr lang="es-ES" sz="11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tabLst>
                <a:tab pos="449263" algn="r"/>
                <a:tab pos="2700338" algn="ctr"/>
                <a:tab pos="5400675" algn="r"/>
              </a:tabLst>
            </a:pPr>
            <a:r>
              <a:rPr lang="es-ES" sz="11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Información</a:t>
            </a:r>
          </a:p>
        </p:txBody>
      </p:sp>
      <p:sp>
        <p:nvSpPr>
          <p:cNvPr id="68" name="AutoShape 18"/>
          <p:cNvSpPr>
            <a:spLocks noChangeArrowheads="1"/>
          </p:cNvSpPr>
          <p:nvPr/>
        </p:nvSpPr>
        <p:spPr bwMode="auto">
          <a:xfrm rot="10800000">
            <a:off x="8405048" y="1343533"/>
            <a:ext cx="565968" cy="4572032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99CCFF"/>
              </a:gs>
              <a:gs pos="50000">
                <a:srgbClr val="F3F9FF"/>
              </a:gs>
              <a:gs pos="100000">
                <a:srgbClr val="99CCFF"/>
              </a:gs>
            </a:gsLst>
            <a:lin ang="0" scaled="1"/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vert270"/>
          <a:lstStyle/>
          <a:p>
            <a:pPr algn="ctr">
              <a:defRPr/>
            </a:pPr>
            <a:r>
              <a:rPr lang="es-ES" sz="1400" b="1" i="1" dirty="0" smtClean="0">
                <a:ea typeface="Times New Roman" pitchFamily="18" charset="0"/>
                <a:cs typeface="Arial" charset="0"/>
              </a:rPr>
              <a:t> Cumplimiento de Requisitos </a:t>
            </a:r>
            <a:r>
              <a:rPr lang="es-ES" sz="1400" b="1" i="1" dirty="0">
                <a:ea typeface="Times New Roman" pitchFamily="18" charset="0"/>
                <a:cs typeface="Arial" charset="0"/>
              </a:rPr>
              <a:t>Legales y de otras  partes interesadas</a:t>
            </a:r>
            <a:endParaRPr lang="es-ES" sz="1400" dirty="0">
              <a:ea typeface="Times New Roman" pitchFamily="18" charset="0"/>
              <a:cs typeface="Arial" charset="0"/>
            </a:endParaRPr>
          </a:p>
          <a:p>
            <a:pPr>
              <a:defRPr/>
            </a:pPr>
            <a:endParaRPr lang="es-AR" sz="1400" dirty="0"/>
          </a:p>
        </p:txBody>
      </p:sp>
      <p:sp>
        <p:nvSpPr>
          <p:cNvPr id="71" name="AutoShape 50"/>
          <p:cNvSpPr>
            <a:spLocks noChangeArrowheads="1"/>
          </p:cNvSpPr>
          <p:nvPr/>
        </p:nvSpPr>
        <p:spPr bwMode="auto">
          <a:xfrm rot="10800000">
            <a:off x="7809060" y="2501280"/>
            <a:ext cx="547296" cy="1745536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99CCFF"/>
              </a:gs>
              <a:gs pos="50000">
                <a:srgbClr val="F3F9FF"/>
              </a:gs>
              <a:gs pos="100000">
                <a:srgbClr val="99CCFF"/>
              </a:gs>
            </a:gsLst>
            <a:lin ang="0" scaled="1"/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vert270"/>
          <a:lstStyle/>
          <a:p>
            <a:pPr algn="ctr">
              <a:defRPr/>
            </a:pPr>
            <a:r>
              <a:rPr lang="es-AR" sz="1400" b="1" dirty="0" smtClean="0"/>
              <a:t>Satisfacción de CLIENTES</a:t>
            </a:r>
            <a:endParaRPr lang="es-AR" sz="1400" b="1" dirty="0"/>
          </a:p>
        </p:txBody>
      </p:sp>
      <p:grpSp>
        <p:nvGrpSpPr>
          <p:cNvPr id="24" name="23 Grupo"/>
          <p:cNvGrpSpPr/>
          <p:nvPr/>
        </p:nvGrpSpPr>
        <p:grpSpPr>
          <a:xfrm>
            <a:off x="1789289" y="3501008"/>
            <a:ext cx="478455" cy="1190006"/>
            <a:chOff x="1258536" y="3751162"/>
            <a:chExt cx="478455" cy="1190006"/>
          </a:xfrm>
        </p:grpSpPr>
        <p:sp>
          <p:nvSpPr>
            <p:cNvPr id="72" name="71 Flecha curvada hacia la derecha"/>
            <p:cNvSpPr/>
            <p:nvPr/>
          </p:nvSpPr>
          <p:spPr bwMode="auto">
            <a:xfrm>
              <a:off x="1353011" y="3996680"/>
              <a:ext cx="383980" cy="944488"/>
            </a:xfrm>
            <a:prstGeom prst="curvedRightArrow">
              <a:avLst>
                <a:gd name="adj1" fmla="val 25000"/>
                <a:gd name="adj2" fmla="val 73233"/>
                <a:gd name="adj3" fmla="val 39781"/>
              </a:avLst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rtlCol="0" anchor="ctr"/>
            <a:lstStyle/>
            <a:p>
              <a:pPr algn="ctr">
                <a:spcAft>
                  <a:spcPts val="1000"/>
                </a:spcAft>
              </a:pPr>
              <a:endParaRPr lang="es-AR" sz="1000" b="1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72 Rectángulo"/>
            <p:cNvSpPr/>
            <p:nvPr/>
          </p:nvSpPr>
          <p:spPr>
            <a:xfrm rot="16644676">
              <a:off x="932100" y="4077598"/>
              <a:ext cx="991425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es-ES" sz="1600" b="1" dirty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</a:rPr>
                <a:t>L</a:t>
              </a:r>
              <a:r>
                <a:rPr lang="es-ES" sz="1600" b="1" cap="none" spc="0" dirty="0" smtClean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  <a:effectLst/>
                </a:rPr>
                <a:t>iderazgo</a:t>
              </a:r>
              <a:endParaRPr lang="es-ES" sz="16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</a:endParaRPr>
            </a:p>
          </p:txBody>
        </p:sp>
      </p:grpSp>
      <p:grpSp>
        <p:nvGrpSpPr>
          <p:cNvPr id="25" name="24 Grupo"/>
          <p:cNvGrpSpPr/>
          <p:nvPr/>
        </p:nvGrpSpPr>
        <p:grpSpPr>
          <a:xfrm>
            <a:off x="1703920" y="1634681"/>
            <a:ext cx="478455" cy="1190006"/>
            <a:chOff x="1106136" y="1361227"/>
            <a:chExt cx="478455" cy="1190006"/>
          </a:xfrm>
        </p:grpSpPr>
        <p:sp>
          <p:nvSpPr>
            <p:cNvPr id="2" name="1 Flecha curvada hacia la derecha"/>
            <p:cNvSpPr/>
            <p:nvPr/>
          </p:nvSpPr>
          <p:spPr bwMode="auto">
            <a:xfrm>
              <a:off x="1200611" y="1606745"/>
              <a:ext cx="383980" cy="944488"/>
            </a:xfrm>
            <a:prstGeom prst="curvedRightArrow">
              <a:avLst>
                <a:gd name="adj1" fmla="val 25000"/>
                <a:gd name="adj2" fmla="val 73233"/>
                <a:gd name="adj3" fmla="val 39781"/>
              </a:avLst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rtlCol="0" anchor="ctr"/>
            <a:lstStyle/>
            <a:p>
              <a:pPr algn="ctr">
                <a:spcAft>
                  <a:spcPts val="1000"/>
                </a:spcAft>
              </a:pPr>
              <a:endParaRPr lang="es-AR" sz="1000" b="1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" name="2 Rectángulo"/>
            <p:cNvSpPr/>
            <p:nvPr/>
          </p:nvSpPr>
          <p:spPr>
            <a:xfrm rot="16644676">
              <a:off x="779700" y="1687663"/>
              <a:ext cx="991425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es-ES" sz="1600" b="1" dirty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</a:rPr>
                <a:t>L</a:t>
              </a:r>
              <a:r>
                <a:rPr lang="es-ES" sz="1600" b="1" cap="none" spc="0" dirty="0" smtClean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  <a:effectLst/>
                </a:rPr>
                <a:t>iderazgo</a:t>
              </a:r>
              <a:endParaRPr lang="es-ES" sz="16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</a:endParaRPr>
            </a:p>
          </p:txBody>
        </p:sp>
      </p:grpSp>
      <p:grpSp>
        <p:nvGrpSpPr>
          <p:cNvPr id="29" name="28 Grupo"/>
          <p:cNvGrpSpPr/>
          <p:nvPr/>
        </p:nvGrpSpPr>
        <p:grpSpPr>
          <a:xfrm>
            <a:off x="7225829" y="1358366"/>
            <a:ext cx="583230" cy="1170827"/>
            <a:chOff x="7226906" y="1165774"/>
            <a:chExt cx="583230" cy="1170827"/>
          </a:xfrm>
        </p:grpSpPr>
        <p:sp>
          <p:nvSpPr>
            <p:cNvPr id="81" name="80 Flecha curvada hacia la derecha"/>
            <p:cNvSpPr/>
            <p:nvPr/>
          </p:nvSpPr>
          <p:spPr bwMode="auto">
            <a:xfrm rot="9891937">
              <a:off x="7226906" y="1392113"/>
              <a:ext cx="383980" cy="944488"/>
            </a:xfrm>
            <a:prstGeom prst="curvedRightArrow">
              <a:avLst>
                <a:gd name="adj1" fmla="val 25000"/>
                <a:gd name="adj2" fmla="val 73233"/>
                <a:gd name="adj3" fmla="val 39781"/>
              </a:avLst>
            </a:prstGeom>
            <a:solidFill>
              <a:srgbClr val="FFC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rtlCol="0" anchor="ctr"/>
            <a:lstStyle/>
            <a:p>
              <a:pPr algn="ctr">
                <a:spcAft>
                  <a:spcPts val="1000"/>
                </a:spcAft>
              </a:pPr>
              <a:endParaRPr lang="es-AR" sz="1000" b="1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81 Rectángulo"/>
            <p:cNvSpPr/>
            <p:nvPr/>
          </p:nvSpPr>
          <p:spPr>
            <a:xfrm rot="3901192">
              <a:off x="7120299" y="1517057"/>
              <a:ext cx="1041119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es-ES" sz="1600" b="1" dirty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</a:rPr>
                <a:t>	</a:t>
              </a:r>
              <a:r>
                <a:rPr lang="es-ES" sz="1600" b="1" dirty="0" smtClean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</a:rPr>
                <a:t>Mejora </a:t>
              </a:r>
            </a:p>
            <a:p>
              <a:pPr algn="ctr"/>
              <a:r>
                <a:rPr lang="es-ES" sz="1600" b="1" dirty="0" smtClean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</a:rPr>
                <a:t>Continua</a:t>
              </a:r>
              <a:endParaRPr lang="es-ES" sz="16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</a:endParaRPr>
            </a:p>
          </p:txBody>
        </p:sp>
      </p:grpSp>
      <p:grpSp>
        <p:nvGrpSpPr>
          <p:cNvPr id="32" name="31 Grupo"/>
          <p:cNvGrpSpPr/>
          <p:nvPr/>
        </p:nvGrpSpPr>
        <p:grpSpPr>
          <a:xfrm>
            <a:off x="7074514" y="3385743"/>
            <a:ext cx="383980" cy="1389475"/>
            <a:chOff x="7074514" y="3385743"/>
            <a:chExt cx="383980" cy="1389475"/>
          </a:xfrm>
        </p:grpSpPr>
        <p:sp>
          <p:nvSpPr>
            <p:cNvPr id="83" name="82 Flecha curvada hacia la derecha"/>
            <p:cNvSpPr/>
            <p:nvPr/>
          </p:nvSpPr>
          <p:spPr bwMode="auto">
            <a:xfrm rot="10979739">
              <a:off x="7074514" y="3385743"/>
              <a:ext cx="383980" cy="944488"/>
            </a:xfrm>
            <a:prstGeom prst="curvedRightArrow">
              <a:avLst>
                <a:gd name="adj1" fmla="val 25000"/>
                <a:gd name="adj2" fmla="val 73233"/>
                <a:gd name="adj3" fmla="val 39781"/>
              </a:avLst>
            </a:prstGeom>
            <a:solidFill>
              <a:srgbClr val="FFC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rtlCol="0" anchor="ctr"/>
            <a:lstStyle/>
            <a:p>
              <a:pPr algn="ctr">
                <a:spcAft>
                  <a:spcPts val="1000"/>
                </a:spcAft>
              </a:pPr>
              <a:endParaRPr lang="es-AR" sz="1000" b="1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83 Rectángulo"/>
            <p:cNvSpPr/>
            <p:nvPr/>
          </p:nvSpPr>
          <p:spPr>
            <a:xfrm rot="7790707">
              <a:off x="6742389" y="4085382"/>
              <a:ext cx="1041119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es-ES" sz="1600" b="1" dirty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</a:rPr>
                <a:t>	</a:t>
              </a:r>
              <a:r>
                <a:rPr lang="es-ES" sz="1600" b="1" dirty="0" smtClean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</a:rPr>
                <a:t>Mejora </a:t>
              </a:r>
            </a:p>
            <a:p>
              <a:pPr algn="ctr"/>
              <a:r>
                <a:rPr lang="es-ES" sz="1600" b="1" dirty="0" smtClean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</a:rPr>
                <a:t>Continua</a:t>
              </a:r>
              <a:endParaRPr lang="es-ES" sz="16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</a:endParaRPr>
            </a:p>
          </p:txBody>
        </p:sp>
      </p:grpSp>
      <p:sp>
        <p:nvSpPr>
          <p:cNvPr id="6" name="5 Flecha derecha"/>
          <p:cNvSpPr/>
          <p:nvPr/>
        </p:nvSpPr>
        <p:spPr bwMode="auto">
          <a:xfrm>
            <a:off x="1582175" y="3170865"/>
            <a:ext cx="572921" cy="135914"/>
          </a:xfrm>
          <a:prstGeom prst="rightArrow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54000" rIns="54000" rtlCol="0" anchor="ctr"/>
          <a:lstStyle/>
          <a:p>
            <a:pPr algn="ctr">
              <a:spcAft>
                <a:spcPts val="1000"/>
              </a:spcAft>
            </a:pPr>
            <a:endParaRPr lang="es-AR" sz="1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84 Flecha derecha"/>
          <p:cNvSpPr/>
          <p:nvPr/>
        </p:nvSpPr>
        <p:spPr bwMode="auto">
          <a:xfrm>
            <a:off x="7164288" y="3149070"/>
            <a:ext cx="572921" cy="135914"/>
          </a:xfrm>
          <a:prstGeom prst="rightArrow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54000" rIns="54000" rtlCol="0" anchor="ctr"/>
          <a:lstStyle/>
          <a:p>
            <a:pPr algn="ctr">
              <a:spcAft>
                <a:spcPts val="1000"/>
              </a:spcAft>
            </a:pPr>
            <a:endParaRPr lang="es-AR" sz="1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Flecha arriba y abajo"/>
          <p:cNvSpPr/>
          <p:nvPr/>
        </p:nvSpPr>
        <p:spPr bwMode="auto">
          <a:xfrm>
            <a:off x="4608004" y="5290175"/>
            <a:ext cx="180020" cy="424841"/>
          </a:xfrm>
          <a:prstGeom prst="upDownArrow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54000" rIns="54000" rtlCol="0" anchor="ctr"/>
          <a:lstStyle/>
          <a:p>
            <a:pPr algn="ctr">
              <a:spcAft>
                <a:spcPts val="1000"/>
              </a:spcAft>
            </a:pPr>
            <a:endParaRPr lang="es-AR" sz="10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http://www.greenoilservices.com/wp-content/uploads/2018/03/logo-offset.pn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6" y="112382"/>
            <a:ext cx="1995505" cy="97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AutoShape 8"/>
          <p:cNvSpPr>
            <a:spLocks noChangeArrowheads="1"/>
          </p:cNvSpPr>
          <p:nvPr/>
        </p:nvSpPr>
        <p:spPr bwMode="auto">
          <a:xfrm>
            <a:off x="2673975" y="2352443"/>
            <a:ext cx="3893681" cy="1413285"/>
          </a:xfrm>
          <a:prstGeom prst="chevron">
            <a:avLst>
              <a:gd name="adj" fmla="val 1776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algn="ctr"/>
            <a:r>
              <a:rPr lang="es-ES" sz="1200" b="1" dirty="0" smtClean="0">
                <a:latin typeface="Arial Narrow" pitchFamily="34" charset="0"/>
                <a:ea typeface="Times New Roman" pitchFamily="18" charset="0"/>
                <a:cs typeface="Arial" pitchFamily="34" charset="0"/>
              </a:rPr>
              <a:t>OPERACIONES</a:t>
            </a:r>
            <a:br>
              <a:rPr lang="es-ES" sz="1200" b="1" dirty="0" smtClean="0">
                <a:latin typeface="Arial Narrow" pitchFamily="34" charset="0"/>
                <a:ea typeface="Times New Roman" pitchFamily="18" charset="0"/>
                <a:cs typeface="Arial" pitchFamily="34" charset="0"/>
              </a:rPr>
            </a:br>
            <a:r>
              <a:rPr lang="es-ES" sz="11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/>
            </a:r>
            <a:br>
              <a:rPr lang="es-ES" sz="11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</a:br>
            <a:r>
              <a:rPr lang="es-ES" sz="11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 (Cargas líquidas, asistencia a equipos de torre, </a:t>
            </a:r>
            <a:r>
              <a:rPr lang="es-ES" sz="1100" dirty="0" err="1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Flush</a:t>
            </a:r>
            <a:r>
              <a:rPr lang="es-ES" sz="11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</a:t>
            </a:r>
            <a:r>
              <a:rPr lang="es-ES" sz="1100" dirty="0" err="1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By</a:t>
            </a:r>
            <a:r>
              <a:rPr lang="es-ES" sz="11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, </a:t>
            </a:r>
            <a:r>
              <a:rPr lang="es-ES" sz="1100" dirty="0" err="1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Estimulacion</a:t>
            </a:r>
            <a:r>
              <a:rPr lang="es-ES" sz="11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de pozos, </a:t>
            </a:r>
            <a:r>
              <a:rPr lang="es-ES" sz="1100" dirty="0" err="1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Limpíeza</a:t>
            </a:r>
            <a:r>
              <a:rPr lang="es-ES" sz="11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de </a:t>
            </a:r>
            <a:r>
              <a:rPr lang="es-ES" sz="11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tanques, </a:t>
            </a:r>
            <a:r>
              <a:rPr lang="es-ES" sz="1100" dirty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H</a:t>
            </a:r>
            <a:r>
              <a:rPr lang="es-ES" sz="11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ot </a:t>
            </a:r>
            <a:r>
              <a:rPr lang="es-ES" sz="1100" dirty="0" err="1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water</a:t>
            </a:r>
            <a:r>
              <a:rPr lang="es-ES" sz="11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</a:t>
            </a:r>
            <a:r>
              <a:rPr lang="es-ES" sz="1100" dirty="0" err="1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oil</a:t>
            </a:r>
            <a:r>
              <a:rPr lang="es-ES" sz="11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, </a:t>
            </a:r>
            <a:r>
              <a:rPr lang="es-ES" sz="1100" dirty="0" err="1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Tratatamiento</a:t>
            </a:r>
            <a:r>
              <a:rPr lang="es-ES" sz="110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</a:t>
            </a:r>
            <a:r>
              <a:rPr lang="es-ES" sz="110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e </a:t>
            </a:r>
            <a:r>
              <a:rPr lang="es-ES" sz="110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nyección</a:t>
            </a:r>
            <a:r>
              <a:rPr lang="es-ES" sz="11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</a:t>
            </a:r>
            <a:r>
              <a:rPr lang="es-ES" sz="11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de parafinas, Limpieza de </a:t>
            </a:r>
            <a:r>
              <a:rPr lang="es-ES" sz="1100" dirty="0" err="1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tubing</a:t>
            </a:r>
            <a:r>
              <a:rPr lang="es-ES" sz="1100" dirty="0" smtClean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de producción)</a:t>
            </a:r>
          </a:p>
        </p:txBody>
      </p:sp>
      <p:sp>
        <p:nvSpPr>
          <p:cNvPr id="49" name="48 CuadroTexto"/>
          <p:cNvSpPr txBox="1"/>
          <p:nvPr/>
        </p:nvSpPr>
        <p:spPr>
          <a:xfrm>
            <a:off x="7356272" y="173832"/>
            <a:ext cx="155523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100" dirty="0" smtClean="0"/>
              <a:t>ANEXO III-MSGI</a:t>
            </a:r>
          </a:p>
          <a:p>
            <a:r>
              <a:rPr lang="es-AR" sz="1100" dirty="0" smtClean="0"/>
              <a:t>Versión: 01</a:t>
            </a:r>
          </a:p>
          <a:p>
            <a:r>
              <a:rPr lang="es-AR" sz="1100" dirty="0" smtClean="0"/>
              <a:t>Fecha Rev.: 09/08/2019</a:t>
            </a:r>
            <a:endParaRPr lang="es-AR" sz="1100" dirty="0"/>
          </a:p>
        </p:txBody>
      </p:sp>
    </p:spTree>
    <p:extLst>
      <p:ext uri="{BB962C8B-B14F-4D97-AF65-F5344CB8AC3E}">
        <p14:creationId xmlns:p14="http://schemas.microsoft.com/office/powerpoint/2010/main" val="9136055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2700">
          <a:solidFill>
            <a:schemeClr val="tx1"/>
          </a:solidFill>
          <a:miter lim="800000"/>
          <a:headEnd/>
          <a:tailEnd/>
        </a:ln>
      </a:spPr>
      <a:bodyPr lIns="54000" rIns="54000"/>
      <a:lstStyle>
        <a:defPPr algn="ctr">
          <a:spcAft>
            <a:spcPts val="1000"/>
          </a:spcAft>
          <a:defRPr sz="1000" b="1" dirty="0" smtClean="0">
            <a:latin typeface="Arial" pitchFamily="34" charset="0"/>
            <a:cs typeface="Arial" pitchFamily="34" charset="0"/>
          </a:defRPr>
        </a:defPPr>
      </a:lst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85</Words>
  <Application>Microsoft Office PowerPoint</Application>
  <PresentationFormat>Presentación en pantalla (4:3)</PresentationFormat>
  <Paragraphs>30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Petrobras Argentina S.A.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Administrator</dc:creator>
  <cp:lastModifiedBy>Luffi</cp:lastModifiedBy>
  <cp:revision>18</cp:revision>
  <dcterms:created xsi:type="dcterms:W3CDTF">2016-02-26T12:41:28Z</dcterms:created>
  <dcterms:modified xsi:type="dcterms:W3CDTF">2019-08-13T13:25:58Z</dcterms:modified>
</cp:coreProperties>
</file>