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7" r:id="rId5"/>
    <p:sldId id="259" r:id="rId6"/>
    <p:sldId id="258" r:id="rId7"/>
  </p:sldIdLst>
  <p:sldSz cx="12192000" cy="6858000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FD621C-59F5-D249-1426-EE5815E29E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D1F492E-81F1-E465-C631-0E7324D5E9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17D089D-9DDB-FFCA-D743-4F95622339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6DD36-F7B2-42FE-B326-D2846A779F95}" type="datetimeFigureOut">
              <a:rPr lang="es-AR" smtClean="0"/>
              <a:t>2/6/2022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D9113BA-0E77-130F-C2FB-1DD0A5D625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6C750F0-3A43-17B2-CC18-9A79155DC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BEE2A-DEAB-4183-8E04-71610A1F49F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1190748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307C19-EEFD-2958-F6B9-B530B603B2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ABEED79-3745-CEC3-D81D-4BA73A3E08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59E2505-5F25-C8FC-15AE-06EFDBA82A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6DD36-F7B2-42FE-B326-D2846A779F95}" type="datetimeFigureOut">
              <a:rPr lang="es-AR" smtClean="0"/>
              <a:t>2/6/2022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7682704-4C92-D97A-2729-95A32C09AA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3019341-2C00-39B6-9B99-19F56E734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BEE2A-DEAB-4183-8E04-71610A1F49F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3718944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47E3EE4-89CC-EE11-1283-4B869BF28F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31C95E9-7361-F090-824D-DCDCC21E68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2E22027-7896-2ADB-9E12-F471C45C1C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6DD36-F7B2-42FE-B326-D2846A779F95}" type="datetimeFigureOut">
              <a:rPr lang="es-AR" smtClean="0"/>
              <a:t>2/6/2022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3A073C5-3CEC-4CE6-47CF-5379ED20C0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1DEACCF-8238-B6B3-9257-B5EB31DA17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BEE2A-DEAB-4183-8E04-71610A1F49F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4287294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0491989-E2D5-FCE6-7C01-A2427D211F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7720665-AB2F-78A9-BBFC-309D642DA8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9DCEF26-A5AC-2F85-0ECB-3C20A1B1C6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5EDF7CB-BA19-63F4-9978-A786E13000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6DD36-F7B2-42FE-B326-D2846A779F95}" type="datetimeFigureOut">
              <a:rPr lang="es-AR" smtClean="0"/>
              <a:t>2/6/2022</a:t>
            </a:fld>
            <a:endParaRPr lang="es-A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D0569CD-451E-B13E-465A-9ADC6DDA0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B25FAEE-D3EF-5E92-4756-67728E64DF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BEE2A-DEAB-4183-8E04-71610A1F49F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6938648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683AFB1-2F61-7D9E-74CD-EE6C63D188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71D2A72-1738-3B73-8CBB-306D0C9C58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955164D-2FBC-8180-519B-4DEFF0486A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4B7C1285-7C6C-8BD4-93B1-EF286945A9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14D765DD-81C4-C26D-EE9C-AFCD583AEF7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BC67449C-2DBB-17A6-B78F-A969201724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6DD36-F7B2-42FE-B326-D2846A779F95}" type="datetimeFigureOut">
              <a:rPr lang="es-AR" smtClean="0"/>
              <a:t>2/6/2022</a:t>
            </a:fld>
            <a:endParaRPr lang="es-AR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2F1AFB53-36B5-775E-AEA1-F3AEB9F60B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38CB14B3-858B-92FB-C21C-A3ECFEF2FD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BEE2A-DEAB-4183-8E04-71610A1F49F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1103587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B6EF04E-6347-28A1-80BE-4A2F324A31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024F986B-22A4-C54A-B5A5-28351B1725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6DD36-F7B2-42FE-B326-D2846A779F95}" type="datetimeFigureOut">
              <a:rPr lang="es-AR" smtClean="0"/>
              <a:t>2/6/2022</a:t>
            </a:fld>
            <a:endParaRPr lang="es-AR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91EE6AD-09AB-028B-57DA-9235279B25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A0091019-8214-D69A-2C33-B4815A520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BEE2A-DEAB-4183-8E04-71610A1F49F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9270194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B8313C09-424C-3336-6D59-52282A96FE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6DD36-F7B2-42FE-B326-D2846A779F95}" type="datetimeFigureOut">
              <a:rPr lang="es-AR" smtClean="0"/>
              <a:t>2/6/2022</a:t>
            </a:fld>
            <a:endParaRPr lang="es-AR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3A8B6531-01CB-D372-1AD1-5C57D4F525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099203B-88E6-6104-A5F7-AEA4084312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BEE2A-DEAB-4183-8E04-71610A1F49F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3943971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66C3D9-855D-7A1D-8E49-AF2ADB47DD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9E8FCFD-D56C-7EC1-26E2-C57FFFC9EB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BF22E8E-B2E1-5F8D-F967-A7683E4876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8BB3922-9919-2872-49AF-6C98857D0D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6DD36-F7B2-42FE-B326-D2846A779F95}" type="datetimeFigureOut">
              <a:rPr lang="es-AR" smtClean="0"/>
              <a:t>2/6/2022</a:t>
            </a:fld>
            <a:endParaRPr lang="es-A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FB9F4B9-CEB1-903C-6D88-B288400F0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63DA812-05F8-F838-A9AA-19A42E157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BEE2A-DEAB-4183-8E04-71610A1F49F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8443240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00C8C9-73A8-E5AC-E88F-3204678CB6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81B67C9-C1FE-66D1-77B9-35C92F1066F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29CB766-939E-7450-3555-6A83DFCA9A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54C33E6-DDAC-2AE3-37A4-C8DD2C8AD8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6DD36-F7B2-42FE-B326-D2846A779F95}" type="datetimeFigureOut">
              <a:rPr lang="es-AR" smtClean="0"/>
              <a:t>2/6/2022</a:t>
            </a:fld>
            <a:endParaRPr lang="es-A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357E813-7C0B-951C-5A88-45CE9B1AF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781DFAF-B548-3191-CFC2-16E591A156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BEE2A-DEAB-4183-8E04-71610A1F49F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7561704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65DF56-A4C7-8B4C-D340-88C7EB7BC8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E962908-DB92-885F-3C02-DD7DC073C3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7A9073-1F70-188F-4010-990A5E17A7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6DD36-F7B2-42FE-B326-D2846A779F95}" type="datetimeFigureOut">
              <a:rPr lang="es-AR" smtClean="0"/>
              <a:t>2/6/2022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2078616-D3E6-17D5-DED1-1F119E8BDE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884158A-B7AE-61FE-A29F-E6C9A1FD6B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BEE2A-DEAB-4183-8E04-71610A1F49F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8527130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FBDFBB43-25BF-51AB-E42F-BCFF0B2B44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827CA4B-F562-5850-6046-8A6E3C3E7C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4A8447D-7A8B-426D-A0E5-2341AC32F8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6DD36-F7B2-42FE-B326-D2846A779F95}" type="datetimeFigureOut">
              <a:rPr lang="es-AR" smtClean="0"/>
              <a:t>2/6/2022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1474F0C-D4D3-9E5D-3685-7487F90721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AA118D5-5DEE-6874-E811-4D1F8DC55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BEE2A-DEAB-4183-8E04-71610A1F49F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5965011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0A051FDC-CA64-BF0A-47A4-8AF90CC120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0CB7F31-E06D-1B14-B1C0-21EB02FC00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4771B1E-4224-D93C-C12E-BE19A7261F1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86DD36-F7B2-42FE-B326-D2846A779F95}" type="datetimeFigureOut">
              <a:rPr lang="es-AR" smtClean="0"/>
              <a:t>2/6/2022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1417A62-90E4-11DF-843F-5D49A4B709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5619DF7-6FE5-0F71-2B8E-981BBD799E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7BEE2A-DEAB-4183-8E04-71610A1F49F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6657557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E80E59C2-2152-1FE3-F70F-5B219C39AAF1}"/>
              </a:ext>
            </a:extLst>
          </p:cNvPr>
          <p:cNvSpPr txBox="1"/>
          <p:nvPr/>
        </p:nvSpPr>
        <p:spPr>
          <a:xfrm>
            <a:off x="8257735" y="0"/>
            <a:ext cx="3934266" cy="461665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chemeClr val="bg1"/>
                </a:solidFill>
              </a:rPr>
              <a:t>Método diagrama ISHIKAWA. </a:t>
            </a:r>
            <a:endParaRPr lang="es-AR" sz="2400" b="1" dirty="0">
              <a:solidFill>
                <a:schemeClr val="bg1"/>
              </a:solidFill>
            </a:endParaRPr>
          </a:p>
        </p:txBody>
      </p:sp>
      <p:pic>
        <p:nvPicPr>
          <p:cNvPr id="12" name="Imagen 11" descr="Una caricatura de una persona&#10;&#10;Descripción generada automáticamente con confianza baja">
            <a:extLst>
              <a:ext uri="{FF2B5EF4-FFF2-40B4-BE49-F238E27FC236}">
                <a16:creationId xmlns:a16="http://schemas.microsoft.com/office/drawing/2014/main" id="{6E2BEB7D-CAF5-2CBE-B3F3-FA2E4B31AE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906" y="1164430"/>
            <a:ext cx="10248188" cy="5134769"/>
          </a:xfrm>
          <a:prstGeom prst="rect">
            <a:avLst/>
          </a:prstGeom>
        </p:spPr>
      </p:pic>
      <p:pic>
        <p:nvPicPr>
          <p:cNvPr id="13" name="Imagen 12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6B7E1FB9-108D-BB06-A6CD-70703CEF62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143" y="227068"/>
            <a:ext cx="964418" cy="835485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3AAF02BD-923E-A400-8CBB-E1B9C2345549}"/>
              </a:ext>
            </a:extLst>
          </p:cNvPr>
          <p:cNvSpPr txBox="1"/>
          <p:nvPr/>
        </p:nvSpPr>
        <p:spPr>
          <a:xfrm>
            <a:off x="4790635" y="3792774"/>
            <a:ext cx="235184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AR" sz="1600" dirty="0">
                <a:solidFill>
                  <a:srgbClr val="FF0000"/>
                </a:solidFill>
              </a:rPr>
              <a:t>Implementar un sistema de registro estandarizado que permita la transmisión en tiempo real de los datos del servicio al cliente.</a:t>
            </a:r>
          </a:p>
        </p:txBody>
      </p:sp>
    </p:spTree>
    <p:extLst>
      <p:ext uri="{BB962C8B-B14F-4D97-AF65-F5344CB8AC3E}">
        <p14:creationId xmlns:p14="http://schemas.microsoft.com/office/powerpoint/2010/main" val="27653819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2C3FA0B6-F702-E223-49D4-FF1872290AA9}"/>
              </a:ext>
            </a:extLst>
          </p:cNvPr>
          <p:cNvSpPr txBox="1"/>
          <p:nvPr/>
        </p:nvSpPr>
        <p:spPr>
          <a:xfrm>
            <a:off x="265043" y="1058013"/>
            <a:ext cx="56851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El método diagrama de </a:t>
            </a:r>
            <a:r>
              <a:rPr lang="es-ES" b="1" dirty="0"/>
              <a:t>Ishikawa</a:t>
            </a:r>
            <a:r>
              <a:rPr lang="es-ES" dirty="0"/>
              <a:t> también llamado espina de pescado es un método de análisis de causa utilizado para determinar la causa o causas raíces de un evento. </a:t>
            </a:r>
            <a:endParaRPr lang="es-AR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0AF183E1-D810-7AAC-10FC-42420790782D}"/>
              </a:ext>
            </a:extLst>
          </p:cNvPr>
          <p:cNvSpPr txBox="1"/>
          <p:nvPr/>
        </p:nvSpPr>
        <p:spPr>
          <a:xfrm>
            <a:off x="8257735" y="0"/>
            <a:ext cx="3934266" cy="461665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chemeClr val="bg1"/>
                </a:solidFill>
              </a:rPr>
              <a:t>Método diagrama ISHIKAWA. </a:t>
            </a:r>
            <a:endParaRPr lang="es-AR" sz="2400" b="1" dirty="0">
              <a:solidFill>
                <a:schemeClr val="bg1"/>
              </a:solidFill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70AAE12-E72F-409A-E10A-93879F4AD4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37" y="0"/>
            <a:ext cx="1847901" cy="681111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D28AB1B8-C33C-3896-232E-D79F34C3D1E9}"/>
              </a:ext>
            </a:extLst>
          </p:cNvPr>
          <p:cNvSpPr txBox="1"/>
          <p:nvPr/>
        </p:nvSpPr>
        <p:spPr>
          <a:xfrm>
            <a:off x="265043" y="2133673"/>
            <a:ext cx="6096000" cy="147732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s-ES" dirty="0"/>
              <a:t>Este método se compone de 4 aspectos a tener en cuenta: </a:t>
            </a:r>
          </a:p>
          <a:p>
            <a:pPr marL="342900" indent="-342900">
              <a:buAutoNum type="arabicParenR"/>
            </a:pPr>
            <a:r>
              <a:rPr lang="es-ES" dirty="0"/>
              <a:t>Procedimiento</a:t>
            </a:r>
          </a:p>
          <a:p>
            <a:pPr marL="342900" indent="-342900">
              <a:buAutoNum type="arabicParenR"/>
            </a:pPr>
            <a:r>
              <a:rPr lang="es-ES" dirty="0"/>
              <a:t>Persona</a:t>
            </a:r>
          </a:p>
          <a:p>
            <a:pPr marL="342900" indent="-342900">
              <a:buAutoNum type="arabicParenR"/>
            </a:pPr>
            <a:r>
              <a:rPr lang="es-ES" dirty="0"/>
              <a:t>Material </a:t>
            </a:r>
          </a:p>
          <a:p>
            <a:pPr marL="342900" indent="-342900">
              <a:buAutoNum type="arabicParenR"/>
            </a:pPr>
            <a:r>
              <a:rPr lang="es-ES" dirty="0"/>
              <a:t>Maquina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38C3B950-ABB6-E5B8-A7FF-B2EF06A16192}"/>
              </a:ext>
            </a:extLst>
          </p:cNvPr>
          <p:cNvSpPr txBox="1"/>
          <p:nvPr/>
        </p:nvSpPr>
        <p:spPr>
          <a:xfrm>
            <a:off x="265043" y="3878133"/>
            <a:ext cx="6096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es-ES" b="1" dirty="0"/>
              <a:t>Procedimiento</a:t>
            </a:r>
            <a:r>
              <a:rPr lang="es-ES" dirty="0"/>
              <a:t>: Se debe evaluar si existe instrucción o procedimiento de trabajo que especifique como debe realizar el trabajo el operario y bajo que medidas de control.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8C9FAF19-413A-BD79-EFD1-80A4AB6F4EB4}"/>
              </a:ext>
            </a:extLst>
          </p:cNvPr>
          <p:cNvSpPr txBox="1"/>
          <p:nvPr/>
        </p:nvSpPr>
        <p:spPr>
          <a:xfrm>
            <a:off x="265043" y="5199822"/>
            <a:ext cx="6096000" cy="12003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s-ES" b="1" dirty="0"/>
              <a:t>2)   Persona</a:t>
            </a:r>
            <a:r>
              <a:rPr lang="es-ES" dirty="0"/>
              <a:t>: Se debe evaluar los aspectos humanos que pueden haber contribuido para que ocurra el evento. (Ej. Situación anímica, carga horaria, falta de experiencia, entre otros) 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02154182-CC43-0100-7155-9DD6E5BE28D5}"/>
              </a:ext>
            </a:extLst>
          </p:cNvPr>
          <p:cNvSpPr txBox="1"/>
          <p:nvPr/>
        </p:nvSpPr>
        <p:spPr>
          <a:xfrm>
            <a:off x="6096000" y="3878133"/>
            <a:ext cx="6096000" cy="9233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s-ES" b="1" dirty="0"/>
              <a:t>3)   Material</a:t>
            </a:r>
            <a:r>
              <a:rPr lang="es-ES" dirty="0"/>
              <a:t>: Se debe evaluar si los materiales utilizados son los correctos para la operación a realizar (Ej. Tipo de </a:t>
            </a:r>
            <a:r>
              <a:rPr lang="es-ES" dirty="0" err="1"/>
              <a:t>Epp</a:t>
            </a:r>
            <a:r>
              <a:rPr lang="es-ES" dirty="0"/>
              <a:t>, herramienta manual, tipo de bomba, entre otros) 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3008F842-1BC1-C9A2-0565-F9702BB71D21}"/>
              </a:ext>
            </a:extLst>
          </p:cNvPr>
          <p:cNvSpPr txBox="1"/>
          <p:nvPr/>
        </p:nvSpPr>
        <p:spPr>
          <a:xfrm>
            <a:off x="6096000" y="5199822"/>
            <a:ext cx="6096000" cy="9233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s-ES" b="1" dirty="0"/>
              <a:t>4)   Maquina</a:t>
            </a:r>
            <a:r>
              <a:rPr lang="es-ES" dirty="0"/>
              <a:t>: Se debe evaluar todos los factores de la maquina e instalación, que durante el trabajo pudo haber sufrido una variación y contribuido para que ocurra el evento.  </a:t>
            </a:r>
          </a:p>
        </p:txBody>
      </p:sp>
    </p:spTree>
    <p:extLst>
      <p:ext uri="{BB962C8B-B14F-4D97-AF65-F5344CB8AC3E}">
        <p14:creationId xmlns:p14="http://schemas.microsoft.com/office/powerpoint/2010/main" val="18064668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81CA37F1-FCD8-A53B-F91B-49479FA90124}"/>
              </a:ext>
            </a:extLst>
          </p:cNvPr>
          <p:cNvSpPr txBox="1"/>
          <p:nvPr/>
        </p:nvSpPr>
        <p:spPr>
          <a:xfrm>
            <a:off x="8257735" y="0"/>
            <a:ext cx="3934266" cy="461665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chemeClr val="bg1"/>
                </a:solidFill>
              </a:rPr>
              <a:t>Método diagrama ISHIKAWA. </a:t>
            </a:r>
            <a:endParaRPr lang="es-AR" sz="2400" b="1" dirty="0">
              <a:solidFill>
                <a:schemeClr val="bg1"/>
              </a:solidFill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D41D413-77B0-20D1-1B69-8B9B76F9C90C}"/>
              </a:ext>
            </a:extLst>
          </p:cNvPr>
          <p:cNvSpPr txBox="1"/>
          <p:nvPr/>
        </p:nvSpPr>
        <p:spPr>
          <a:xfrm>
            <a:off x="356382" y="1083212"/>
            <a:ext cx="1252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u="sng" dirty="0"/>
              <a:t>Desarrollo</a:t>
            </a:r>
            <a:r>
              <a:rPr lang="es-ES" dirty="0"/>
              <a:t>: </a:t>
            </a:r>
            <a:endParaRPr lang="es-AR" dirty="0"/>
          </a:p>
        </p:txBody>
      </p:sp>
      <p:graphicFrame>
        <p:nvGraphicFramePr>
          <p:cNvPr id="3" name="Tabla 6">
            <a:extLst>
              <a:ext uri="{FF2B5EF4-FFF2-40B4-BE49-F238E27FC236}">
                <a16:creationId xmlns:a16="http://schemas.microsoft.com/office/drawing/2014/main" id="{18561449-CD66-B75C-D3CE-6C99EE41B7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4764545"/>
              </p:ext>
            </p:extLst>
          </p:nvPr>
        </p:nvGraphicFramePr>
        <p:xfrm>
          <a:off x="356383" y="1452544"/>
          <a:ext cx="11396259" cy="42618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3718">
                  <a:extLst>
                    <a:ext uri="{9D8B030D-6E8A-4147-A177-3AD203B41FA5}">
                      <a16:colId xmlns:a16="http://schemas.microsoft.com/office/drawing/2014/main" val="3750995496"/>
                    </a:ext>
                  </a:extLst>
                </a:gridCol>
                <a:gridCol w="5583788">
                  <a:extLst>
                    <a:ext uri="{9D8B030D-6E8A-4147-A177-3AD203B41FA5}">
                      <a16:colId xmlns:a16="http://schemas.microsoft.com/office/drawing/2014/main" val="1495834628"/>
                    </a:ext>
                  </a:extLst>
                </a:gridCol>
                <a:gridCol w="3798753">
                  <a:extLst>
                    <a:ext uri="{9D8B030D-6E8A-4147-A177-3AD203B41FA5}">
                      <a16:colId xmlns:a16="http://schemas.microsoft.com/office/drawing/2014/main" val="1180846887"/>
                    </a:ext>
                  </a:extLst>
                </a:gridCol>
              </a:tblGrid>
              <a:tr h="760371"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Aspecto </a:t>
                      </a:r>
                      <a:endParaRPr lang="es-A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Detalle  (5 por que)</a:t>
                      </a:r>
                      <a:endParaRPr lang="es-A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Causa raíz</a:t>
                      </a:r>
                      <a:endParaRPr lang="es-AR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53091078"/>
                  </a:ext>
                </a:extLst>
              </a:tr>
              <a:tr h="770931">
                <a:tc>
                  <a:txBody>
                    <a:bodyPr/>
                    <a:lstStyle/>
                    <a:p>
                      <a:r>
                        <a:rPr lang="es-ES" dirty="0"/>
                        <a:t>Procedimiento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endParaRPr lang="es-A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2249511"/>
                  </a:ext>
                </a:extLst>
              </a:tr>
              <a:tr h="770931">
                <a:tc>
                  <a:txBody>
                    <a:bodyPr/>
                    <a:lstStyle/>
                    <a:p>
                      <a:r>
                        <a:rPr lang="es-ES" dirty="0"/>
                        <a:t>Personal 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endParaRPr lang="es-A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0477526"/>
                  </a:ext>
                </a:extLst>
              </a:tr>
              <a:tr h="770931">
                <a:tc>
                  <a:txBody>
                    <a:bodyPr/>
                    <a:lstStyle/>
                    <a:p>
                      <a:r>
                        <a:rPr lang="es-ES" dirty="0"/>
                        <a:t>Material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s-A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5148422"/>
                  </a:ext>
                </a:extLst>
              </a:tr>
              <a:tr h="770931">
                <a:tc>
                  <a:txBody>
                    <a:bodyPr/>
                    <a:lstStyle/>
                    <a:p>
                      <a:r>
                        <a:rPr lang="es-ES" dirty="0"/>
                        <a:t>Maquina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AR" dirty="0"/>
                        <a:t>El sistema de registro no era de la calidad requerida por que no se había conseguido/desarrollado una alternativa de mejor calidad y desempeño.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AR" dirty="0">
                          <a:solidFill>
                            <a:srgbClr val="FF0000"/>
                          </a:solidFill>
                        </a:rPr>
                        <a:t>Implementar un sistema de registro estandarizado que permita la transmisión en tiempo real de los datos del servicio al cliente.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9072570"/>
                  </a:ext>
                </a:extLst>
              </a:tr>
            </a:tbl>
          </a:graphicData>
        </a:graphic>
      </p:graphicFrame>
      <p:pic>
        <p:nvPicPr>
          <p:cNvPr id="7" name="Imagen 6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2E8952DF-0ACF-98A3-E6C5-885BF33B8C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143" y="227068"/>
            <a:ext cx="964418" cy="835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653062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B522F4CCCBBCE44F8ED7EAAC03759449" ma:contentTypeVersion="4" ma:contentTypeDescription="Crear nuevo documento." ma:contentTypeScope="" ma:versionID="ed2241db190b75056ca34d2c7d2ea905">
  <xsd:schema xmlns:xsd="http://www.w3.org/2001/XMLSchema" xmlns:xs="http://www.w3.org/2001/XMLSchema" xmlns:p="http://schemas.microsoft.com/office/2006/metadata/properties" xmlns:ns2="8ff4ade0-96ae-41ab-837e-cc99d243a426" targetNamespace="http://schemas.microsoft.com/office/2006/metadata/properties" ma:root="true" ma:fieldsID="9c004894d96308c44d5940495f25acdf" ns2:_="">
    <xsd:import namespace="8ff4ade0-96ae-41ab-837e-cc99d243a42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ff4ade0-96ae-41ab-837e-cc99d243a42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0CBA3629-FF84-4708-941A-58FACF685FB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ff4ade0-96ae-41ab-837e-cc99d243a42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1313B7E-E25B-44EF-A87C-7702D300F00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A02D384-8ED5-4894-851A-C68A0A0E7E2F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996</TotalTime>
  <Words>273</Words>
  <Application>Microsoft Office PowerPoint</Application>
  <PresentationFormat>Panorámica</PresentationFormat>
  <Paragraphs>24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Gaston Lara</dc:creator>
  <cp:lastModifiedBy>Felix Aun</cp:lastModifiedBy>
  <cp:revision>30</cp:revision>
  <dcterms:created xsi:type="dcterms:W3CDTF">2022-05-02T12:10:36Z</dcterms:created>
  <dcterms:modified xsi:type="dcterms:W3CDTF">2022-06-02T15:59:01Z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0x010100B522F4CCCBBCE44F8ED7EAAC03759449</vt:lpwstr>
  </property>
</Properties>
</file>