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Default Extension="png" ContentType="image/png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3" autoAdjust="0"/>
    <p:restoredTop sz="94624" autoAdjust="0"/>
  </p:normalViewPr>
  <p:slideViewPr>
    <p:cSldViewPr>
      <p:cViewPr varScale="1">
        <p:scale>
          <a:sx n="69" d="100"/>
          <a:sy n="69" d="100"/>
        </p:scale>
        <p:origin x="-1398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FF91E6E-B171-409D-AAF6-0E26D2DB8AEF}" type="doc">
      <dgm:prSet loTypeId="urn:microsoft.com/office/officeart/2005/8/layout/vList2" loCatId="list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es-ES"/>
        </a:p>
      </dgm:t>
    </dgm:pt>
    <dgm:pt modelId="{9853B2F0-6984-4CDD-BE43-4C16A71401AF}">
      <dgm:prSet custT="1"/>
      <dgm:spPr/>
      <dgm:t>
        <a:bodyPr/>
        <a:lstStyle/>
        <a:p>
          <a:pPr rtl="0"/>
          <a:r>
            <a:rPr lang="es-ES" sz="3200" b="1" dirty="0" smtClean="0">
              <a:solidFill>
                <a:srgbClr val="C00000"/>
              </a:solidFill>
            </a:rPr>
            <a:t>Donde vemos reflejado la integración del Sistema de Gestión?</a:t>
          </a:r>
          <a:endParaRPr lang="es-ES" sz="3200" b="1" dirty="0">
            <a:solidFill>
              <a:srgbClr val="C00000"/>
            </a:solidFill>
          </a:endParaRPr>
        </a:p>
      </dgm:t>
    </dgm:pt>
    <dgm:pt modelId="{A7B79940-AA0E-4B89-ABA4-A26E32CC2147}" type="parTrans" cxnId="{29545A20-42DC-47F8-ACDE-B010864F1DD3}">
      <dgm:prSet/>
      <dgm:spPr/>
      <dgm:t>
        <a:bodyPr/>
        <a:lstStyle/>
        <a:p>
          <a:endParaRPr lang="es-ES"/>
        </a:p>
      </dgm:t>
    </dgm:pt>
    <dgm:pt modelId="{7838EA5F-B878-412E-BC41-031FC5584706}" type="sibTrans" cxnId="{29545A20-42DC-47F8-ACDE-B010864F1DD3}">
      <dgm:prSet/>
      <dgm:spPr/>
      <dgm:t>
        <a:bodyPr/>
        <a:lstStyle/>
        <a:p>
          <a:endParaRPr lang="es-ES"/>
        </a:p>
      </dgm:t>
    </dgm:pt>
    <dgm:pt modelId="{BA489CA1-C23A-4D6D-B50F-014948A427CD}" type="pres">
      <dgm:prSet presAssocID="{EFF91E6E-B171-409D-AAF6-0E26D2DB8AEF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69217FE5-2EC0-4A42-BBF8-624238A87923}" type="pres">
      <dgm:prSet presAssocID="{9853B2F0-6984-4CDD-BE43-4C16A71401AF}" presName="parentText" presStyleLbl="node1" presStyleIdx="0" presStyleCnt="1" custLinFactNeighborX="2751" custLinFactNeighborY="9986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4B14CCA-F976-4BA7-AAE3-F6B8D5D3250A}" type="presOf" srcId="{EFF91E6E-B171-409D-AAF6-0E26D2DB8AEF}" destId="{BA489CA1-C23A-4D6D-B50F-014948A427CD}" srcOrd="0" destOrd="0" presId="urn:microsoft.com/office/officeart/2005/8/layout/vList2"/>
    <dgm:cxn modelId="{29545A20-42DC-47F8-ACDE-B010864F1DD3}" srcId="{EFF91E6E-B171-409D-AAF6-0E26D2DB8AEF}" destId="{9853B2F0-6984-4CDD-BE43-4C16A71401AF}" srcOrd="0" destOrd="0" parTransId="{A7B79940-AA0E-4B89-ABA4-A26E32CC2147}" sibTransId="{7838EA5F-B878-412E-BC41-031FC5584706}"/>
    <dgm:cxn modelId="{81961D1C-9D97-492B-8674-BFC87DF673FB}" type="presOf" srcId="{9853B2F0-6984-4CDD-BE43-4C16A71401AF}" destId="{69217FE5-2EC0-4A42-BBF8-624238A87923}" srcOrd="0" destOrd="0" presId="urn:microsoft.com/office/officeart/2005/8/layout/vList2"/>
    <dgm:cxn modelId="{A7F5E522-5FFF-4683-B1E9-4F3F96098B8F}" type="presParOf" srcId="{BA489CA1-C23A-4D6D-B50F-014948A427CD}" destId="{69217FE5-2EC0-4A42-BBF8-624238A87923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237DF03-57C0-4D13-B57A-E234B4C48918}" type="doc">
      <dgm:prSet loTypeId="urn:microsoft.com/office/officeart/2005/8/layout/venn1" loCatId="relationship" qsTypeId="urn:microsoft.com/office/officeart/2005/8/quickstyle/3d1" qsCatId="3D" csTypeId="urn:microsoft.com/office/officeart/2005/8/colors/accent2_2" csCatId="accent2" phldr="1"/>
      <dgm:spPr/>
    </dgm:pt>
    <dgm:pt modelId="{DC72861D-7CB8-490D-B482-ECE5836AFF2F}">
      <dgm:prSet phldrT="[Texto]" custT="1"/>
      <dgm:spPr/>
      <dgm:t>
        <a:bodyPr/>
        <a:lstStyle/>
        <a:p>
          <a:r>
            <a:rPr lang="es-ES" sz="1200" dirty="0" smtClean="0"/>
            <a:t>Registro de aspectos/impactos y</a:t>
          </a:r>
        </a:p>
        <a:p>
          <a:r>
            <a:rPr lang="es-ES" sz="1200" dirty="0" smtClean="0"/>
            <a:t> peligros/riesgos</a:t>
          </a:r>
          <a:endParaRPr lang="es-ES" sz="1200" dirty="0"/>
        </a:p>
      </dgm:t>
    </dgm:pt>
    <dgm:pt modelId="{E4D8D6FE-5811-4435-BF27-E0F6FA7E56D2}" type="parTrans" cxnId="{73934824-CD21-49E9-99A7-E67139ABC208}">
      <dgm:prSet/>
      <dgm:spPr/>
      <dgm:t>
        <a:bodyPr/>
        <a:lstStyle/>
        <a:p>
          <a:endParaRPr lang="es-ES"/>
        </a:p>
      </dgm:t>
    </dgm:pt>
    <dgm:pt modelId="{B42F64B8-3AC7-440F-8D2C-532B6BFB62BF}" type="sibTrans" cxnId="{73934824-CD21-49E9-99A7-E67139ABC208}">
      <dgm:prSet/>
      <dgm:spPr/>
      <dgm:t>
        <a:bodyPr/>
        <a:lstStyle/>
        <a:p>
          <a:endParaRPr lang="es-ES"/>
        </a:p>
      </dgm:t>
    </dgm:pt>
    <dgm:pt modelId="{A134F29E-9EA7-48FA-83AD-9057C9C251A1}">
      <dgm:prSet phldrT="[Texto]" custT="1"/>
      <dgm:spPr/>
      <dgm:t>
        <a:bodyPr/>
        <a:lstStyle/>
        <a:p>
          <a:r>
            <a:rPr lang="es-ES" sz="1200" dirty="0" smtClean="0"/>
            <a:t>Requerimientos legales</a:t>
          </a:r>
          <a:endParaRPr lang="es-ES" sz="1200" dirty="0"/>
        </a:p>
      </dgm:t>
    </dgm:pt>
    <dgm:pt modelId="{3A3CA3F7-3477-4B29-A1AF-5F86B6030AF2}" type="parTrans" cxnId="{1343E8AC-F212-4D2F-B59D-7D60F5EA4A9C}">
      <dgm:prSet/>
      <dgm:spPr/>
      <dgm:t>
        <a:bodyPr/>
        <a:lstStyle/>
        <a:p>
          <a:endParaRPr lang="es-ES"/>
        </a:p>
      </dgm:t>
    </dgm:pt>
    <dgm:pt modelId="{29CB74E6-47EC-4456-B50B-19DA3D37EABE}" type="sibTrans" cxnId="{1343E8AC-F212-4D2F-B59D-7D60F5EA4A9C}">
      <dgm:prSet/>
      <dgm:spPr/>
      <dgm:t>
        <a:bodyPr/>
        <a:lstStyle/>
        <a:p>
          <a:endParaRPr lang="es-ES"/>
        </a:p>
      </dgm:t>
    </dgm:pt>
    <dgm:pt modelId="{623899B9-1700-4C68-84C1-D8E6E7CF3987}">
      <dgm:prSet phldrT="[Texto]" custT="1"/>
      <dgm:spPr/>
      <dgm:t>
        <a:bodyPr/>
        <a:lstStyle/>
        <a:p>
          <a:r>
            <a:rPr lang="es-ES" sz="1200" dirty="0" smtClean="0"/>
            <a:t>Objetivos y metas</a:t>
          </a:r>
          <a:endParaRPr lang="es-ES" sz="1200" dirty="0"/>
        </a:p>
      </dgm:t>
    </dgm:pt>
    <dgm:pt modelId="{DEA43B5B-7922-49E3-8FEA-C28AE5E6D4FE}" type="parTrans" cxnId="{E077340D-882F-4FF6-9070-3F0E649BA1AF}">
      <dgm:prSet/>
      <dgm:spPr/>
      <dgm:t>
        <a:bodyPr/>
        <a:lstStyle/>
        <a:p>
          <a:endParaRPr lang="es-ES"/>
        </a:p>
      </dgm:t>
    </dgm:pt>
    <dgm:pt modelId="{987A51EF-1379-4095-97EC-9504B8A3F8F5}" type="sibTrans" cxnId="{E077340D-882F-4FF6-9070-3F0E649BA1AF}">
      <dgm:prSet/>
      <dgm:spPr/>
      <dgm:t>
        <a:bodyPr/>
        <a:lstStyle/>
        <a:p>
          <a:endParaRPr lang="es-ES"/>
        </a:p>
      </dgm:t>
    </dgm:pt>
    <dgm:pt modelId="{B149DC65-81EF-4C40-AA1D-AD29C0427DEA}" type="pres">
      <dgm:prSet presAssocID="{E237DF03-57C0-4D13-B57A-E234B4C48918}" presName="compositeShape" presStyleCnt="0">
        <dgm:presLayoutVars>
          <dgm:chMax val="7"/>
          <dgm:dir/>
          <dgm:resizeHandles val="exact"/>
        </dgm:presLayoutVars>
      </dgm:prSet>
      <dgm:spPr/>
    </dgm:pt>
    <dgm:pt modelId="{4A6AE904-6049-47D9-AFC8-E50F9DB48003}" type="pres">
      <dgm:prSet presAssocID="{DC72861D-7CB8-490D-B482-ECE5836AFF2F}" presName="circ1" presStyleLbl="vennNode1" presStyleIdx="0" presStyleCnt="3"/>
      <dgm:spPr/>
      <dgm:t>
        <a:bodyPr/>
        <a:lstStyle/>
        <a:p>
          <a:endParaRPr lang="es-ES"/>
        </a:p>
      </dgm:t>
    </dgm:pt>
    <dgm:pt modelId="{F5EFD79F-DECC-48CE-85EF-6CDF36843FAC}" type="pres">
      <dgm:prSet presAssocID="{DC72861D-7CB8-490D-B482-ECE5836AFF2F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37D457B-75D1-4858-AD5D-0A5D52054A10}" type="pres">
      <dgm:prSet presAssocID="{A134F29E-9EA7-48FA-83AD-9057C9C251A1}" presName="circ2" presStyleLbl="vennNode1" presStyleIdx="1" presStyleCnt="3"/>
      <dgm:spPr/>
      <dgm:t>
        <a:bodyPr/>
        <a:lstStyle/>
        <a:p>
          <a:endParaRPr lang="es-ES"/>
        </a:p>
      </dgm:t>
    </dgm:pt>
    <dgm:pt modelId="{CC5E1691-B58A-4952-900F-4096C95FF9ED}" type="pres">
      <dgm:prSet presAssocID="{A134F29E-9EA7-48FA-83AD-9057C9C251A1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53D4A8E-B8CC-49CD-A3E9-23D288A7B74C}" type="pres">
      <dgm:prSet presAssocID="{623899B9-1700-4C68-84C1-D8E6E7CF3987}" presName="circ3" presStyleLbl="vennNode1" presStyleIdx="2" presStyleCnt="3" custLinFactNeighborX="-3726" custLinFactNeighborY="-481"/>
      <dgm:spPr/>
      <dgm:t>
        <a:bodyPr/>
        <a:lstStyle/>
        <a:p>
          <a:endParaRPr lang="es-ES"/>
        </a:p>
      </dgm:t>
    </dgm:pt>
    <dgm:pt modelId="{3D5976F7-769F-4716-AD09-3AFA2ACE93FE}" type="pres">
      <dgm:prSet presAssocID="{623899B9-1700-4C68-84C1-D8E6E7CF3987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A11E0E9-A76E-4806-B787-057DE502DF98}" type="presOf" srcId="{A134F29E-9EA7-48FA-83AD-9057C9C251A1}" destId="{CC5E1691-B58A-4952-900F-4096C95FF9ED}" srcOrd="1" destOrd="0" presId="urn:microsoft.com/office/officeart/2005/8/layout/venn1"/>
    <dgm:cxn modelId="{1343E8AC-F212-4D2F-B59D-7D60F5EA4A9C}" srcId="{E237DF03-57C0-4D13-B57A-E234B4C48918}" destId="{A134F29E-9EA7-48FA-83AD-9057C9C251A1}" srcOrd="1" destOrd="0" parTransId="{3A3CA3F7-3477-4B29-A1AF-5F86B6030AF2}" sibTransId="{29CB74E6-47EC-4456-B50B-19DA3D37EABE}"/>
    <dgm:cxn modelId="{450DAA73-1911-4F94-B007-3A5CA8923BF7}" type="presOf" srcId="{623899B9-1700-4C68-84C1-D8E6E7CF3987}" destId="{3D5976F7-769F-4716-AD09-3AFA2ACE93FE}" srcOrd="1" destOrd="0" presId="urn:microsoft.com/office/officeart/2005/8/layout/venn1"/>
    <dgm:cxn modelId="{7655ECB5-8454-4A16-A9F0-039F9EA16015}" type="presOf" srcId="{623899B9-1700-4C68-84C1-D8E6E7CF3987}" destId="{A53D4A8E-B8CC-49CD-A3E9-23D288A7B74C}" srcOrd="0" destOrd="0" presId="urn:microsoft.com/office/officeart/2005/8/layout/venn1"/>
    <dgm:cxn modelId="{73934824-CD21-49E9-99A7-E67139ABC208}" srcId="{E237DF03-57C0-4D13-B57A-E234B4C48918}" destId="{DC72861D-7CB8-490D-B482-ECE5836AFF2F}" srcOrd="0" destOrd="0" parTransId="{E4D8D6FE-5811-4435-BF27-E0F6FA7E56D2}" sibTransId="{B42F64B8-3AC7-440F-8D2C-532B6BFB62BF}"/>
    <dgm:cxn modelId="{B6BC3972-663C-4890-A16B-EAB14A52C316}" type="presOf" srcId="{E237DF03-57C0-4D13-B57A-E234B4C48918}" destId="{B149DC65-81EF-4C40-AA1D-AD29C0427DEA}" srcOrd="0" destOrd="0" presId="urn:microsoft.com/office/officeart/2005/8/layout/venn1"/>
    <dgm:cxn modelId="{B446C1CB-8F44-485B-8C87-35C0BA71F331}" type="presOf" srcId="{DC72861D-7CB8-490D-B482-ECE5836AFF2F}" destId="{F5EFD79F-DECC-48CE-85EF-6CDF36843FAC}" srcOrd="1" destOrd="0" presId="urn:microsoft.com/office/officeart/2005/8/layout/venn1"/>
    <dgm:cxn modelId="{E077340D-882F-4FF6-9070-3F0E649BA1AF}" srcId="{E237DF03-57C0-4D13-B57A-E234B4C48918}" destId="{623899B9-1700-4C68-84C1-D8E6E7CF3987}" srcOrd="2" destOrd="0" parTransId="{DEA43B5B-7922-49E3-8FEA-C28AE5E6D4FE}" sibTransId="{987A51EF-1379-4095-97EC-9504B8A3F8F5}"/>
    <dgm:cxn modelId="{8D4DAEDB-93EE-451C-8A24-53C44242A8F9}" type="presOf" srcId="{A134F29E-9EA7-48FA-83AD-9057C9C251A1}" destId="{137D457B-75D1-4858-AD5D-0A5D52054A10}" srcOrd="0" destOrd="0" presId="urn:microsoft.com/office/officeart/2005/8/layout/venn1"/>
    <dgm:cxn modelId="{378E1E71-8733-45D1-919C-B1C6BE0741C0}" type="presOf" srcId="{DC72861D-7CB8-490D-B482-ECE5836AFF2F}" destId="{4A6AE904-6049-47D9-AFC8-E50F9DB48003}" srcOrd="0" destOrd="0" presId="urn:microsoft.com/office/officeart/2005/8/layout/venn1"/>
    <dgm:cxn modelId="{04025F17-5204-48EE-90FE-9D06F2AF93AC}" type="presParOf" srcId="{B149DC65-81EF-4C40-AA1D-AD29C0427DEA}" destId="{4A6AE904-6049-47D9-AFC8-E50F9DB48003}" srcOrd="0" destOrd="0" presId="urn:microsoft.com/office/officeart/2005/8/layout/venn1"/>
    <dgm:cxn modelId="{BFEDD302-687D-4AC4-9C4A-F2E97368FEE4}" type="presParOf" srcId="{B149DC65-81EF-4C40-AA1D-AD29C0427DEA}" destId="{F5EFD79F-DECC-48CE-85EF-6CDF36843FAC}" srcOrd="1" destOrd="0" presId="urn:microsoft.com/office/officeart/2005/8/layout/venn1"/>
    <dgm:cxn modelId="{DC784277-7540-45B3-92EA-1BD689EDC279}" type="presParOf" srcId="{B149DC65-81EF-4C40-AA1D-AD29C0427DEA}" destId="{137D457B-75D1-4858-AD5D-0A5D52054A10}" srcOrd="2" destOrd="0" presId="urn:microsoft.com/office/officeart/2005/8/layout/venn1"/>
    <dgm:cxn modelId="{EC5F24DE-9869-4C89-A5C8-CD0F8662F2CA}" type="presParOf" srcId="{B149DC65-81EF-4C40-AA1D-AD29C0427DEA}" destId="{CC5E1691-B58A-4952-900F-4096C95FF9ED}" srcOrd="3" destOrd="0" presId="urn:microsoft.com/office/officeart/2005/8/layout/venn1"/>
    <dgm:cxn modelId="{CDD52849-08CD-4FE7-99F8-3E7BBD5714BD}" type="presParOf" srcId="{B149DC65-81EF-4C40-AA1D-AD29C0427DEA}" destId="{A53D4A8E-B8CC-49CD-A3E9-23D288A7B74C}" srcOrd="4" destOrd="0" presId="urn:microsoft.com/office/officeart/2005/8/layout/venn1"/>
    <dgm:cxn modelId="{DAAC00D2-99A2-467A-8BE5-76B58486BD4E}" type="presParOf" srcId="{B149DC65-81EF-4C40-AA1D-AD29C0427DEA}" destId="{3D5976F7-769F-4716-AD09-3AFA2ACE93FE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9B658E2-4F11-48FB-B106-60DE89F32B37}" type="doc">
      <dgm:prSet loTypeId="urn:microsoft.com/office/officeart/2005/8/layout/arrow2" loCatId="process" qsTypeId="urn:microsoft.com/office/officeart/2005/8/quickstyle/simple1" qsCatId="simple" csTypeId="urn:microsoft.com/office/officeart/2005/8/colors/accent1_2" csCatId="accent1" phldr="1"/>
      <dgm:spPr/>
    </dgm:pt>
    <dgm:pt modelId="{4AF6086E-5FDD-4DBB-8B64-CDC471357CF7}">
      <dgm:prSet phldrT="[Texto]" custT="1"/>
      <dgm:spPr/>
      <dgm:t>
        <a:bodyPr/>
        <a:lstStyle/>
        <a:p>
          <a:r>
            <a:rPr lang="es-ES" sz="2800" dirty="0" smtClean="0"/>
            <a:t>Política</a:t>
          </a:r>
          <a:endParaRPr lang="es-ES" sz="2800" dirty="0"/>
        </a:p>
      </dgm:t>
    </dgm:pt>
    <dgm:pt modelId="{FABD0B76-8F16-45D8-B3B1-51A76E8D39B4}" type="parTrans" cxnId="{1607B599-89EC-45C4-AFE2-AE27508F84FF}">
      <dgm:prSet/>
      <dgm:spPr/>
      <dgm:t>
        <a:bodyPr/>
        <a:lstStyle/>
        <a:p>
          <a:endParaRPr lang="es-ES"/>
        </a:p>
      </dgm:t>
    </dgm:pt>
    <dgm:pt modelId="{1B4B99F5-89C1-4FFD-BA64-A4095E9FD895}" type="sibTrans" cxnId="{1607B599-89EC-45C4-AFE2-AE27508F84FF}">
      <dgm:prSet/>
      <dgm:spPr/>
      <dgm:t>
        <a:bodyPr/>
        <a:lstStyle/>
        <a:p>
          <a:endParaRPr lang="es-ES"/>
        </a:p>
      </dgm:t>
    </dgm:pt>
    <dgm:pt modelId="{76DE02FF-C9A5-4591-92F6-839AFFECBAD7}">
      <dgm:prSet phldrT="[Texto]" custT="1"/>
      <dgm:spPr/>
      <dgm:t>
        <a:bodyPr/>
        <a:lstStyle/>
        <a:p>
          <a:r>
            <a:rPr lang="es-ES" sz="2400" b="0" dirty="0" smtClean="0"/>
            <a:t>Implementación</a:t>
          </a:r>
          <a:endParaRPr lang="es-ES" sz="2400" b="0" dirty="0"/>
        </a:p>
      </dgm:t>
    </dgm:pt>
    <dgm:pt modelId="{8FFE87DD-5F11-473C-B2CF-4C3BE1D144B3}" type="parTrans" cxnId="{CCB3C7F8-4BC6-4B9B-B3FA-6D276B0B566C}">
      <dgm:prSet/>
      <dgm:spPr/>
      <dgm:t>
        <a:bodyPr/>
        <a:lstStyle/>
        <a:p>
          <a:endParaRPr lang="es-ES"/>
        </a:p>
      </dgm:t>
    </dgm:pt>
    <dgm:pt modelId="{00106546-A6DE-4A23-B19F-9BA6F69CD893}" type="sibTrans" cxnId="{CCB3C7F8-4BC6-4B9B-B3FA-6D276B0B566C}">
      <dgm:prSet/>
      <dgm:spPr/>
      <dgm:t>
        <a:bodyPr/>
        <a:lstStyle/>
        <a:p>
          <a:endParaRPr lang="es-ES"/>
        </a:p>
      </dgm:t>
    </dgm:pt>
    <dgm:pt modelId="{BC8A9F63-EBC3-4A55-8119-0C6B89256E78}">
      <dgm:prSet phldrT="[Texto]"/>
      <dgm:spPr/>
      <dgm:t>
        <a:bodyPr/>
        <a:lstStyle/>
        <a:p>
          <a:r>
            <a:rPr lang="es-ES" dirty="0" smtClean="0"/>
            <a:t>Verificación</a:t>
          </a:r>
          <a:endParaRPr lang="es-ES" dirty="0"/>
        </a:p>
      </dgm:t>
    </dgm:pt>
    <dgm:pt modelId="{FECA3497-BAC0-4890-8BC6-A984C79A880D}" type="parTrans" cxnId="{D13287EE-84AF-4106-854E-EB5AB2C1B5DB}">
      <dgm:prSet/>
      <dgm:spPr/>
      <dgm:t>
        <a:bodyPr/>
        <a:lstStyle/>
        <a:p>
          <a:endParaRPr lang="es-ES"/>
        </a:p>
      </dgm:t>
    </dgm:pt>
    <dgm:pt modelId="{F1D2F96F-4FF1-493F-925D-42BF6E9A6A67}" type="sibTrans" cxnId="{D13287EE-84AF-4106-854E-EB5AB2C1B5DB}">
      <dgm:prSet/>
      <dgm:spPr/>
      <dgm:t>
        <a:bodyPr/>
        <a:lstStyle/>
        <a:p>
          <a:endParaRPr lang="es-ES"/>
        </a:p>
      </dgm:t>
    </dgm:pt>
    <dgm:pt modelId="{957F7EFB-BD6E-443F-91DB-27539C9C08E0}" type="pres">
      <dgm:prSet presAssocID="{29B658E2-4F11-48FB-B106-60DE89F32B37}" presName="arrowDiagram" presStyleCnt="0">
        <dgm:presLayoutVars>
          <dgm:chMax val="5"/>
          <dgm:dir/>
          <dgm:resizeHandles val="exact"/>
        </dgm:presLayoutVars>
      </dgm:prSet>
      <dgm:spPr/>
    </dgm:pt>
    <dgm:pt modelId="{73A0F5DB-88D3-4144-AB22-FB6145984669}" type="pres">
      <dgm:prSet presAssocID="{29B658E2-4F11-48FB-B106-60DE89F32B37}" presName="arrow" presStyleLbl="bgShp" presStyleIdx="0" presStyleCn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</dgm:pt>
    <dgm:pt modelId="{7C0110C0-3E67-4D0B-A3CF-CE88034B31CA}" type="pres">
      <dgm:prSet presAssocID="{29B658E2-4F11-48FB-B106-60DE89F32B37}" presName="arrowDiagram3" presStyleCnt="0"/>
      <dgm:spPr/>
    </dgm:pt>
    <dgm:pt modelId="{60E17E0E-4C2B-48F9-8924-57F2A591DB97}" type="pres">
      <dgm:prSet presAssocID="{4AF6086E-5FDD-4DBB-8B64-CDC471357CF7}" presName="bullet3a" presStyleLbl="node1" presStyleIdx="0" presStyleCnt="3"/>
      <dgm:spPr/>
    </dgm:pt>
    <dgm:pt modelId="{EDF05E20-D858-4B30-A589-74A72FBCBB51}" type="pres">
      <dgm:prSet presAssocID="{4AF6086E-5FDD-4DBB-8B64-CDC471357CF7}" presName="textBox3a" presStyleLbl="revTx" presStyleIdx="0" presStyleCnt="3">
        <dgm:presLayoutVars>
          <dgm:bulletEnabled val="1"/>
        </dgm:presLayoutVars>
      </dgm:prSet>
      <dgm:spPr/>
    </dgm:pt>
    <dgm:pt modelId="{FCCF68AC-BA26-4A39-BA09-DCE85F13BCB0}" type="pres">
      <dgm:prSet presAssocID="{76DE02FF-C9A5-4591-92F6-839AFFECBAD7}" presName="bullet3b" presStyleLbl="node1" presStyleIdx="1" presStyleCnt="3"/>
      <dgm:spPr/>
    </dgm:pt>
    <dgm:pt modelId="{141E4730-794A-4A20-8273-CCD547B611BC}" type="pres">
      <dgm:prSet presAssocID="{76DE02FF-C9A5-4591-92F6-839AFFECBAD7}" presName="textBox3b" presStyleLbl="revTx" presStyleIdx="1" presStyleCnt="3" custAng="0" custScaleX="137811" custScaleY="83824">
        <dgm:presLayoutVars>
          <dgm:bulletEnabled val="1"/>
        </dgm:presLayoutVars>
      </dgm:prSet>
      <dgm:spPr/>
    </dgm:pt>
    <dgm:pt modelId="{737582E1-1E59-465B-BD0D-1651C2F5CF34}" type="pres">
      <dgm:prSet presAssocID="{BC8A9F63-EBC3-4A55-8119-0C6B89256E78}" presName="bullet3c" presStyleLbl="node1" presStyleIdx="2" presStyleCnt="3"/>
      <dgm:spPr/>
    </dgm:pt>
    <dgm:pt modelId="{A22E2B52-5D23-45F1-82F6-C3E83CBAF5DA}" type="pres">
      <dgm:prSet presAssocID="{BC8A9F63-EBC3-4A55-8119-0C6B89256E78}" presName="textBox3c" presStyleLbl="revTx" presStyleIdx="2" presStyleCnt="3" custScaleX="125916">
        <dgm:presLayoutVars>
          <dgm:bulletEnabled val="1"/>
        </dgm:presLayoutVars>
      </dgm:prSet>
      <dgm:spPr/>
    </dgm:pt>
  </dgm:ptLst>
  <dgm:cxnLst>
    <dgm:cxn modelId="{CCB3C7F8-4BC6-4B9B-B3FA-6D276B0B566C}" srcId="{29B658E2-4F11-48FB-B106-60DE89F32B37}" destId="{76DE02FF-C9A5-4591-92F6-839AFFECBAD7}" srcOrd="1" destOrd="0" parTransId="{8FFE87DD-5F11-473C-B2CF-4C3BE1D144B3}" sibTransId="{00106546-A6DE-4A23-B19F-9BA6F69CD893}"/>
    <dgm:cxn modelId="{6FA26004-70F3-4CDD-BDD2-6FFF8D63D556}" type="presOf" srcId="{4AF6086E-5FDD-4DBB-8B64-CDC471357CF7}" destId="{EDF05E20-D858-4B30-A589-74A72FBCBB51}" srcOrd="0" destOrd="0" presId="urn:microsoft.com/office/officeart/2005/8/layout/arrow2"/>
    <dgm:cxn modelId="{5D1A1BAD-95C7-4827-8D34-BFBBF52BF69A}" type="presOf" srcId="{76DE02FF-C9A5-4591-92F6-839AFFECBAD7}" destId="{141E4730-794A-4A20-8273-CCD547B611BC}" srcOrd="0" destOrd="0" presId="urn:microsoft.com/office/officeart/2005/8/layout/arrow2"/>
    <dgm:cxn modelId="{6D28D9FA-461E-475F-9AF6-F0E9DC5D0530}" type="presOf" srcId="{BC8A9F63-EBC3-4A55-8119-0C6B89256E78}" destId="{A22E2B52-5D23-45F1-82F6-C3E83CBAF5DA}" srcOrd="0" destOrd="0" presId="urn:microsoft.com/office/officeart/2005/8/layout/arrow2"/>
    <dgm:cxn modelId="{1607B599-89EC-45C4-AFE2-AE27508F84FF}" srcId="{29B658E2-4F11-48FB-B106-60DE89F32B37}" destId="{4AF6086E-5FDD-4DBB-8B64-CDC471357CF7}" srcOrd="0" destOrd="0" parTransId="{FABD0B76-8F16-45D8-B3B1-51A76E8D39B4}" sibTransId="{1B4B99F5-89C1-4FFD-BA64-A4095E9FD895}"/>
    <dgm:cxn modelId="{5AED57D1-BBE0-43BC-87B9-9B8458761633}" type="presOf" srcId="{29B658E2-4F11-48FB-B106-60DE89F32B37}" destId="{957F7EFB-BD6E-443F-91DB-27539C9C08E0}" srcOrd="0" destOrd="0" presId="urn:microsoft.com/office/officeart/2005/8/layout/arrow2"/>
    <dgm:cxn modelId="{D13287EE-84AF-4106-854E-EB5AB2C1B5DB}" srcId="{29B658E2-4F11-48FB-B106-60DE89F32B37}" destId="{BC8A9F63-EBC3-4A55-8119-0C6B89256E78}" srcOrd="2" destOrd="0" parTransId="{FECA3497-BAC0-4890-8BC6-A984C79A880D}" sibTransId="{F1D2F96F-4FF1-493F-925D-42BF6E9A6A67}"/>
    <dgm:cxn modelId="{16A131CB-AFFC-4CCB-ACF2-3A7C24282B24}" type="presParOf" srcId="{957F7EFB-BD6E-443F-91DB-27539C9C08E0}" destId="{73A0F5DB-88D3-4144-AB22-FB6145984669}" srcOrd="0" destOrd="0" presId="urn:microsoft.com/office/officeart/2005/8/layout/arrow2"/>
    <dgm:cxn modelId="{0787EB81-2344-4F26-8426-BCF11088B647}" type="presParOf" srcId="{957F7EFB-BD6E-443F-91DB-27539C9C08E0}" destId="{7C0110C0-3E67-4D0B-A3CF-CE88034B31CA}" srcOrd="1" destOrd="0" presId="urn:microsoft.com/office/officeart/2005/8/layout/arrow2"/>
    <dgm:cxn modelId="{47BB288E-5FF9-4341-82A9-A5630E58363C}" type="presParOf" srcId="{7C0110C0-3E67-4D0B-A3CF-CE88034B31CA}" destId="{60E17E0E-4C2B-48F9-8924-57F2A591DB97}" srcOrd="0" destOrd="0" presId="urn:microsoft.com/office/officeart/2005/8/layout/arrow2"/>
    <dgm:cxn modelId="{5A426213-A841-46E1-BABF-A812FDDF01F5}" type="presParOf" srcId="{7C0110C0-3E67-4D0B-A3CF-CE88034B31CA}" destId="{EDF05E20-D858-4B30-A589-74A72FBCBB51}" srcOrd="1" destOrd="0" presId="urn:microsoft.com/office/officeart/2005/8/layout/arrow2"/>
    <dgm:cxn modelId="{4E221CF1-301B-4A2F-A4BD-3642EB70B0E5}" type="presParOf" srcId="{7C0110C0-3E67-4D0B-A3CF-CE88034B31CA}" destId="{FCCF68AC-BA26-4A39-BA09-DCE85F13BCB0}" srcOrd="2" destOrd="0" presId="urn:microsoft.com/office/officeart/2005/8/layout/arrow2"/>
    <dgm:cxn modelId="{7B972EA6-C68B-4244-AF84-BEDC24222696}" type="presParOf" srcId="{7C0110C0-3E67-4D0B-A3CF-CE88034B31CA}" destId="{141E4730-794A-4A20-8273-CCD547B611BC}" srcOrd="3" destOrd="0" presId="urn:microsoft.com/office/officeart/2005/8/layout/arrow2"/>
    <dgm:cxn modelId="{DF767B55-A9B3-4F7F-BC8E-BAE02FB34F8B}" type="presParOf" srcId="{7C0110C0-3E67-4D0B-A3CF-CE88034B31CA}" destId="{737582E1-1E59-465B-BD0D-1651C2F5CF34}" srcOrd="4" destOrd="0" presId="urn:microsoft.com/office/officeart/2005/8/layout/arrow2"/>
    <dgm:cxn modelId="{995F6087-7849-4B60-ADFD-0AE74FC53207}" type="presParOf" srcId="{7C0110C0-3E67-4D0B-A3CF-CE88034B31CA}" destId="{A22E2B52-5D23-45F1-82F6-C3E83CBAF5DA}" srcOrd="5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9217FE5-2EC0-4A42-BBF8-624238A87923}">
      <dsp:nvSpPr>
        <dsp:cNvPr id="0" name=""/>
        <dsp:cNvSpPr/>
      </dsp:nvSpPr>
      <dsp:spPr>
        <a:xfrm>
          <a:off x="0" y="1290"/>
          <a:ext cx="8229600" cy="1141709"/>
        </a:xfrm>
        <a:prstGeom prst="roundRect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b="1" kern="1200" dirty="0" smtClean="0">
              <a:solidFill>
                <a:srgbClr val="C00000"/>
              </a:solidFill>
            </a:rPr>
            <a:t>Donde vemos reflejado la integración del Sistema de Gestión?</a:t>
          </a:r>
          <a:endParaRPr lang="es-ES" sz="3200" b="1" kern="1200" dirty="0">
            <a:solidFill>
              <a:srgbClr val="C00000"/>
            </a:solidFill>
          </a:endParaRPr>
        </a:p>
      </dsp:txBody>
      <dsp:txXfrm>
        <a:off x="0" y="1290"/>
        <a:ext cx="8229600" cy="114170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A6AE904-6049-47D9-AFC8-E50F9DB48003}">
      <dsp:nvSpPr>
        <dsp:cNvPr id="0" name=""/>
        <dsp:cNvSpPr/>
      </dsp:nvSpPr>
      <dsp:spPr>
        <a:xfrm>
          <a:off x="2850401" y="43204"/>
          <a:ext cx="2073829" cy="2073829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Registro de aspectos/impactos y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 peligros/riesgos</a:t>
          </a:r>
          <a:endParaRPr lang="es-ES" sz="1200" kern="1200" dirty="0"/>
        </a:p>
      </dsp:txBody>
      <dsp:txXfrm>
        <a:off x="3126911" y="406125"/>
        <a:ext cx="1520808" cy="933223"/>
      </dsp:txXfrm>
    </dsp:sp>
    <dsp:sp modelId="{137D457B-75D1-4858-AD5D-0A5D52054A10}">
      <dsp:nvSpPr>
        <dsp:cNvPr id="0" name=""/>
        <dsp:cNvSpPr/>
      </dsp:nvSpPr>
      <dsp:spPr>
        <a:xfrm>
          <a:off x="3598708" y="1339348"/>
          <a:ext cx="2073829" cy="2073829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Requerimientos legales</a:t>
          </a:r>
          <a:endParaRPr lang="es-ES" sz="1200" kern="1200" dirty="0"/>
        </a:p>
      </dsp:txBody>
      <dsp:txXfrm>
        <a:off x="4232954" y="1875087"/>
        <a:ext cx="1244297" cy="1140606"/>
      </dsp:txXfrm>
    </dsp:sp>
    <dsp:sp modelId="{A53D4A8E-B8CC-49CD-A3E9-23D288A7B74C}">
      <dsp:nvSpPr>
        <dsp:cNvPr id="0" name=""/>
        <dsp:cNvSpPr/>
      </dsp:nvSpPr>
      <dsp:spPr>
        <a:xfrm>
          <a:off x="2024823" y="1329373"/>
          <a:ext cx="2073829" cy="2073829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/>
            <a:t>Objetivos y metas</a:t>
          </a:r>
          <a:endParaRPr lang="es-ES" sz="1200" kern="1200" dirty="0"/>
        </a:p>
      </dsp:txBody>
      <dsp:txXfrm>
        <a:off x="2220108" y="1865112"/>
        <a:ext cx="1244297" cy="1140606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3A0F5DB-88D3-4144-AB22-FB6145984669}">
      <dsp:nvSpPr>
        <dsp:cNvPr id="0" name=""/>
        <dsp:cNvSpPr/>
      </dsp:nvSpPr>
      <dsp:spPr>
        <a:xfrm>
          <a:off x="0" y="126999"/>
          <a:ext cx="6096000" cy="3810000"/>
        </a:xfrm>
        <a:prstGeom prst="swooshArrow">
          <a:avLst>
            <a:gd name="adj1" fmla="val 25000"/>
            <a:gd name="adj2" fmla="val 25000"/>
          </a:avLst>
        </a:prstGeom>
        <a:gradFill rotWithShape="1">
          <a:gsLst>
            <a:gs pos="0">
              <a:schemeClr val="accent2">
                <a:tint val="65000"/>
                <a:satMod val="270000"/>
              </a:schemeClr>
            </a:gs>
            <a:gs pos="25000">
              <a:schemeClr val="accent2">
                <a:tint val="60000"/>
                <a:satMod val="300000"/>
              </a:schemeClr>
            </a:gs>
            <a:gs pos="100000">
              <a:schemeClr val="accent2">
                <a:tint val="29000"/>
                <a:satMod val="40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atMod val="15000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</dsp:sp>
    <dsp:sp modelId="{60E17E0E-4C2B-48F9-8924-57F2A591DB97}">
      <dsp:nvSpPr>
        <dsp:cNvPr id="0" name=""/>
        <dsp:cNvSpPr/>
      </dsp:nvSpPr>
      <dsp:spPr>
        <a:xfrm>
          <a:off x="774192" y="2756661"/>
          <a:ext cx="158496" cy="15849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F05E20-D858-4B30-A589-74A72FBCBB51}">
      <dsp:nvSpPr>
        <dsp:cNvPr id="0" name=""/>
        <dsp:cNvSpPr/>
      </dsp:nvSpPr>
      <dsp:spPr>
        <a:xfrm>
          <a:off x="853440" y="2835910"/>
          <a:ext cx="1420368" cy="11010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984" tIns="0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kern="1200" dirty="0" smtClean="0"/>
            <a:t>Política</a:t>
          </a:r>
          <a:endParaRPr lang="es-ES" sz="2800" kern="1200" dirty="0"/>
        </a:p>
      </dsp:txBody>
      <dsp:txXfrm>
        <a:off x="853440" y="2835910"/>
        <a:ext cx="1420368" cy="1101090"/>
      </dsp:txXfrm>
    </dsp:sp>
    <dsp:sp modelId="{FCCF68AC-BA26-4A39-BA09-DCE85F13BCB0}">
      <dsp:nvSpPr>
        <dsp:cNvPr id="0" name=""/>
        <dsp:cNvSpPr/>
      </dsp:nvSpPr>
      <dsp:spPr>
        <a:xfrm>
          <a:off x="2173224" y="1721103"/>
          <a:ext cx="286512" cy="28651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41E4730-794A-4A20-8273-CCD547B611BC}">
      <dsp:nvSpPr>
        <dsp:cNvPr id="0" name=""/>
        <dsp:cNvSpPr/>
      </dsp:nvSpPr>
      <dsp:spPr>
        <a:xfrm>
          <a:off x="2039884" y="2031995"/>
          <a:ext cx="2016230" cy="173736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1817" tIns="0" rIns="0" bIns="0" numCol="1" spcCol="1270" anchor="t" anchorCtr="0">
          <a:noAutofit/>
        </a:bodyPr>
        <a:lstStyle/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0" kern="1200" dirty="0" smtClean="0"/>
            <a:t>Implementación</a:t>
          </a:r>
          <a:endParaRPr lang="es-ES" sz="2400" b="0" kern="1200" dirty="0"/>
        </a:p>
      </dsp:txBody>
      <dsp:txXfrm>
        <a:off x="2039884" y="2031995"/>
        <a:ext cx="2016230" cy="1737369"/>
      </dsp:txXfrm>
    </dsp:sp>
    <dsp:sp modelId="{737582E1-1E59-465B-BD0D-1651C2F5CF34}">
      <dsp:nvSpPr>
        <dsp:cNvPr id="0" name=""/>
        <dsp:cNvSpPr/>
      </dsp:nvSpPr>
      <dsp:spPr>
        <a:xfrm>
          <a:off x="3855720" y="1090929"/>
          <a:ext cx="396240" cy="39624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2E2B52-5D23-45F1-82F6-C3E83CBAF5DA}">
      <dsp:nvSpPr>
        <dsp:cNvPr id="0" name=""/>
        <dsp:cNvSpPr/>
      </dsp:nvSpPr>
      <dsp:spPr>
        <a:xfrm>
          <a:off x="3864259" y="1289049"/>
          <a:ext cx="1842201" cy="264795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9959" tIns="0" rIns="0" bIns="0" numCol="1" spcCol="1270" anchor="t" anchorCtr="0">
          <a:noAutofit/>
        </a:bodyPr>
        <a:lstStyle/>
        <a:p>
          <a:pPr lvl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200" kern="1200" dirty="0" smtClean="0"/>
            <a:t>Verificación</a:t>
          </a:r>
          <a:endParaRPr lang="es-ES" sz="2200" kern="1200" dirty="0"/>
        </a:p>
      </dsp:txBody>
      <dsp:txXfrm>
        <a:off x="3864259" y="1289049"/>
        <a:ext cx="1842201" cy="264795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E6581E3-6AB1-4532-968A-F9E6EB348A2A}" type="datetimeFigureOut">
              <a:rPr lang="es-ES" smtClean="0"/>
              <a:pPr/>
              <a:t>25/09/2013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BD081B-1D6C-41D8-B7B5-D9A0E01F2BC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3E19D92B-5CFF-428C-B6B4-6D5BF67104AC}" type="datetimeFigureOut">
              <a:rPr lang="es-ES" smtClean="0"/>
              <a:pPr/>
              <a:t>25/09/2013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6CF36E8A-9D28-4DAA-BB92-C6EF0C24ACF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19D92B-5CFF-428C-B6B4-6D5BF67104AC}" type="datetimeFigureOut">
              <a:rPr lang="es-ES" smtClean="0"/>
              <a:pPr/>
              <a:t>25/09/2013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F36E8A-9D28-4DAA-BB92-C6EF0C24ACF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6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19D92B-5CFF-428C-B6B4-6D5BF67104AC}" type="datetimeFigureOut">
              <a:rPr lang="es-ES" smtClean="0"/>
              <a:pPr/>
              <a:t>25/09/2013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F36E8A-9D28-4DAA-BB92-C6EF0C24ACF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7" name="6 Cheurón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7 Cheurón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19D92B-5CFF-428C-B6B4-6D5BF67104AC}" type="datetimeFigureOut">
              <a:rPr lang="es-ES" smtClean="0"/>
              <a:pPr/>
              <a:t>25/09/2013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F36E8A-9D28-4DAA-BB92-C6EF0C24ACF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8" name="7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19D92B-5CFF-428C-B6B4-6D5BF67104AC}" type="datetimeFigureOut">
              <a:rPr lang="es-ES" smtClean="0"/>
              <a:pPr/>
              <a:t>25/09/2013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F36E8A-9D28-4DAA-BB92-C6EF0C24ACF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19D92B-5CFF-428C-B6B4-6D5BF67104AC}" type="datetimeFigureOut">
              <a:rPr lang="es-ES" smtClean="0"/>
              <a:pPr/>
              <a:t>25/09/2013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F36E8A-9D28-4DAA-BB92-C6EF0C24ACF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6" name="5 Título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19D92B-5CFF-428C-B6B4-6D5BF67104AC}" type="datetimeFigureOut">
              <a:rPr lang="es-ES" smtClean="0"/>
              <a:pPr/>
              <a:t>25/09/2013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F36E8A-9D28-4DAA-BB92-C6EF0C24ACF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3E19D92B-5CFF-428C-B6B4-6D5BF67104AC}" type="datetimeFigureOut">
              <a:rPr lang="es-ES" smtClean="0"/>
              <a:pPr/>
              <a:t>25/09/2013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F36E8A-9D28-4DAA-BB92-C6EF0C24ACF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3E19D92B-5CFF-428C-B6B4-6D5BF67104AC}" type="datetimeFigureOut">
              <a:rPr lang="es-ES" smtClean="0"/>
              <a:pPr/>
              <a:t>25/09/2013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6CF36E8A-9D28-4DAA-BB92-C6EF0C24ACFA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8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9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10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11 Cheurón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12 Cheurón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19D92B-5CFF-428C-B6B4-6D5BF67104AC}" type="datetimeFigureOut">
              <a:rPr lang="es-ES" smtClean="0"/>
              <a:pPr/>
              <a:t>25/09/2013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F36E8A-9D28-4DAA-BB92-C6EF0C24ACF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E19D92B-5CFF-428C-B6B4-6D5BF67104AC}" type="datetimeFigureOut">
              <a:rPr lang="es-ES" smtClean="0"/>
              <a:pPr/>
              <a:t>25/09/2013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6CF36E8A-9D28-4DAA-BB92-C6EF0C24ACF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3E19D92B-5CFF-428C-B6B4-6D5BF67104AC}" type="datetimeFigureOut">
              <a:rPr lang="es-ES" smtClean="0"/>
              <a:pPr/>
              <a:t>25/09/2013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6CF36E8A-9D28-4DAA-BB92-C6EF0C24ACFA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S.G.I </a:t>
            </a:r>
            <a:b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GRUPO OAS</a:t>
            </a:r>
            <a:endParaRPr lang="es-E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8" name="7 Subtítulo"/>
          <p:cNvSpPr>
            <a:spLocks noGrp="1"/>
          </p:cNvSpPr>
          <p:nvPr>
            <p:ph type="subTitle" idx="1"/>
          </p:nvPr>
        </p:nvSpPr>
        <p:spPr>
          <a:xfrm flipH="1">
            <a:off x="8458199" y="4765591"/>
            <a:ext cx="45719" cy="45719"/>
          </a:xfrm>
        </p:spPr>
        <p:txBody>
          <a:bodyPr>
            <a:normAutofit fontScale="25000" lnSpcReduction="20000"/>
          </a:bodyPr>
          <a:lstStyle/>
          <a:p>
            <a:endParaRPr lang="es-E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S.G.I o Sistema de Gestión Integrado es la implementación de tres normas.</a:t>
            </a:r>
          </a:p>
          <a:p>
            <a:pPr algn="r">
              <a:buNone/>
            </a:pPr>
            <a:r>
              <a:rPr lang="es-ES" dirty="0" smtClean="0"/>
              <a:t> </a:t>
            </a:r>
          </a:p>
          <a:p>
            <a:pPr algn="ctr">
              <a:buNone/>
            </a:pPr>
            <a:r>
              <a:rPr lang="es-ES" dirty="0" smtClean="0"/>
              <a:t>      ISO 9001:2008= </a:t>
            </a:r>
            <a:r>
              <a:rPr lang="es-ES" sz="2800" dirty="0" smtClean="0"/>
              <a:t>Sistema de Gestión de la Calidad  </a:t>
            </a:r>
          </a:p>
          <a:p>
            <a:pPr algn="ctr">
              <a:buNone/>
            </a:pPr>
            <a:r>
              <a:rPr lang="es-ES" dirty="0" smtClean="0"/>
              <a:t>ISO 14001:2004= </a:t>
            </a:r>
            <a:r>
              <a:rPr lang="es-ES" sz="2800" dirty="0" smtClean="0"/>
              <a:t>Sistema de Gestión Ambiental</a:t>
            </a:r>
          </a:p>
          <a:p>
            <a:pPr algn="ctr">
              <a:buNone/>
            </a:pPr>
            <a:r>
              <a:rPr lang="es-ES" sz="2800" dirty="0" smtClean="0"/>
              <a:t>     </a:t>
            </a:r>
            <a:r>
              <a:rPr lang="es-ES" dirty="0" smtClean="0"/>
              <a:t>OHSAS 18001:2007=</a:t>
            </a:r>
            <a:r>
              <a:rPr lang="es-ES" sz="2800" dirty="0" smtClean="0"/>
              <a:t>Sistemas de Gestión    en Seguridad y Salud ocupacional.  </a:t>
            </a:r>
          </a:p>
          <a:p>
            <a:pPr>
              <a:buNone/>
            </a:pPr>
            <a:endParaRPr lang="es-ES" sz="2800" dirty="0" smtClean="0"/>
          </a:p>
          <a:p>
            <a:pPr>
              <a:buNone/>
            </a:pPr>
            <a:endParaRPr lang="es-ES" sz="2800" dirty="0" smtClean="0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Que es un S.G.I?</a:t>
            </a:r>
            <a:endParaRPr lang="es-E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3 Flecha derecha"/>
          <p:cNvSpPr/>
          <p:nvPr/>
        </p:nvSpPr>
        <p:spPr>
          <a:xfrm>
            <a:off x="467544" y="2852936"/>
            <a:ext cx="72008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Flecha derecha"/>
          <p:cNvSpPr/>
          <p:nvPr/>
        </p:nvSpPr>
        <p:spPr>
          <a:xfrm>
            <a:off x="467544" y="3717032"/>
            <a:ext cx="720080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Flecha derecha"/>
          <p:cNvSpPr/>
          <p:nvPr/>
        </p:nvSpPr>
        <p:spPr>
          <a:xfrm>
            <a:off x="467544" y="4509120"/>
            <a:ext cx="648072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contenido"/>
          <p:cNvSpPr>
            <a:spLocks noGrp="1"/>
          </p:cNvSpPr>
          <p:nvPr>
            <p:ph idx="4294967295"/>
          </p:nvPr>
        </p:nvSpPr>
        <p:spPr>
          <a:xfrm>
            <a:off x="0" y="980728"/>
            <a:ext cx="8229600" cy="514543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s-ES" sz="2800" dirty="0" smtClean="0"/>
              <a:t>La implementación de las normas ha proporcionado que la organización se familiarice con su estructura documentando los distintos procesos, asignando responsabilidades y formalizando registros que permitan evidenciar el funcionamiento del sistema ante terceros, además de controlar y mejorar los aspectos relacionados con el medio ambiente y la prevención de riesgos laborales</a:t>
            </a:r>
            <a:r>
              <a:rPr lang="es-ES" dirty="0" smtClean="0"/>
              <a:t>.</a:t>
            </a:r>
            <a:endParaRPr lang="es-E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dirty="0" smtClean="0"/>
              <a:t>QUE SE BUSCA CON UN S.G.I?</a:t>
            </a:r>
            <a:endParaRPr lang="es-ES" dirty="0"/>
          </a:p>
        </p:txBody>
      </p:sp>
      <p:sp>
        <p:nvSpPr>
          <p:cNvPr id="4" name="3 Explosión 1"/>
          <p:cNvSpPr/>
          <p:nvPr/>
        </p:nvSpPr>
        <p:spPr>
          <a:xfrm>
            <a:off x="1115616" y="1124744"/>
            <a:ext cx="6624736" cy="5184576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2699792" y="2996952"/>
            <a:ext cx="302433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 smtClean="0">
                <a:solidFill>
                  <a:srgbClr val="FF0000"/>
                </a:solidFill>
              </a:rPr>
              <a:t>MEJORA CONTINUA</a:t>
            </a:r>
            <a:endParaRPr lang="es-E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Diagrama"/>
          <p:cNvGraphicFramePr/>
          <p:nvPr/>
        </p:nvGraphicFramePr>
        <p:xfrm>
          <a:off x="457200" y="274638"/>
          <a:ext cx="8229600" cy="114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9" name="8 Botón de acción: Ayuda">
            <a:hlinkClick r:id="" action="ppaction://noaction" highlightClick="1"/>
          </p:cNvPr>
          <p:cNvSpPr/>
          <p:nvPr/>
        </p:nvSpPr>
        <p:spPr>
          <a:xfrm>
            <a:off x="3059832" y="2420888"/>
            <a:ext cx="2842616" cy="2266552"/>
          </a:xfrm>
          <a:prstGeom prst="actionButtonHelp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ctrTitle" idx="4294967295"/>
          </p:nvPr>
        </p:nvSpPr>
        <p:spPr>
          <a:xfrm>
            <a:off x="467544" y="1752600"/>
            <a:ext cx="7304856" cy="2540496"/>
          </a:xfrm>
        </p:spPr>
        <p:txBody>
          <a:bodyPr>
            <a:noAutofit/>
          </a:bodyPr>
          <a:lstStyle/>
          <a:p>
            <a:pPr algn="ctr"/>
            <a:r>
              <a:rPr lang="es-ES" sz="3200" b="0" dirty="0" smtClean="0">
                <a:effectLst/>
              </a:rPr>
              <a:t>Esto se ve reflejado en nuestra </a:t>
            </a:r>
            <a:r>
              <a:rPr lang="es-ES" sz="3200" dirty="0" smtClean="0">
                <a:effectLst/>
              </a:rPr>
              <a:t>Politica</a:t>
            </a:r>
            <a:r>
              <a:rPr lang="es-ES" sz="3200" b="0" dirty="0" smtClean="0">
                <a:effectLst/>
              </a:rPr>
              <a:t>, ya que en ella se exponen los lineamientos a </a:t>
            </a:r>
            <a:r>
              <a:rPr lang="es-ES" sz="3200" b="0" dirty="0" smtClean="0">
                <a:effectLst/>
              </a:rPr>
              <a:t>seguir, </a:t>
            </a:r>
            <a:r>
              <a:rPr lang="es-ES" sz="3200" b="0" dirty="0" smtClean="0">
                <a:effectLst/>
              </a:rPr>
              <a:t>abarcando todos los </a:t>
            </a:r>
            <a:r>
              <a:rPr lang="es-ES" sz="3200" b="0" dirty="0" smtClean="0">
                <a:effectLst/>
                <a:latin typeface="+mn-lt"/>
              </a:rPr>
              <a:t>sectores</a:t>
            </a:r>
            <a:r>
              <a:rPr lang="es-ES" sz="3200" b="0" dirty="0" smtClean="0">
                <a:effectLst/>
              </a:rPr>
              <a:t>, rubros y normas mencionadas, es de suprema importancia para la empresa y por ende el documento demostrativo mas importante del compromiso Gerencial a todos los niveles de la organización.</a:t>
            </a:r>
            <a:endParaRPr lang="es-ES" sz="3200" b="0" dirty="0">
              <a:effectLst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 idx="4294967295"/>
          </p:nvPr>
        </p:nvSpPr>
        <p:spPr>
          <a:xfrm>
            <a:off x="539552" y="1752600"/>
            <a:ext cx="7232848" cy="1830388"/>
          </a:xfrm>
        </p:spPr>
        <p:txBody>
          <a:bodyPr>
            <a:noAutofit/>
          </a:bodyPr>
          <a:lstStyle/>
          <a:p>
            <a:pPr algn="ctr"/>
            <a:r>
              <a:rPr lang="es-ES" sz="3200" b="0" dirty="0" smtClean="0">
                <a:effectLst/>
              </a:rPr>
              <a:t>El cumplimiento de la Política es algo que solo se puede garantizar, mediante</a:t>
            </a:r>
            <a:br>
              <a:rPr lang="es-ES" sz="3200" b="0" dirty="0" smtClean="0">
                <a:effectLst/>
              </a:rPr>
            </a:br>
            <a:r>
              <a:rPr lang="es-ES" sz="3200" b="0" dirty="0" smtClean="0">
                <a:effectLst/>
              </a:rPr>
              <a:t>programas bien estructurados basados en planes de </a:t>
            </a:r>
            <a:r>
              <a:rPr lang="es-ES" sz="3200" b="0" dirty="0" smtClean="0">
                <a:solidFill>
                  <a:srgbClr val="FF0000"/>
                </a:solidFill>
                <a:effectLst/>
              </a:rPr>
              <a:t>factible cumplimiento.</a:t>
            </a:r>
            <a:endParaRPr lang="es-ES" sz="3200" b="0" dirty="0">
              <a:solidFill>
                <a:srgbClr val="FF0000"/>
              </a:solidFill>
              <a:effectLst/>
            </a:endParaRPr>
          </a:p>
        </p:txBody>
      </p:sp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 idx="4294967295"/>
          </p:nvPr>
        </p:nvSpPr>
        <p:spPr>
          <a:xfrm>
            <a:off x="539552" y="549275"/>
            <a:ext cx="7232848" cy="1871663"/>
          </a:xfrm>
        </p:spPr>
        <p:txBody>
          <a:bodyPr>
            <a:normAutofit fontScale="90000"/>
          </a:bodyPr>
          <a:lstStyle/>
          <a:p>
            <a:pPr algn="ctr"/>
            <a:r>
              <a:rPr lang="es-ES" sz="3200" b="0" dirty="0" smtClean="0">
                <a:effectLst/>
              </a:rPr>
              <a:t>Los </a:t>
            </a:r>
            <a:r>
              <a:rPr lang="es-ES" sz="3200" b="0" dirty="0" err="1" smtClean="0">
                <a:effectLst/>
              </a:rPr>
              <a:t>progamas</a:t>
            </a:r>
            <a:r>
              <a:rPr lang="es-ES" sz="3200" b="0" dirty="0" smtClean="0">
                <a:effectLst/>
              </a:rPr>
              <a:t> antes mencionados son denominados PROGRAMAS DE GESTION, los cuales se fundamentan en 3 actividades para su confección final.</a:t>
            </a:r>
            <a:endParaRPr lang="es-ES" sz="3200" b="0" dirty="0">
              <a:effectLst/>
            </a:endParaRPr>
          </a:p>
        </p:txBody>
      </p:sp>
      <p:graphicFrame>
        <p:nvGraphicFramePr>
          <p:cNvPr id="4" name="3 Diagrama"/>
          <p:cNvGraphicFramePr/>
          <p:nvPr/>
        </p:nvGraphicFramePr>
        <p:xfrm>
          <a:off x="685800" y="2636912"/>
          <a:ext cx="7774632" cy="34563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 idx="4294967295"/>
          </p:nvPr>
        </p:nvSpPr>
        <p:spPr>
          <a:xfrm>
            <a:off x="827584" y="274638"/>
            <a:ext cx="7402016" cy="1143000"/>
          </a:xfrm>
        </p:spPr>
        <p:txBody>
          <a:bodyPr>
            <a:normAutofit fontScale="90000"/>
          </a:bodyPr>
          <a:lstStyle/>
          <a:p>
            <a:r>
              <a:rPr lang="es-ES" u="sng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Registros de Aspectos / Impactos y Peligros/Riesgos</a:t>
            </a:r>
            <a:endParaRPr lang="es-ES" u="sng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4 Marcador de contenido"/>
          <p:cNvSpPr>
            <a:spLocks noGrp="1"/>
          </p:cNvSpPr>
          <p:nvPr>
            <p:ph idx="4294967295"/>
          </p:nvPr>
        </p:nvSpPr>
        <p:spPr>
          <a:xfrm>
            <a:off x="395536" y="1481138"/>
            <a:ext cx="7834064" cy="4525962"/>
          </a:xfrm>
        </p:spPr>
        <p:txBody>
          <a:bodyPr>
            <a:noAutofit/>
          </a:bodyPr>
          <a:lstStyle/>
          <a:p>
            <a:r>
              <a:rPr lang="es-E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Contiene la identificación y</a:t>
            </a:r>
          </a:p>
          <a:p>
            <a:pPr>
              <a:buNone/>
            </a:pPr>
            <a:r>
              <a:rPr lang="es-E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evaluación de todos los elementos que están relacionados a la operación y que</a:t>
            </a:r>
          </a:p>
          <a:p>
            <a:pPr>
              <a:buNone/>
            </a:pPr>
            <a:r>
              <a:rPr lang="es-E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pudiesen ocasionar un impacto ambiental significativo. Por su parte, el registro de</a:t>
            </a:r>
          </a:p>
          <a:p>
            <a:pPr>
              <a:buNone/>
            </a:pPr>
            <a:r>
              <a:rPr lang="es-E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Peligros/Riesgos es el equivalente al anterior es decir, se realiza la identificación y evaluación de los factores o peligros que</a:t>
            </a:r>
          </a:p>
          <a:p>
            <a:pPr>
              <a:buNone/>
            </a:pPr>
            <a:r>
              <a:rPr lang="es-ES" sz="28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pudiesen constituir riesgos para las personas o la operación</a:t>
            </a:r>
            <a:r>
              <a:rPr lang="es-ES" sz="2800" dirty="0" smtClean="0"/>
              <a:t>.</a:t>
            </a:r>
            <a:endParaRPr lang="es-ES" sz="2800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El compromiso asumido en la Política de cumplir con la legislación</a:t>
            </a:r>
          </a:p>
          <a:p>
            <a:pPr>
              <a:buNone/>
            </a:pPr>
            <a:r>
              <a:rPr lang="es-ES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aplicable es un objetivo central del sistema. Para garantizar ese compromiso se debe crear un</a:t>
            </a:r>
          </a:p>
          <a:p>
            <a:pPr>
              <a:buNone/>
            </a:pPr>
            <a:r>
              <a:rPr lang="es-ES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registro de legislación (Matriz Legal).</a:t>
            </a:r>
            <a:endParaRPr lang="es-ES" sz="32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z="3600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R</a:t>
            </a:r>
            <a:r>
              <a:rPr lang="es-ES" sz="3600" u="sng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equerimientos</a:t>
            </a:r>
            <a:r>
              <a:rPr lang="es-ES" dirty="0" smtClean="0"/>
              <a:t> </a:t>
            </a:r>
            <a:r>
              <a:rPr lang="es-ES" u="sng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Legales</a:t>
            </a:r>
            <a:endParaRPr lang="es-ES" u="sng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>
    <p:pull dir="r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Producto de las evaluaciones de Aspectos/Impactos, Peligros/Riesgos y los</a:t>
            </a:r>
          </a:p>
          <a:p>
            <a:pPr>
              <a:buNone/>
            </a:pPr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Requerimientos Legales, se genera una valiosa información sobre la potencial</a:t>
            </a:r>
          </a:p>
          <a:p>
            <a:pPr>
              <a:buNone/>
            </a:pPr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 repercusión de la operación sobre el ambiente, la salud de las personas y la seguridad y en base a esto se plantean </a:t>
            </a:r>
            <a:r>
              <a:rPr lang="es-ES" b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Objetivos</a:t>
            </a:r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a cumplir y las </a:t>
            </a:r>
            <a:r>
              <a:rPr lang="es-ES" b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Metas</a:t>
            </a:r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correspondientes a dichos Objetivos, donde se fijan con mayor precisión las cosas que se harán para lograr el objetivo propuesto.</a:t>
            </a:r>
            <a:endParaRPr lang="es-E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u="sng" dirty="0" smtClean="0"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Objetivos y Metas</a:t>
            </a:r>
            <a:endParaRPr lang="es-ES" u="sng" dirty="0">
              <a:solidFill>
                <a:schemeClr val="accent2">
                  <a:lumMod val="60000"/>
                  <a:lumOff val="4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4294967295"/>
          </p:nvPr>
        </p:nvSpPr>
        <p:spPr>
          <a:xfrm>
            <a:off x="539552" y="764704"/>
            <a:ext cx="7690048" cy="5242396"/>
          </a:xfrm>
        </p:spPr>
        <p:txBody>
          <a:bodyPr>
            <a:normAutofit lnSpcReduction="10000"/>
          </a:bodyPr>
          <a:lstStyle/>
          <a:p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En el Programa de Gestión se indica, para cada objetivo anual aprobado las metas</a:t>
            </a:r>
          </a:p>
          <a:p>
            <a:pPr>
              <a:buNone/>
            </a:pPr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con su prioridad, las actividades involucradas, el responsable de su cumplimiento y la</a:t>
            </a:r>
          </a:p>
          <a:p>
            <a:pPr>
              <a:buNone/>
            </a:pPr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fecha de finalización.</a:t>
            </a:r>
          </a:p>
          <a:p>
            <a:pPr>
              <a:buNone/>
            </a:pPr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El seguimiento y control del</a:t>
            </a:r>
          </a:p>
          <a:p>
            <a:pPr>
              <a:buNone/>
            </a:pPr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Programa se realiza a través de los reportes de avance por parte de los</a:t>
            </a:r>
          </a:p>
          <a:p>
            <a:pPr>
              <a:buNone/>
            </a:pPr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responsables de las metas/ actividades, como también mediante las auditorias</a:t>
            </a:r>
          </a:p>
          <a:p>
            <a:pPr>
              <a:buNone/>
            </a:pPr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 internas y las revisiones del sistema.</a:t>
            </a:r>
            <a:endParaRPr lang="es-E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4294967295"/>
          </p:nvPr>
        </p:nvSpPr>
        <p:spPr>
          <a:xfrm>
            <a:off x="0" y="0"/>
            <a:ext cx="7772400" cy="1200150"/>
          </a:xfrm>
        </p:spPr>
        <p:txBody>
          <a:bodyPr>
            <a:normAutofit/>
          </a:bodyPr>
          <a:lstStyle/>
          <a:p>
            <a:pPr algn="ctr"/>
            <a:r>
              <a:rPr lang="es-ES" sz="3600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Ejemplo de una empresa sin S.G.I implementado</a:t>
            </a:r>
            <a:endParaRPr lang="es-ES" sz="36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340768"/>
            <a:ext cx="5685559" cy="39677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8 Diagrama"/>
          <p:cNvGraphicFramePr/>
          <p:nvPr/>
        </p:nvGraphicFramePr>
        <p:xfrm>
          <a:off x="539552" y="1340768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9 Estrella de 7 puntas"/>
          <p:cNvSpPr/>
          <p:nvPr/>
        </p:nvSpPr>
        <p:spPr>
          <a:xfrm>
            <a:off x="6372200" y="1124744"/>
            <a:ext cx="2771800" cy="252028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MEJORA</a:t>
            </a:r>
          </a:p>
          <a:p>
            <a:pPr algn="ctr"/>
            <a:r>
              <a:rPr lang="es-ES" sz="2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CONTINUA</a:t>
            </a:r>
            <a:endParaRPr lang="es-ES" sz="20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1" name="10 Título"/>
          <p:cNvSpPr>
            <a:spLocks noGrp="1"/>
          </p:cNvSpPr>
          <p:nvPr>
            <p:ph type="title" idx="4294967295"/>
          </p:nvPr>
        </p:nvSpPr>
        <p:spPr>
          <a:xfrm>
            <a:off x="467544" y="274638"/>
            <a:ext cx="7762056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s-ES" dirty="0" smtClean="0"/>
              <a:t>Ejemplo de una empresa con S.G.I implementado</a:t>
            </a:r>
            <a:endParaRPr lang="es-ES" dirty="0"/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s-ES" dirty="0" err="1" smtClean="0">
                <a:solidFill>
                  <a:schemeClr val="accent2">
                    <a:lumMod val="75000"/>
                  </a:schemeClr>
                </a:solidFill>
              </a:rPr>
              <a:t>Implementacion</a:t>
            </a:r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 y </a:t>
            </a:r>
            <a:r>
              <a:rPr lang="es-ES" dirty="0" err="1" smtClean="0">
                <a:solidFill>
                  <a:schemeClr val="accent2">
                    <a:lumMod val="75000"/>
                  </a:schemeClr>
                </a:solidFill>
              </a:rPr>
              <a:t>Operacion</a:t>
            </a:r>
            <a:endParaRPr lang="es-E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2 Subtítulo"/>
          <p:cNvSpPr>
            <a:spLocks noGrp="1"/>
          </p:cNvSpPr>
          <p:nvPr>
            <p:ph idx="4294967295"/>
          </p:nvPr>
        </p:nvSpPr>
        <p:spPr>
          <a:xfrm>
            <a:off x="323528" y="1481138"/>
            <a:ext cx="7906072" cy="4525962"/>
          </a:xfrm>
        </p:spPr>
        <p:txBody>
          <a:bodyPr/>
          <a:lstStyle/>
          <a:p>
            <a:pPr>
              <a:buNone/>
            </a:pPr>
            <a:r>
              <a:rPr lang="es-ES" dirty="0" smtClean="0"/>
              <a:t>  Finalizada </a:t>
            </a:r>
            <a:r>
              <a:rPr lang="es-ES" dirty="0" smtClean="0"/>
              <a:t>la fase de diseño, que incluye </a:t>
            </a:r>
            <a:r>
              <a:rPr lang="es-ES" dirty="0" smtClean="0"/>
              <a:t>los anteriores elementos, </a:t>
            </a:r>
            <a:r>
              <a:rPr lang="es-ES" dirty="0" smtClean="0"/>
              <a:t>se requiere poner</a:t>
            </a:r>
          </a:p>
          <a:p>
            <a:pPr>
              <a:buNone/>
            </a:pPr>
            <a:r>
              <a:rPr lang="es-ES" dirty="0" smtClean="0"/>
              <a:t>  en </a:t>
            </a:r>
            <a:r>
              <a:rPr lang="es-ES" dirty="0" smtClean="0"/>
              <a:t>práctica una serie de elementos exigidos por las </a:t>
            </a:r>
            <a:r>
              <a:rPr lang="es-ES" dirty="0" smtClean="0"/>
              <a:t>Normas como:</a:t>
            </a:r>
          </a:p>
          <a:p>
            <a:r>
              <a:rPr lang="es-ES" b="1" dirty="0" smtClean="0"/>
              <a:t>Capacitación, concientización y comunicación.</a:t>
            </a:r>
          </a:p>
          <a:p>
            <a:r>
              <a:rPr lang="es-ES" b="1" dirty="0" smtClean="0">
                <a:solidFill>
                  <a:srgbClr val="FF0000"/>
                </a:solidFill>
              </a:rPr>
              <a:t>Documentación y control</a:t>
            </a:r>
            <a:r>
              <a:rPr lang="es-ES" b="1" dirty="0" smtClean="0"/>
              <a:t>.</a:t>
            </a:r>
          </a:p>
          <a:p>
            <a:r>
              <a:rPr lang="es-ES" b="1" dirty="0" smtClean="0"/>
              <a:t>Control operativo.</a:t>
            </a:r>
          </a:p>
          <a:p>
            <a:r>
              <a:rPr lang="es-ES" b="1" dirty="0" smtClean="0"/>
              <a:t>Planes de contingencia y Respuesta ante emergencia.</a:t>
            </a:r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 smtClean="0"/>
          </a:p>
          <a:p>
            <a:pPr>
              <a:buNone/>
            </a:pPr>
            <a:endParaRPr lang="es-ES" dirty="0" smtClean="0"/>
          </a:p>
          <a:p>
            <a:pPr marL="514350" indent="-514350" algn="l"/>
            <a:endParaRPr lang="es-ES" dirty="0" smtClean="0"/>
          </a:p>
        </p:txBody>
      </p:sp>
    </p:spTree>
  </p:cSld>
  <p:clrMapOvr>
    <a:masterClrMapping/>
  </p:clrMapOvr>
  <p:transition>
    <p:pull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s-ES" sz="2700" b="0" dirty="0" smtClean="0"/>
              <a:t>Una vez que el Sistema de Gestión Integrado esté en plena operación, se requiere</a:t>
            </a:r>
            <a:br>
              <a:rPr lang="es-ES" sz="2700" b="0" dirty="0" smtClean="0"/>
            </a:br>
            <a:r>
              <a:rPr lang="es-ES" sz="2700" b="0" dirty="0" smtClean="0"/>
              <a:t>ejecutar acciones conducentes a verificar el </a:t>
            </a:r>
            <a:r>
              <a:rPr lang="es-ES" sz="2700" b="0" dirty="0" smtClean="0"/>
              <a:t>correcto </a:t>
            </a:r>
            <a:r>
              <a:rPr lang="es-ES" sz="2700" b="0" dirty="0" smtClean="0"/>
              <a:t>cumplimiento de los acuerdos,</a:t>
            </a:r>
            <a:br>
              <a:rPr lang="es-ES" sz="2700" b="0" dirty="0" smtClean="0"/>
            </a:br>
            <a:r>
              <a:rPr lang="es-ES" sz="2700" b="0" dirty="0" smtClean="0"/>
              <a:t>pautas y elementos pertenecientes al Sistema. Aquí vienen a invocarse tres</a:t>
            </a:r>
            <a:br>
              <a:rPr lang="es-ES" sz="2700" b="0" dirty="0" smtClean="0"/>
            </a:br>
            <a:r>
              <a:rPr lang="es-ES" sz="2700" b="0" dirty="0" smtClean="0"/>
              <a:t>aspectos fundamentados en las normas que permitirían dicho objetivo; ellos son</a:t>
            </a:r>
            <a:r>
              <a:rPr lang="es-ES" sz="2200" b="0" dirty="0" smtClean="0"/>
              <a:t>:</a:t>
            </a:r>
            <a:endParaRPr lang="es-ES" sz="2200" b="0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pPr marL="514350" indent="-514350" algn="l">
              <a:buFont typeface="+mj-lt"/>
              <a:buAutoNum type="arabicPeriod"/>
            </a:pPr>
            <a:r>
              <a:rPr lang="es-ES" b="1" dirty="0" smtClean="0"/>
              <a:t>Mediciones y </a:t>
            </a:r>
            <a:r>
              <a:rPr lang="es-ES" b="1" dirty="0" smtClean="0"/>
              <a:t>seguimiento.</a:t>
            </a:r>
          </a:p>
          <a:p>
            <a:pPr marL="514350" indent="-514350" algn="l">
              <a:buFont typeface="+mj-lt"/>
              <a:buAutoNum type="arabicPeriod"/>
            </a:pPr>
            <a:r>
              <a:rPr lang="es-ES" b="1" dirty="0" smtClean="0"/>
              <a:t>L</a:t>
            </a:r>
            <a:r>
              <a:rPr lang="es-ES" b="1" dirty="0" smtClean="0"/>
              <a:t>os </a:t>
            </a:r>
            <a:r>
              <a:rPr lang="es-ES" b="1" dirty="0" smtClean="0"/>
              <a:t>reportes y registros de Accidentes/incidentes y </a:t>
            </a:r>
            <a:r>
              <a:rPr lang="es-ES" b="1" dirty="0" smtClean="0"/>
              <a:t>de no conformidades/acciones correctivas.</a:t>
            </a:r>
          </a:p>
          <a:p>
            <a:pPr marL="514350" indent="-514350" algn="l">
              <a:buFont typeface="+mj-lt"/>
              <a:buAutoNum type="arabicPeriod"/>
            </a:pPr>
            <a:r>
              <a:rPr lang="es-ES" b="1" dirty="0" smtClean="0"/>
              <a:t>Las Auditorías.</a:t>
            </a:r>
          </a:p>
          <a:p>
            <a:pPr algn="l"/>
            <a:endParaRPr lang="es-ES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dirty="0" smtClean="0"/>
              <a:t>Grupo OAS ha certificado en 2012 las 3 normas antes mencionadas, lo que demuestra que con esfuerzo, dedicación, y mucha planificación por parte de la empresa y sus empleados pudo llegar a trabajar bajo los lineamientos de un sistema de Gestión Integrado que permite disminuir riesgos para el beneficio de los trabajadores y cada día trabaja para transformar la cultura reactiva en una totalmente preventiva y proactiva.</a:t>
            </a:r>
            <a:endParaRPr lang="es-ES" dirty="0"/>
          </a:p>
        </p:txBody>
      </p:sp>
      <p:sp>
        <p:nvSpPr>
          <p:cNvPr id="3" name="2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ES" dirty="0" smtClean="0">
                <a:solidFill>
                  <a:schemeClr val="accent2">
                    <a:lumMod val="75000"/>
                  </a:schemeClr>
                </a:solidFill>
              </a:rPr>
              <a:t>Conclusión</a:t>
            </a:r>
            <a:endParaRPr lang="es-ES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 idx="4294967295"/>
          </p:nvPr>
        </p:nvSpPr>
        <p:spPr>
          <a:xfrm>
            <a:off x="683568" y="1772816"/>
            <a:ext cx="7520880" cy="3116263"/>
          </a:xfrm>
        </p:spPr>
        <p:txBody>
          <a:bodyPr>
            <a:noAutofit/>
          </a:bodyPr>
          <a:lstStyle/>
          <a:p>
            <a:pPr algn="ctr"/>
            <a:r>
              <a:rPr lang="es-ES" sz="2400" dirty="0" smtClean="0">
                <a:solidFill>
                  <a:schemeClr val="accent2"/>
                </a:solidFill>
              </a:rPr>
              <a:t>“LA DIFERENCIA ENTRE LA TRANSFORMACION POR</a:t>
            </a:r>
            <a:br>
              <a:rPr lang="es-ES" sz="2400" dirty="0" smtClean="0">
                <a:solidFill>
                  <a:schemeClr val="accent2"/>
                </a:solidFill>
              </a:rPr>
            </a:br>
            <a:r>
              <a:rPr lang="es-ES" sz="2400" dirty="0" smtClean="0">
                <a:solidFill>
                  <a:schemeClr val="accent2"/>
                </a:solidFill>
              </a:rPr>
              <a:t>ACCIDENTE Y LA QUE RESULTA DE LA APLICACIÓN DE UN</a:t>
            </a:r>
            <a:br>
              <a:rPr lang="es-ES" sz="2400" dirty="0" smtClean="0">
                <a:solidFill>
                  <a:schemeClr val="accent2"/>
                </a:solidFill>
              </a:rPr>
            </a:br>
            <a:r>
              <a:rPr lang="es-ES" sz="2400" dirty="0" smtClean="0">
                <a:solidFill>
                  <a:schemeClr val="accent2"/>
                </a:solidFill>
              </a:rPr>
              <a:t>SISTEMA DE GESTION, ES COMO LA DIFERENCIA ENTRE</a:t>
            </a:r>
            <a:br>
              <a:rPr lang="es-ES" sz="2400" dirty="0" smtClean="0">
                <a:solidFill>
                  <a:schemeClr val="accent2"/>
                </a:solidFill>
              </a:rPr>
            </a:br>
            <a:r>
              <a:rPr lang="es-ES" sz="2400" dirty="0" smtClean="0">
                <a:solidFill>
                  <a:schemeClr val="accent2"/>
                </a:solidFill>
              </a:rPr>
              <a:t>UN RAYO Y UNA LAMPARA. AMBOS PRODUCEN LUZ, PERO</a:t>
            </a:r>
            <a:br>
              <a:rPr lang="es-ES" sz="2400" dirty="0" smtClean="0">
                <a:solidFill>
                  <a:schemeClr val="accent2"/>
                </a:solidFill>
              </a:rPr>
            </a:br>
            <a:r>
              <a:rPr lang="es-ES" sz="2400" dirty="0" smtClean="0">
                <a:solidFill>
                  <a:schemeClr val="accent2"/>
                </a:solidFill>
              </a:rPr>
              <a:t>UNO ES PELIGROSO Y POCO CONFIABLE, MIENTRAS QUE</a:t>
            </a:r>
            <a:br>
              <a:rPr lang="es-ES" sz="2400" dirty="0" smtClean="0">
                <a:solidFill>
                  <a:schemeClr val="accent2"/>
                </a:solidFill>
              </a:rPr>
            </a:br>
            <a:r>
              <a:rPr lang="es-ES" sz="2400" dirty="0" smtClean="0">
                <a:solidFill>
                  <a:schemeClr val="accent2"/>
                </a:solidFill>
              </a:rPr>
              <a:t>LA OTRA ES MAS SEGURA, GOBERNABLE Y DISPONIBLE”</a:t>
            </a:r>
            <a:endParaRPr lang="es-ES" sz="2400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 idx="4294967295"/>
          </p:nvPr>
        </p:nvSpPr>
        <p:spPr>
          <a:xfrm>
            <a:off x="899592" y="1752600"/>
            <a:ext cx="6872808" cy="1830388"/>
          </a:xfrm>
        </p:spPr>
        <p:txBody>
          <a:bodyPr/>
          <a:lstStyle/>
          <a:p>
            <a:pPr algn="ctr"/>
            <a:r>
              <a:rPr lang="es-ES" dirty="0" smtClean="0">
                <a:solidFill>
                  <a:schemeClr val="accent2"/>
                </a:solidFill>
              </a:rPr>
              <a:t>MUCHAS GRACIAS…</a:t>
            </a:r>
            <a:endParaRPr lang="es-ES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Aspecto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383</TotalTime>
  <Words>677</Words>
  <Application>Microsoft Office PowerPoint</Application>
  <PresentationFormat>Presentación en pantalla (4:3)</PresentationFormat>
  <Paragraphs>64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Concurrencia</vt:lpstr>
      <vt:lpstr>S.G.I  GRUPO OAS</vt:lpstr>
      <vt:lpstr>Que es un S.G.I?</vt:lpstr>
      <vt:lpstr>Diapositiva 3</vt:lpstr>
      <vt:lpstr>QUE SE BUSCA CON UN S.G.I?</vt:lpstr>
      <vt:lpstr>Diapositiva 5</vt:lpstr>
      <vt:lpstr>Esto se ve reflejado en nuestra Politica, ya que en ella se exponen los lineamientos a seguir, abarcando todos los sectores, rubros y normas mencionadas, es de suprema importancia para la empresa y por ende el documento demostrativo mas importante del compromiso Gerencial a todos los niveles de la organización.</vt:lpstr>
      <vt:lpstr>El cumplimiento de la Política es algo que solo se puede garantizar, mediante programas bien estructurados basados en planes de factible cumplimiento.</vt:lpstr>
      <vt:lpstr>Los progamas antes mencionados son denominados PROGRAMAS DE GESTION, los cuales se fundamentan en 3 actividades para su confección final.</vt:lpstr>
      <vt:lpstr>Registros de Aspectos / Impactos y Peligros/Riesgos</vt:lpstr>
      <vt:lpstr>Requerimientos Legales</vt:lpstr>
      <vt:lpstr>Objetivos y Metas</vt:lpstr>
      <vt:lpstr>Diapositiva 12</vt:lpstr>
      <vt:lpstr>Diapositiva 13</vt:lpstr>
      <vt:lpstr>Ejemplo de una empresa con S.G.I implementado</vt:lpstr>
      <vt:lpstr>Implementacion y Operacion</vt:lpstr>
      <vt:lpstr>Una vez que el Sistema de Gestión Integrado esté en plena operación, se requiere ejecutar acciones conducentes a verificar el correcto cumplimiento de los acuerdos, pautas y elementos pertenecientes al Sistema. Aquí vienen a invocarse tres aspectos fundamentados en las normas que permitirían dicho objetivo; ellos son:</vt:lpstr>
      <vt:lpstr>Conclusión</vt:lpstr>
      <vt:lpstr>“LA DIFERENCIA ENTRE LA TRANSFORMACION POR ACCIDENTE Y LA QUE RESULTA DE LA APLICACIÓN DE UN SISTEMA DE GESTION, ES COMO LA DIFERENCIA ENTRE UN RAYO Y UNA LAMPARA. AMBOS PRODUCEN LUZ, PERO UNO ES PELIGROSO Y POCO CONFIABLE, MIENTRAS QUE LA OTRA ES MAS SEGURA, GOBERNABLE Y DISPONIBLE”</vt:lpstr>
      <vt:lpstr>MUCHAS GRACIAS…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S.G.I  GRUPO OAS</dc:title>
  <dc:creator>rsosa</dc:creator>
  <cp:lastModifiedBy>rsosa</cp:lastModifiedBy>
  <cp:revision>35</cp:revision>
  <dcterms:created xsi:type="dcterms:W3CDTF">2013-09-23T18:28:12Z</dcterms:created>
  <dcterms:modified xsi:type="dcterms:W3CDTF">2013-09-25T15:08:30Z</dcterms:modified>
</cp:coreProperties>
</file>