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1"/>
  </p:notesMasterIdLst>
  <p:sldIdLst>
    <p:sldId id="256" r:id="rId2"/>
    <p:sldId id="324" r:id="rId3"/>
    <p:sldId id="378" r:id="rId4"/>
    <p:sldId id="379" r:id="rId5"/>
    <p:sldId id="380" r:id="rId6"/>
    <p:sldId id="394" r:id="rId7"/>
    <p:sldId id="374" r:id="rId8"/>
    <p:sldId id="383" r:id="rId9"/>
    <p:sldId id="384" r:id="rId10"/>
    <p:sldId id="385" r:id="rId11"/>
    <p:sldId id="386" r:id="rId12"/>
    <p:sldId id="387" r:id="rId13"/>
    <p:sldId id="389" r:id="rId14"/>
    <p:sldId id="390" r:id="rId15"/>
    <p:sldId id="391" r:id="rId16"/>
    <p:sldId id="392" r:id="rId17"/>
    <p:sldId id="395" r:id="rId18"/>
    <p:sldId id="396" r:id="rId19"/>
    <p:sldId id="382" r:id="rId20"/>
  </p:sldIdLst>
  <p:sldSz cx="9144000" cy="6858000" type="screen4x3"/>
  <p:notesSz cx="7099300" cy="10234613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9" autoAdjust="0"/>
    <p:restoredTop sz="94876" autoAdjust="0"/>
  </p:normalViewPr>
  <p:slideViewPr>
    <p:cSldViewPr>
      <p:cViewPr>
        <p:scale>
          <a:sx n="70" d="100"/>
          <a:sy n="70" d="100"/>
        </p:scale>
        <p:origin x="-130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3" cy="511731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1731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667D356-B3FA-4993-B6F1-DE8F125BB526}" type="datetimeFigureOut">
              <a:rPr lang="es-ES"/>
              <a:pPr>
                <a:defRPr/>
              </a:pPr>
              <a:t>11/09/2021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pPr lvl="0"/>
            <a:endParaRPr lang="es-ES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5571" tIns="47786" rIns="95571" bIns="47786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40492CA-CF2B-4418-9551-9FA9EE4BFB4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54500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0492CA-CF2B-4418-9551-9FA9EE4BFB4F}" type="slidenum">
              <a:rPr lang="es-ES" smtClean="0"/>
              <a:pPr>
                <a:defRPr/>
              </a:pPr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3466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0492CA-CF2B-4418-9551-9FA9EE4BFB4F}" type="slidenum">
              <a:rPr lang="es-ES" smtClean="0"/>
              <a:pPr>
                <a:defRPr/>
              </a:pPr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1094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0492CA-CF2B-4418-9551-9FA9EE4BFB4F}" type="slidenum">
              <a:rPr lang="es-ES" smtClean="0"/>
              <a:pPr>
                <a:defRPr/>
              </a:pPr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9709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0492CA-CF2B-4418-9551-9FA9EE4BFB4F}" type="slidenum">
              <a:rPr lang="es-ES" smtClean="0"/>
              <a:pPr>
                <a:defRPr/>
              </a:pPr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7763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0492CA-CF2B-4418-9551-9FA9EE4BFB4F}" type="slidenum">
              <a:rPr lang="es-ES" smtClean="0"/>
              <a:pPr>
                <a:defRPr/>
              </a:pPr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7245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4 Rectángulo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9 Rectángulo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1" name="10 Rectángulo redondeado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2" name="11 Rectángulo redondeado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12 Rectángulo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13 Rectángulo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14 Rectángulo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9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7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8ACDA-221D-40EC-8CB9-02C6580C5144}" type="datetimeFigureOut">
              <a:rPr lang="es-AR"/>
              <a:pPr>
                <a:defRPr/>
              </a:pPr>
              <a:t>11/9/2021</a:t>
            </a:fld>
            <a:endParaRPr lang="es-AR" dirty="0"/>
          </a:p>
        </p:txBody>
      </p:sp>
      <p:sp>
        <p:nvSpPr>
          <p:cNvPr id="18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1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F2BB970-4AA9-4ADE-987E-4A6C576C7B9F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01465-4B57-44FC-A274-01C639C57161}" type="datetimeFigureOut">
              <a:rPr lang="es-AR"/>
              <a:pPr>
                <a:defRPr/>
              </a:pPr>
              <a:t>11/9/2021</a:t>
            </a:fld>
            <a:endParaRPr lang="es-AR" dirty="0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20F5-C61A-4249-AC6A-8FA535CDB9AA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2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F3EDD-8202-4F7D-8308-673F8D7FD8E6}" type="datetimeFigureOut">
              <a:rPr lang="es-AR"/>
              <a:pPr>
                <a:defRPr/>
              </a:pPr>
              <a:t>11/9/2021</a:t>
            </a:fld>
            <a:endParaRPr lang="es-AR" dirty="0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B3A88-DE32-4B93-9E55-9A744349953D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6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6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91C05-4FC5-4BE9-8843-419501779F5B}" type="datetimeFigureOut">
              <a:rPr lang="es-AR"/>
              <a:pPr>
                <a:defRPr/>
              </a:pPr>
              <a:t>11/9/2021</a:t>
            </a:fld>
            <a:endParaRPr lang="es-AR" dirty="0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B1188-4A2A-4B6C-9399-B7A094AD8134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7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7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26EE381-F2BD-43D0-91E4-73BA7C04B8E7}" type="datetimeFigureOut">
              <a:rPr lang="es-AR"/>
              <a:pPr>
                <a:defRPr/>
              </a:pPr>
              <a:t>11/9/2021</a:t>
            </a:fld>
            <a:endParaRPr lang="es-AR" dirty="0"/>
          </a:p>
        </p:txBody>
      </p:sp>
      <p:sp>
        <p:nvSpPr>
          <p:cNvPr id="8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1869511-EBD4-4989-8B27-36DDEABDAEA1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  <p:sp>
        <p:nvSpPr>
          <p:cNvPr id="9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90594-8E42-47A2-901D-3762347380E1}" type="datetimeFigureOut">
              <a:rPr lang="es-AR"/>
              <a:pPr>
                <a:defRPr/>
              </a:pPr>
              <a:t>11/9/2021</a:t>
            </a:fld>
            <a:endParaRPr lang="es-AR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F7A39-57C3-4DDA-802F-C4E773BF8384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1F350-4F47-4BEA-B07C-734243DA7C84}" type="datetimeFigureOut">
              <a:rPr lang="es-AR"/>
              <a:pPr>
                <a:defRPr/>
              </a:pPr>
              <a:t>11/9/2021</a:t>
            </a:fld>
            <a:endParaRPr lang="es-AR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5D06E-A585-4332-BCAD-7B287F493713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1AC79-0614-492D-9671-DBC6A74D50DD}" type="datetimeFigureOut">
              <a:rPr lang="es-AR"/>
              <a:pPr>
                <a:defRPr/>
              </a:pPr>
              <a:t>11/9/2021</a:t>
            </a:fld>
            <a:endParaRPr lang="es-AR" dirty="0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0DC85-807C-4D8B-B352-DF89A175A8A8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6" y="1109162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10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7EB6D-93FA-4C16-B5E9-516F89DC9EEB}" type="datetimeFigureOut">
              <a:rPr lang="es-AR"/>
              <a:pPr>
                <a:defRPr/>
              </a:pPr>
              <a:t>11/9/2021</a:t>
            </a:fld>
            <a:endParaRPr lang="es-AR" dirty="0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28F43-C22A-4414-B416-0DCD673189AA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C0E6C-075C-4ED5-ADBF-87EAD8F5C2E9}" type="datetimeFigureOut">
              <a:rPr lang="es-AR"/>
              <a:pPr>
                <a:defRPr/>
              </a:pPr>
              <a:t>11/9/2021</a:t>
            </a:fld>
            <a:endParaRPr lang="es-AR" dirty="0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343D5-66D6-4B6E-B17C-1CFA179F03B8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DB5EE-FB56-437E-92B4-4C533E8617A8}" type="datetimeFigureOut">
              <a:rPr lang="es-AR"/>
              <a:pPr>
                <a:defRPr/>
              </a:pPr>
              <a:t>11/9/2021</a:t>
            </a:fld>
            <a:endParaRPr lang="es-AR" dirty="0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7B0A0-4DF4-4024-B07B-D602963A40EE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bg2">
                <a:shade val="48000"/>
              </a:schemeClr>
              <a:schemeClr val="bg2">
                <a:tint val="96000"/>
                <a:satMod val="150000"/>
              </a:schemeClr>
            </a:duotone>
            <a:lum/>
          </a:blip>
          <a:srcRect/>
          <a:tile tx="0" ty="0" sx="80000" sy="80000" flip="none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28 Rectángulo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30 Rectángulo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" name="34 Rectángulo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0" name="39 Rectángulo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2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40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971EBB-B496-4B09-B62F-762144CB1F00}" type="datetimeFigureOut">
              <a:rPr lang="es-AR"/>
              <a:pPr>
                <a:defRPr/>
              </a:pPr>
              <a:t>11/9/2021</a:t>
            </a:fld>
            <a:endParaRPr lang="es-AR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BBF8B5-26E2-4AEF-9F18-69A79BCAEB2B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35" r:id="rId2"/>
    <p:sldLayoutId id="2147483836" r:id="rId3"/>
    <p:sldLayoutId id="2147483837" r:id="rId4"/>
    <p:sldLayoutId id="2147483844" r:id="rId5"/>
    <p:sldLayoutId id="2147483845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ransition advTm="60000"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212121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212121"/>
        </a:buClr>
        <a:buFont typeface="Georgia" pitchFamily="18" charset="0"/>
        <a:buChar char="▫"/>
        <a:defRPr sz="2000" kern="1200">
          <a:solidFill>
            <a:srgbClr val="212121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13" Type="http://schemas.openxmlformats.org/officeDocument/2006/relationships/image" Target="../media/image26.jpeg"/><Relationship Id="rId18" Type="http://schemas.openxmlformats.org/officeDocument/2006/relationships/slide" Target="slide15.xml"/><Relationship Id="rId26" Type="http://schemas.openxmlformats.org/officeDocument/2006/relationships/image" Target="../media/image34.png"/><Relationship Id="rId3" Type="http://schemas.openxmlformats.org/officeDocument/2006/relationships/slide" Target="slide8.xml"/><Relationship Id="rId21" Type="http://schemas.openxmlformats.org/officeDocument/2006/relationships/image" Target="../media/image30.png"/><Relationship Id="rId7" Type="http://schemas.openxmlformats.org/officeDocument/2006/relationships/slide" Target="slide9.xml"/><Relationship Id="rId12" Type="http://schemas.openxmlformats.org/officeDocument/2006/relationships/slide" Target="slide11.xml"/><Relationship Id="rId17" Type="http://schemas.openxmlformats.org/officeDocument/2006/relationships/image" Target="../media/image28.jpeg"/><Relationship Id="rId25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slide" Target="slide7.xml"/><Relationship Id="rId20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9.png"/><Relationship Id="rId24" Type="http://schemas.openxmlformats.org/officeDocument/2006/relationships/image" Target="../media/image32.jpeg"/><Relationship Id="rId5" Type="http://schemas.openxmlformats.org/officeDocument/2006/relationships/slide" Target="slide13.xml"/><Relationship Id="rId15" Type="http://schemas.openxmlformats.org/officeDocument/2006/relationships/image" Target="../media/image27.jpeg"/><Relationship Id="rId23" Type="http://schemas.openxmlformats.org/officeDocument/2006/relationships/image" Target="../media/image31.png"/><Relationship Id="rId10" Type="http://schemas.openxmlformats.org/officeDocument/2006/relationships/image" Target="../media/image25.png"/><Relationship Id="rId19" Type="http://schemas.openxmlformats.org/officeDocument/2006/relationships/image" Target="../media/image29.jpeg"/><Relationship Id="rId4" Type="http://schemas.openxmlformats.org/officeDocument/2006/relationships/image" Target="../media/image22.jpeg"/><Relationship Id="rId9" Type="http://schemas.openxmlformats.org/officeDocument/2006/relationships/slide" Target="slide14.xml"/><Relationship Id="rId14" Type="http://schemas.openxmlformats.org/officeDocument/2006/relationships/slide" Target="slide16.xml"/><Relationship Id="rId22" Type="http://schemas.openxmlformats.org/officeDocument/2006/relationships/slide" Target="slide10.xml"/><Relationship Id="rId27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Constanza_NBK\Desktop\Seguridad y medio ambiente 2\ESTADISTICAS\Geopark\IMG-20190917-WA00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13063"/>
            <a:ext cx="8208912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67 Imagen" descr="bandera argenti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792" y="6017877"/>
            <a:ext cx="37066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5" cstate="print"/>
          <a:srcRect l="68287" t="80966" r="10670" b="12738"/>
          <a:stretch>
            <a:fillRect/>
          </a:stretch>
        </p:blipFill>
        <p:spPr bwMode="auto">
          <a:xfrm>
            <a:off x="6760482" y="5977400"/>
            <a:ext cx="88618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48722" y="5977400"/>
            <a:ext cx="68735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" name="23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rol 1"/>
          <p:cNvSpPr>
            <a:spLocks noChangeArrowheads="1" noChangeShapeType="1"/>
          </p:cNvSpPr>
          <p:nvPr/>
        </p:nvSpPr>
        <p:spPr bwMode="auto">
          <a:xfrm>
            <a:off x="7119938" y="4894263"/>
            <a:ext cx="6192837" cy="5500687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C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51520" y="1589618"/>
            <a:ext cx="43204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MX" dirty="0" smtClean="0">
                <a:latin typeface="Arial Narrow" pitchFamily="34" charset="0"/>
                <a:cs typeface="Calibri" pitchFamily="34" charset="0"/>
              </a:rPr>
              <a:t>Consiste </a:t>
            </a:r>
            <a:r>
              <a:rPr lang="es-MX" dirty="0">
                <a:latin typeface="Arial Narrow" pitchFamily="34" charset="0"/>
                <a:cs typeface="Calibri" pitchFamily="34" charset="0"/>
              </a:rPr>
              <a:t>en la utilización de un equipo desparafinador para el bombeo de petróleo y/o agua a altas </a:t>
            </a:r>
            <a:r>
              <a:rPr lang="es-MX" dirty="0" smtClean="0">
                <a:latin typeface="Arial Narrow" pitchFamily="34" charset="0"/>
                <a:cs typeface="Calibri" pitchFamily="34" charset="0"/>
              </a:rPr>
              <a:t>temperaturas con caudales variables, </a:t>
            </a:r>
            <a:r>
              <a:rPr lang="es-MX" dirty="0">
                <a:latin typeface="Arial Narrow" pitchFamily="34" charset="0"/>
                <a:cs typeface="Calibri" pitchFamily="34" charset="0"/>
              </a:rPr>
              <a:t>con el fin de disolver o desprender de las </a:t>
            </a:r>
            <a:r>
              <a:rPr lang="es-MX" dirty="0" smtClean="0">
                <a:latin typeface="Arial Narrow" pitchFamily="34" charset="0"/>
                <a:cs typeface="Calibri" pitchFamily="34" charset="0"/>
              </a:rPr>
              <a:t>instalaciones </a:t>
            </a:r>
            <a:r>
              <a:rPr lang="es-MX" dirty="0">
                <a:latin typeface="Arial Narrow" pitchFamily="34" charset="0"/>
                <a:cs typeface="Calibri" pitchFamily="34" charset="0"/>
              </a:rPr>
              <a:t>los </a:t>
            </a:r>
            <a:r>
              <a:rPr lang="es-MX" dirty="0" smtClean="0">
                <a:latin typeface="Arial Narrow" pitchFamily="34" charset="0"/>
                <a:cs typeface="Calibri" pitchFamily="34" charset="0"/>
              </a:rPr>
              <a:t>asfáltenos, parafinas o carbonatos </a:t>
            </a:r>
            <a:r>
              <a:rPr lang="es-MX" dirty="0">
                <a:latin typeface="Arial Narrow" pitchFamily="34" charset="0"/>
                <a:cs typeface="Calibri" pitchFamily="34" charset="0"/>
              </a:rPr>
              <a:t>que estuvieran adheridas a las </a:t>
            </a:r>
            <a:r>
              <a:rPr lang="es-MX" dirty="0" smtClean="0">
                <a:latin typeface="Arial Narrow" pitchFamily="34" charset="0"/>
                <a:cs typeface="Calibri" pitchFamily="34" charset="0"/>
              </a:rPr>
              <a:t>mismas.</a:t>
            </a:r>
          </a:p>
          <a:p>
            <a:pPr lvl="0"/>
            <a:endParaRPr lang="es-MX" sz="1600" dirty="0">
              <a:latin typeface="Arial Narrow" pitchFamily="34" charset="0"/>
              <a:cs typeface="Calibri" pitchFamily="34" charset="0"/>
            </a:endParaRPr>
          </a:p>
          <a:p>
            <a:pPr lvl="0"/>
            <a:endParaRPr lang="es-AR" dirty="0"/>
          </a:p>
          <a:p>
            <a:r>
              <a:rPr lang="es-MX" dirty="0"/>
              <a:t> </a:t>
            </a:r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710713"/>
            <a:ext cx="5716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Arial Narrow" pitchFamily="34" charset="0"/>
                <a:cs typeface="Calibri" pitchFamily="34" charset="0"/>
              </a:rPr>
              <a:t>DESPARAFINACION CON EQUIPO HOT WATER OIL</a:t>
            </a:r>
            <a:endParaRPr lang="es-AR" sz="2000" b="1" dirty="0">
              <a:latin typeface="Arial Narrow" pitchFamily="34" charset="0"/>
              <a:cs typeface="Calibri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39552" y="6309320"/>
            <a:ext cx="4104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i="1" dirty="0" smtClean="0">
                <a:latin typeface="Calibri" pitchFamily="34" charset="0"/>
                <a:cs typeface="Calibri" pitchFamily="34" charset="0"/>
              </a:rPr>
              <a:t>HWO: Hot Water </a:t>
            </a:r>
            <a:r>
              <a:rPr lang="es-AR" sz="1200" b="1" i="1" dirty="0">
                <a:latin typeface="Calibri" pitchFamily="34" charset="0"/>
                <a:cs typeface="Calibri" pitchFamily="34" charset="0"/>
              </a:rPr>
              <a:t>O</a:t>
            </a:r>
            <a:r>
              <a:rPr lang="es-AR" sz="1200" b="1" i="1" dirty="0" smtClean="0">
                <a:latin typeface="Calibri" pitchFamily="34" charset="0"/>
                <a:cs typeface="Calibri" pitchFamily="34" charset="0"/>
              </a:rPr>
              <a:t>il</a:t>
            </a:r>
            <a:endParaRPr lang="es-AR" sz="1200" b="1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074" name="Picture 2" descr="C:\Users\Constanza_NBK\Desktop\Seguridad y medio ambiente 2\ESTADISTICAS\Geopark\IMG-20190917-WA0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89618"/>
            <a:ext cx="3960440" cy="299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contenido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92"/>
          <a:stretch/>
        </p:blipFill>
        <p:spPr>
          <a:xfrm>
            <a:off x="1043608" y="1093442"/>
            <a:ext cx="7344815" cy="5359894"/>
          </a:xfrm>
        </p:spPr>
      </p:pic>
      <p:cxnSp>
        <p:nvCxnSpPr>
          <p:cNvPr id="11" name="10 Conector recto de flecha"/>
          <p:cNvCxnSpPr/>
          <p:nvPr/>
        </p:nvCxnSpPr>
        <p:spPr>
          <a:xfrm>
            <a:off x="2642434" y="2685181"/>
            <a:ext cx="211832" cy="7691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2133149" y="2371227"/>
            <a:ext cx="1018570" cy="307777"/>
          </a:xfrm>
          <a:prstGeom prst="rect">
            <a:avLst/>
          </a:prstGeom>
          <a:noFill/>
          <a:ln w="3492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  <a:latin typeface="Arial Narrow" pitchFamily="34" charset="0"/>
              </a:rPr>
              <a:t>Caldera </a:t>
            </a:r>
            <a:endParaRPr lang="es-AR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031940" y="1772816"/>
            <a:ext cx="2340260" cy="492443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300" b="1" dirty="0" smtClean="0">
                <a:solidFill>
                  <a:schemeClr val="bg1"/>
                </a:solidFill>
                <a:latin typeface="Arial Narrow" pitchFamily="34" charset="0"/>
              </a:rPr>
              <a:t>Pileta de almacenamiento de fluido</a:t>
            </a:r>
            <a:endParaRPr lang="es-AR" sz="13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21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6372200" y="2685181"/>
            <a:ext cx="0" cy="85930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5940152" y="2431265"/>
            <a:ext cx="1173401" cy="276999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AR" sz="1200" b="1" dirty="0" smtClean="0">
                <a:solidFill>
                  <a:schemeClr val="bg1"/>
                </a:solidFill>
                <a:latin typeface="Arial Narrow" pitchFamily="34" charset="0"/>
              </a:rPr>
              <a:t>TK de GLP</a:t>
            </a:r>
            <a:endParaRPr lang="es-AR" sz="12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3995936" y="2685181"/>
            <a:ext cx="0" cy="117837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3491880" y="2399542"/>
            <a:ext cx="1080120" cy="307777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1400" b="1" dirty="0" smtClean="0">
                <a:solidFill>
                  <a:schemeClr val="bg1"/>
                </a:solidFill>
                <a:latin typeface="Arial Narrow" pitchFamily="34" charset="0"/>
              </a:rPr>
              <a:t>Bombas</a:t>
            </a:r>
            <a:endParaRPr lang="es-AR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cxnSp>
        <p:nvCxnSpPr>
          <p:cNvPr id="32" name="31 Conector recto de flecha"/>
          <p:cNvCxnSpPr/>
          <p:nvPr/>
        </p:nvCxnSpPr>
        <p:spPr>
          <a:xfrm>
            <a:off x="5184068" y="2218568"/>
            <a:ext cx="0" cy="117837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1309131" y="594990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 smtClean="0">
                <a:latin typeface="HandelGothic BT" pitchFamily="82" charset="0"/>
              </a:rPr>
              <a:t>ELEMENTOS DE EQUIPO HOT WATER OIL</a:t>
            </a:r>
            <a:endParaRPr lang="es-AR" sz="2400" b="1" dirty="0">
              <a:latin typeface="HandelGothic BT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312489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4752" y="490260"/>
            <a:ext cx="8229600" cy="1066800"/>
          </a:xfrm>
        </p:spPr>
        <p:txBody>
          <a:bodyPr/>
          <a:lstStyle/>
          <a:p>
            <a:pPr algn="ctr"/>
            <a:r>
              <a:rPr lang="es-AR" sz="2000" b="1" dirty="0" smtClean="0">
                <a:latin typeface="Arial Narrow" pitchFamily="34" charset="0"/>
                <a:cs typeface="Calibri" pitchFamily="34" charset="0"/>
              </a:rPr>
              <a:t>TAREAS QUE SE LLEVAN A CABO</a:t>
            </a:r>
            <a:endParaRPr lang="es-AR" sz="2000" b="1" dirty="0">
              <a:latin typeface="Arial Narrow" pitchFamily="34" charset="0"/>
              <a:cs typeface="Calibri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344874"/>
            <a:ext cx="8640960" cy="4896544"/>
          </a:xfrm>
        </p:spPr>
        <p:txBody>
          <a:bodyPr/>
          <a:lstStyle/>
          <a:p>
            <a:r>
              <a:rPr lang="es-AR" sz="1800" b="1" i="1" dirty="0" smtClean="0">
                <a:latin typeface="Arial Narrow" pitchFamily="34" charset="0"/>
                <a:cs typeface="Calibri" pitchFamily="34" charset="0"/>
              </a:rPr>
              <a:t>TRANSPORTE DE EQUIPOS</a:t>
            </a:r>
            <a:r>
              <a:rPr lang="es-AR" sz="1800" dirty="0" smtClean="0">
                <a:latin typeface="Arial Narrow" pitchFamily="34" charset="0"/>
                <a:cs typeface="Calibri" pitchFamily="34" charset="0"/>
              </a:rPr>
              <a:t> </a:t>
            </a:r>
            <a:r>
              <a:rPr lang="es-AR" sz="2000" dirty="0" smtClean="0">
                <a:latin typeface="Arial Narrow" pitchFamily="34" charset="0"/>
                <a:cs typeface="Calibri" pitchFamily="34" charset="0"/>
              </a:rPr>
              <a:t>(sea a locación o cargadero de agua en el caso del cargas liquidas). 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</p:txBody>
      </p:sp>
      <p:pic>
        <p:nvPicPr>
          <p:cNvPr id="4" name="Picture 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624" y="2492896"/>
            <a:ext cx="6336704" cy="3600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53710962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77030" y="516622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Arial Narrow" pitchFamily="34" charset="0"/>
                <a:cs typeface="Calibri" pitchFamily="34" charset="0"/>
              </a:rPr>
              <a:t>INGRESO A LOCACION, MONTAJE DE EQUIPOS Y BOMBEO DE FLUIDO</a:t>
            </a:r>
            <a:endParaRPr lang="es-AR" sz="2000" b="1" dirty="0">
              <a:latin typeface="Arial Narrow" pitchFamily="34" charset="0"/>
              <a:cs typeface="Calibri" pitchFamily="34" charset="0"/>
            </a:endParaRPr>
          </a:p>
        </p:txBody>
      </p:sp>
      <p:sp>
        <p:nvSpPr>
          <p:cNvPr id="8" name="AutoShape 10" descr="Resultado de imagen de pictograma de gases contaminantes"/>
          <p:cNvSpPr>
            <a:spLocks noChangeAspect="1" noChangeArrowheads="1"/>
          </p:cNvSpPr>
          <p:nvPr/>
        </p:nvSpPr>
        <p:spPr bwMode="auto">
          <a:xfrm>
            <a:off x="63500" y="-769938"/>
            <a:ext cx="16383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AutoShape 12" descr="Resultado de imagen de pictograma de gases contaminantes"/>
          <p:cNvSpPr>
            <a:spLocks noChangeAspect="1" noChangeArrowheads="1"/>
          </p:cNvSpPr>
          <p:nvPr/>
        </p:nvSpPr>
        <p:spPr bwMode="auto">
          <a:xfrm>
            <a:off x="215900" y="-617538"/>
            <a:ext cx="16383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7" name="6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00" y="1484784"/>
            <a:ext cx="7200000" cy="4793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24" y="1478905"/>
            <a:ext cx="6762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27" y="2348880"/>
            <a:ext cx="6762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25" y="3205980"/>
            <a:ext cx="6762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4077072"/>
            <a:ext cx="6762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4941168"/>
            <a:ext cx="6762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5812750"/>
            <a:ext cx="6762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484784"/>
            <a:ext cx="6762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5" y="2348880"/>
            <a:ext cx="6762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4" y="3317116"/>
            <a:ext cx="6762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984" y="4157715"/>
            <a:ext cx="6762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3" y="4941168"/>
            <a:ext cx="6762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5786698"/>
            <a:ext cx="67627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493795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751806" y="69947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Arial Narrow" pitchFamily="34" charset="0"/>
                <a:cs typeface="Calibri" pitchFamily="34" charset="0"/>
              </a:rPr>
              <a:t>PELIGROS Y RIESGOS IDENTIFICADOS DURANTE LAS TAREAS DE DESPARAFINACION</a:t>
            </a:r>
            <a:endParaRPr lang="es-AR" b="1" dirty="0">
              <a:latin typeface="Arial Narrow" pitchFamily="34" charset="0"/>
              <a:cs typeface="Calibri" pitchFamily="34" charset="0"/>
            </a:endParaRPr>
          </a:p>
        </p:txBody>
      </p:sp>
      <p:pic>
        <p:nvPicPr>
          <p:cNvPr id="2054" name="Picture 6" descr="Resultado de imagen de pictograma de alta temperatura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5" t="17820" r="27624" b="21432"/>
          <a:stretch/>
        </p:blipFill>
        <p:spPr bwMode="auto">
          <a:xfrm>
            <a:off x="3188048" y="4475814"/>
            <a:ext cx="475329" cy="430685"/>
          </a:xfrm>
          <a:prstGeom prst="rect">
            <a:avLst/>
          </a:prstGeom>
          <a:noFill/>
          <a:ln>
            <a:solidFill>
              <a:schemeClr val="accent3">
                <a:alpha val="77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2" descr="Resultado de imagen de pictograma de gases contaminantes"/>
          <p:cNvSpPr>
            <a:spLocks noChangeAspect="1" noChangeArrowheads="1"/>
          </p:cNvSpPr>
          <p:nvPr/>
        </p:nvSpPr>
        <p:spPr bwMode="auto">
          <a:xfrm>
            <a:off x="215900" y="-617538"/>
            <a:ext cx="16383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2062" name="Picture 14" descr="http://www.cicamed.com.mx/images/img_hexafluorine/icono_toxico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646817"/>
            <a:ext cx="501323" cy="472139"/>
          </a:xfrm>
          <a:prstGeom prst="rect">
            <a:avLst/>
          </a:prstGeom>
          <a:noFill/>
          <a:ln>
            <a:solidFill>
              <a:schemeClr val="accent3">
                <a:alpha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Resultado de imagen de pictograma de caida en altura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854561"/>
            <a:ext cx="432000" cy="408001"/>
          </a:xfrm>
          <a:prstGeom prst="rect">
            <a:avLst/>
          </a:prstGeom>
          <a:noFill/>
          <a:ln>
            <a:solidFill>
              <a:schemeClr val="accent3">
                <a:alpha val="76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Resultado de imagen de pictograma de incendioç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018" y="4373306"/>
            <a:ext cx="396000" cy="317851"/>
          </a:xfrm>
          <a:prstGeom prst="rect">
            <a:avLst/>
          </a:prstGeom>
          <a:noFill/>
          <a:ln>
            <a:solidFill>
              <a:schemeClr val="accent3">
                <a:alpha val="79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7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18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00" y="1407364"/>
            <a:ext cx="7200000" cy="4969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Resultado de imagen de pictograma de alta presion">
            <a:hlinkClick r:id="rId1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7" t="71156" r="7119" b="4527"/>
          <a:stretch/>
        </p:blipFill>
        <p:spPr bwMode="auto">
          <a:xfrm>
            <a:off x="4183412" y="3792886"/>
            <a:ext cx="409596" cy="180000"/>
          </a:xfrm>
          <a:prstGeom prst="rect">
            <a:avLst/>
          </a:prstGeom>
          <a:noFill/>
          <a:ln>
            <a:solidFill>
              <a:schemeClr val="accent3">
                <a:alpha val="77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n de cartel RIESGO ACCIDENTE VEHICULAR">
            <a:hlinkClick r:id="rId1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9" t="5525" r="12979" b="6794"/>
          <a:stretch/>
        </p:blipFill>
        <p:spPr bwMode="auto">
          <a:xfrm>
            <a:off x="1591848" y="5877272"/>
            <a:ext cx="360000" cy="349345"/>
          </a:xfrm>
          <a:prstGeom prst="rect">
            <a:avLst/>
          </a:prstGeom>
          <a:noFill/>
          <a:ln>
            <a:solidFill>
              <a:schemeClr val="accent3">
                <a:alpha val="76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de pictograma de ruido">
            <a:hlinkClick r:id="rId1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1" r="17060"/>
          <a:stretch/>
        </p:blipFill>
        <p:spPr bwMode="auto">
          <a:xfrm>
            <a:off x="3306880" y="4039883"/>
            <a:ext cx="237664" cy="333645"/>
          </a:xfrm>
          <a:prstGeom prst="rect">
            <a:avLst/>
          </a:prstGeom>
          <a:noFill/>
          <a:ln>
            <a:solidFill>
              <a:schemeClr val="accent3">
                <a:alpha val="7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esultado de imagen de  peligro derrames ">
            <a:hlinkClick r:id="rId18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6" t="49853" r="7100" b="6744"/>
          <a:stretch/>
        </p:blipFill>
        <p:spPr bwMode="auto">
          <a:xfrm>
            <a:off x="1998148" y="4295814"/>
            <a:ext cx="2777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Resultado de imagen de pictograma de caida en altura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502" y="3854561"/>
            <a:ext cx="194729" cy="180000"/>
          </a:xfrm>
          <a:prstGeom prst="rect">
            <a:avLst/>
          </a:prstGeom>
          <a:noFill/>
          <a:ln>
            <a:solidFill>
              <a:schemeClr val="accent3">
                <a:alpha val="77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0" descr="Resultado de imagen de pictograma de caida en altura">
            <a:hlinkClick r:id="rId2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 r="8593" b="5109"/>
          <a:stretch/>
        </p:blipFill>
        <p:spPr bwMode="auto">
          <a:xfrm>
            <a:off x="3663377" y="4511157"/>
            <a:ext cx="179358" cy="180000"/>
          </a:xfrm>
          <a:prstGeom prst="rect">
            <a:avLst/>
          </a:prstGeom>
          <a:noFill/>
          <a:ln w="28575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Resultado de imagen de pictograma de alta temperatura">
            <a:hlinkClick r:id="rId3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5" t="17820" r="27624" b="21432"/>
          <a:stretch/>
        </p:blipFill>
        <p:spPr bwMode="auto">
          <a:xfrm>
            <a:off x="3769665" y="4059399"/>
            <a:ext cx="172290" cy="180000"/>
          </a:xfrm>
          <a:prstGeom prst="rect">
            <a:avLst/>
          </a:prstGeom>
          <a:noFill/>
          <a:ln w="28575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http://www.cicamed.com.mx/images/img_hexafluorine/icono_toxico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880" y="3671667"/>
            <a:ext cx="230400" cy="180000"/>
          </a:xfrm>
          <a:prstGeom prst="rect">
            <a:avLst/>
          </a:prstGeom>
          <a:noFill/>
          <a:ln w="28575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Resultado de imagen de pictograma de incendioç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676" y="3702886"/>
            <a:ext cx="207204" cy="180000"/>
          </a:xfrm>
          <a:prstGeom prst="rect">
            <a:avLst/>
          </a:prstGeom>
          <a:noFill/>
          <a:ln w="28575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er las imágenes de origen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20" y="3595352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111811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Resultado de imagen de pictograma de ruid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1" r="17060"/>
          <a:stretch/>
        </p:blipFill>
        <p:spPr bwMode="auto">
          <a:xfrm>
            <a:off x="377477" y="1700808"/>
            <a:ext cx="2258865" cy="2342158"/>
          </a:xfrm>
          <a:prstGeom prst="rect">
            <a:avLst/>
          </a:prstGeom>
          <a:noFill/>
          <a:ln w="38100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843806" y="1700808"/>
            <a:ext cx="5760642" cy="2154436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AR" sz="2000" b="1" i="1" dirty="0" smtClean="0">
                <a:latin typeface="Arial Narrow" pitchFamily="34" charset="0"/>
                <a:cs typeface="Calibri" pitchFamily="34" charset="0"/>
              </a:rPr>
              <a:t>RUIDO </a:t>
            </a:r>
            <a:r>
              <a:rPr lang="es-AR" sz="2000" i="1" dirty="0" smtClean="0">
                <a:latin typeface="Arial Narrow" pitchFamily="34" charset="0"/>
                <a:cs typeface="Calibri" pitchFamily="34" charset="0"/>
              </a:rPr>
              <a:t>generado por el motor del equipo, bombas</a:t>
            </a:r>
            <a:r>
              <a:rPr lang="es-AR" sz="2000" b="1" i="1" dirty="0" smtClean="0">
                <a:latin typeface="Arial Narrow" pitchFamily="34" charset="0"/>
                <a:cs typeface="Calibri" pitchFamily="34" charset="0"/>
              </a:rPr>
              <a:t>.</a:t>
            </a:r>
          </a:p>
          <a:p>
            <a:endParaRPr lang="es-AR" sz="1600" b="1" i="1" dirty="0">
              <a:latin typeface="Arial Narrow" pitchFamily="34" charset="0"/>
            </a:endParaRPr>
          </a:p>
          <a:p>
            <a:r>
              <a:rPr lang="es-AR" sz="1600" b="1" i="1" dirty="0" smtClean="0">
                <a:latin typeface="Arial Narrow" pitchFamily="34" charset="0"/>
                <a:cs typeface="Calibri" pitchFamily="34" charset="0"/>
              </a:rPr>
              <a:t>ACCIONES CORRECTIVAS-PREVENTIVAS: 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1600" i="1" dirty="0">
                <a:latin typeface="Arial Narrow" pitchFamily="34" charset="0"/>
                <a:cs typeface="Calibri" pitchFamily="34" charset="0"/>
              </a:rPr>
              <a:t>Mediciones Sonoras.</a:t>
            </a:r>
            <a:endParaRPr lang="es-AR" sz="1600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1600" i="1" dirty="0">
                <a:latin typeface="Arial Narrow" pitchFamily="34" charset="0"/>
                <a:cs typeface="Calibri" pitchFamily="34" charset="0"/>
              </a:rPr>
              <a:t>Entrega de los protectores auditivos correspondientes</a:t>
            </a:r>
            <a:endParaRPr lang="es-AR" sz="1600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1600" i="1" dirty="0">
                <a:latin typeface="Arial Narrow" pitchFamily="34" charset="0"/>
                <a:cs typeface="Calibri" pitchFamily="34" charset="0"/>
              </a:rPr>
              <a:t> Realización de audiometrías. </a:t>
            </a:r>
            <a:endParaRPr lang="es-AR" sz="1600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1600" i="1" dirty="0">
                <a:latin typeface="Arial Narrow" pitchFamily="34" charset="0"/>
                <a:cs typeface="Calibri" pitchFamily="34" charset="0"/>
              </a:rPr>
              <a:t>Control del uso de protectores auditivos </a:t>
            </a:r>
            <a:endParaRPr lang="es-AR" sz="1600" i="1" dirty="0">
              <a:latin typeface="Arial Narrow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1600" i="1" dirty="0">
                <a:latin typeface="Arial Narrow" pitchFamily="34" charset="0"/>
                <a:cs typeface="Calibri" pitchFamily="34" charset="0"/>
              </a:rPr>
              <a:t>Capacitación en RUIDO</a:t>
            </a:r>
            <a:endParaRPr lang="es-AR" sz="1600" b="1" i="1" dirty="0">
              <a:latin typeface="Arial Narrow" pitchFamily="34" charset="0"/>
              <a:cs typeface="Calibri" pitchFamily="34" charset="0"/>
            </a:endParaRPr>
          </a:p>
        </p:txBody>
      </p:sp>
      <p:sp>
        <p:nvSpPr>
          <p:cNvPr id="7" name="6 Flecha izquierda y derecha">
            <a:hlinkClick r:id="rId3" action="ppaction://hlinksldjump"/>
          </p:cNvPr>
          <p:cNvSpPr/>
          <p:nvPr/>
        </p:nvSpPr>
        <p:spPr>
          <a:xfrm>
            <a:off x="611561" y="5805264"/>
            <a:ext cx="576064" cy="360040"/>
          </a:xfrm>
          <a:prstGeom prst="left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CuadroTexto"/>
          <p:cNvSpPr txBox="1"/>
          <p:nvPr/>
        </p:nvSpPr>
        <p:spPr>
          <a:xfrm>
            <a:off x="751806" y="699478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Arial Narrow" pitchFamily="34" charset="0"/>
                <a:cs typeface="Calibri" pitchFamily="34" charset="0"/>
              </a:rPr>
              <a:t>RUIDO</a:t>
            </a:r>
            <a:endParaRPr lang="es-AR" sz="2800" b="1" dirty="0">
              <a:latin typeface="Arial Narrow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465317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n de pictograma de alta temperatura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5" t="17820" r="27624" b="21432"/>
          <a:stretch/>
        </p:blipFill>
        <p:spPr bwMode="auto">
          <a:xfrm>
            <a:off x="539552" y="1268760"/>
            <a:ext cx="1869408" cy="1953065"/>
          </a:xfrm>
          <a:prstGeom prst="rect">
            <a:avLst/>
          </a:prstGeom>
          <a:noFill/>
          <a:ln w="28575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627785" y="1165965"/>
            <a:ext cx="6192688" cy="4647426"/>
          </a:xfrm>
          <a:prstGeom prst="rect">
            <a:avLst/>
          </a:prstGeom>
          <a:noFill/>
          <a:ln w="28575" cmpd="sng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AR" sz="2400" b="1" i="1" dirty="0" smtClean="0">
                <a:latin typeface="Arial Narrow" pitchFamily="34" charset="0"/>
                <a:cs typeface="Calibri" pitchFamily="34" charset="0"/>
              </a:rPr>
              <a:t>TEMPERATURA: </a:t>
            </a:r>
            <a:r>
              <a:rPr lang="es-AR" sz="2000" i="1" dirty="0" smtClean="0">
                <a:latin typeface="Arial Narrow" pitchFamily="34" charset="0"/>
                <a:cs typeface="Calibri" pitchFamily="34" charset="0"/>
              </a:rPr>
              <a:t>se genera en caldera </a:t>
            </a:r>
          </a:p>
          <a:p>
            <a:r>
              <a:rPr lang="es-AR" sz="2000" i="1" dirty="0" smtClean="0">
                <a:latin typeface="Arial Narrow" pitchFamily="34" charset="0"/>
                <a:cs typeface="Calibri" pitchFamily="34" charset="0"/>
              </a:rPr>
              <a:t>Se encuentra en la línea de bombeo e instalación de pozo. Puede generar quemaduras si no se protege</a:t>
            </a:r>
          </a:p>
          <a:p>
            <a:endParaRPr lang="es-AR" b="1" dirty="0" smtClean="0">
              <a:latin typeface="Arial Narrow" pitchFamily="34" charset="0"/>
              <a:cs typeface="Calibri" pitchFamily="34" charset="0"/>
            </a:endParaRPr>
          </a:p>
          <a:p>
            <a:r>
              <a:rPr lang="es-AR" sz="2000" b="1" i="1" dirty="0" smtClean="0">
                <a:latin typeface="Arial Narrow" pitchFamily="34" charset="0"/>
                <a:cs typeface="Calibri" pitchFamily="34" charset="0"/>
              </a:rPr>
              <a:t>ACCIONES CORRECTIVAS-PREVENTIVAS</a:t>
            </a:r>
            <a:endParaRPr lang="es-AR" sz="2000" b="1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i="1" dirty="0">
                <a:latin typeface="Arial Narrow" pitchFamily="34" charset="0"/>
                <a:cs typeface="Calibri" pitchFamily="34" charset="0"/>
              </a:rPr>
              <a:t>Configuración de alarmas de presión y temperatura máxima, según procedimiento operativo.</a:t>
            </a:r>
            <a:endParaRPr lang="es-AR" sz="2000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i="1" dirty="0">
                <a:latin typeface="Arial Narrow" pitchFamily="34" charset="0"/>
                <a:cs typeface="Calibri" pitchFamily="34" charset="0"/>
              </a:rPr>
              <a:t>Controlar presión en serpentín de caldera.</a:t>
            </a:r>
            <a:endParaRPr lang="es-AR" sz="2000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i="1" dirty="0">
                <a:latin typeface="Arial Narrow" pitchFamily="34" charset="0"/>
                <a:cs typeface="Calibri" pitchFamily="34" charset="0"/>
              </a:rPr>
              <a:t>Verificar constantemente la temperatura de bombeo, como así también el estado de hermeticidad de caldera y líneas</a:t>
            </a:r>
            <a:r>
              <a:rPr lang="es-ES" sz="2000" i="1" dirty="0" smtClean="0">
                <a:latin typeface="Arial Narrow" pitchFamily="34" charset="0"/>
                <a:cs typeface="Calibri" pitchFamily="34" charset="0"/>
              </a:rPr>
              <a:t>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i="1" dirty="0" smtClean="0">
                <a:latin typeface="Arial Narrow" pitchFamily="34" charset="0"/>
                <a:cs typeface="Calibri" pitchFamily="34" charset="0"/>
              </a:rPr>
              <a:t>No tocar la instalación, si no se cuenta con guantes. No apoyarse sobre instalaciones con temperatura</a:t>
            </a:r>
            <a:endParaRPr lang="es-AR" sz="2000" i="1" dirty="0">
              <a:latin typeface="Arial Narrow" pitchFamily="34" charset="0"/>
              <a:cs typeface="Calibri" pitchFamily="34" charset="0"/>
            </a:endParaRPr>
          </a:p>
          <a:p>
            <a:endParaRPr lang="es-AR" b="1" dirty="0" smtClean="0"/>
          </a:p>
          <a:p>
            <a:endParaRPr lang="es-AR" b="1" dirty="0"/>
          </a:p>
          <a:p>
            <a:endParaRPr lang="es-AR" b="1" dirty="0"/>
          </a:p>
        </p:txBody>
      </p:sp>
      <p:sp>
        <p:nvSpPr>
          <p:cNvPr id="7" name="6 Flecha izquierda y derecha"/>
          <p:cNvSpPr/>
          <p:nvPr/>
        </p:nvSpPr>
        <p:spPr>
          <a:xfrm>
            <a:off x="467545" y="6156622"/>
            <a:ext cx="576064" cy="360040"/>
          </a:xfrm>
          <a:prstGeom prst="left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CuadroTexto"/>
          <p:cNvSpPr txBox="1"/>
          <p:nvPr/>
        </p:nvSpPr>
        <p:spPr>
          <a:xfrm>
            <a:off x="935596" y="541391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Arial Narrow" pitchFamily="34" charset="0"/>
                <a:cs typeface="Calibri" pitchFamily="34" charset="0"/>
              </a:rPr>
              <a:t>TEMPERATURA</a:t>
            </a:r>
            <a:endParaRPr lang="es-AR" sz="2400" b="1" dirty="0">
              <a:latin typeface="Arial Narrow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355616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Resultado de imagen de pictograma de caida en altur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2156817" cy="24675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771800" y="1412776"/>
            <a:ext cx="5760640" cy="37240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AR" sz="2000" b="1" i="1" dirty="0" smtClean="0">
                <a:latin typeface="Arial Narrow" pitchFamily="34" charset="0"/>
                <a:cs typeface="Calibri" pitchFamily="34" charset="0"/>
              </a:rPr>
              <a:t>RIESGO DE CAIDA A DISTINTO NIVEL O DE ALTURA: </a:t>
            </a:r>
            <a:r>
              <a:rPr lang="es-AR" sz="2000" dirty="0" smtClean="0">
                <a:latin typeface="Arial Narrow" pitchFamily="34" charset="0"/>
                <a:cs typeface="Calibri" pitchFamily="34" charset="0"/>
              </a:rPr>
              <a:t>se puede presentar al descender de camiones, de cabina o bien caída en altura durante la carga de fluido en cargadero</a:t>
            </a:r>
          </a:p>
          <a:p>
            <a:endParaRPr lang="es-AR" b="1" i="1" dirty="0">
              <a:latin typeface="Arial Narrow" pitchFamily="34" charset="0"/>
              <a:cs typeface="Calibri" pitchFamily="34" charset="0"/>
            </a:endParaRPr>
          </a:p>
          <a:p>
            <a:r>
              <a:rPr lang="es-AR" sz="2000" b="1" i="1" dirty="0" smtClean="0">
                <a:latin typeface="Arial Narrow" pitchFamily="34" charset="0"/>
                <a:cs typeface="Calibri" pitchFamily="34" charset="0"/>
              </a:rPr>
              <a:t>ACCIONES CORRECTIVAS PREVENTIVAS</a:t>
            </a:r>
            <a:endParaRPr lang="es-AR" b="1" i="1" dirty="0">
              <a:latin typeface="Arial Narrow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 smtClean="0">
                <a:latin typeface="Arial Narrow" pitchFamily="34" charset="0"/>
                <a:cs typeface="Calibri" pitchFamily="34" charset="0"/>
              </a:rPr>
              <a:t>No </a:t>
            </a:r>
            <a:r>
              <a:rPr lang="es-ES" sz="2000" dirty="0">
                <a:latin typeface="Arial Narrow" pitchFamily="34" charset="0"/>
                <a:cs typeface="Calibri" pitchFamily="34" charset="0"/>
              </a:rPr>
              <a:t>saltar del camión. 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Descender de espaldas a la puerta, y pisando peldaño por peldaño.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Mantener 3 puntos de </a:t>
            </a:r>
            <a:r>
              <a:rPr lang="es-ES" sz="2000" dirty="0" smtClean="0">
                <a:latin typeface="Arial Narrow" pitchFamily="34" charset="0"/>
                <a:cs typeface="Calibri" pitchFamily="34" charset="0"/>
              </a:rPr>
              <a:t>apoyo/sujeción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 smtClean="0">
                <a:latin typeface="Arial Narrow" pitchFamily="34" charset="0"/>
                <a:cs typeface="Calibri" pitchFamily="34" charset="0"/>
              </a:rPr>
              <a:t>En ascenso para cargar fluido, utilizar arnés de seguridad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endParaRPr lang="es-AR" b="1" i="1" dirty="0"/>
          </a:p>
        </p:txBody>
      </p:sp>
      <p:sp>
        <p:nvSpPr>
          <p:cNvPr id="6" name="5 Flecha izquierda y derecha">
            <a:hlinkClick r:id="rId3" action="ppaction://hlinksldjump"/>
          </p:cNvPr>
          <p:cNvSpPr/>
          <p:nvPr/>
        </p:nvSpPr>
        <p:spPr>
          <a:xfrm>
            <a:off x="467544" y="6165304"/>
            <a:ext cx="576063" cy="360040"/>
          </a:xfrm>
          <a:prstGeom prst="left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CuadroTexto"/>
          <p:cNvSpPr txBox="1"/>
          <p:nvPr/>
        </p:nvSpPr>
        <p:spPr>
          <a:xfrm>
            <a:off x="935596" y="541391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Arial Narrow" pitchFamily="34" charset="0"/>
                <a:cs typeface="Calibri" pitchFamily="34" charset="0"/>
              </a:rPr>
              <a:t>TRABAJO EN ALTURA</a:t>
            </a:r>
            <a:endParaRPr lang="es-AR" sz="2000" b="1" dirty="0">
              <a:latin typeface="Arial Narrow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883535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Resultado de imagen de pictograma de caida en altur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 r="8593" b="5109"/>
          <a:stretch/>
        </p:blipFill>
        <p:spPr bwMode="auto">
          <a:xfrm>
            <a:off x="323529" y="1211266"/>
            <a:ext cx="1994566" cy="2001710"/>
          </a:xfrm>
          <a:prstGeom prst="rect">
            <a:avLst/>
          </a:prstGeom>
          <a:noFill/>
          <a:ln w="28575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462110" y="1211266"/>
            <a:ext cx="6190302" cy="4370427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AR" sz="2000" b="1" i="1" dirty="0" smtClean="0">
                <a:latin typeface="Arial Narrow" pitchFamily="34" charset="0"/>
                <a:cs typeface="Calibri" pitchFamily="34" charset="0"/>
              </a:rPr>
              <a:t>CAIDA A MISMO NIVEL </a:t>
            </a:r>
            <a:r>
              <a:rPr lang="es-AR" sz="2000" i="1" dirty="0" smtClean="0">
                <a:latin typeface="Arial Narrow" pitchFamily="34" charset="0"/>
                <a:cs typeface="Calibri" pitchFamily="34" charset="0"/>
              </a:rPr>
              <a:t>pueden producirse al circular en zonas con  desniveles, presencia de piedras, deformaciones del suelo</a:t>
            </a:r>
          </a:p>
          <a:p>
            <a:endParaRPr lang="es-AR" sz="2000" b="1" i="1" dirty="0">
              <a:latin typeface="Arial Narrow" pitchFamily="34" charset="0"/>
              <a:cs typeface="Calibri" pitchFamily="34" charset="0"/>
            </a:endParaRPr>
          </a:p>
          <a:p>
            <a:r>
              <a:rPr lang="es-AR" sz="2000" b="1" i="1" dirty="0" smtClean="0">
                <a:latin typeface="Arial Narrow" pitchFamily="34" charset="0"/>
                <a:cs typeface="Calibri" pitchFamily="34" charset="0"/>
              </a:rPr>
              <a:t>ACCIONES CORRECTIVAS-PREVENTIVAS</a:t>
            </a:r>
            <a:endParaRPr lang="es-AR" sz="2000" b="1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i="1" dirty="0">
                <a:latin typeface="Arial Narrow" pitchFamily="34" charset="0"/>
                <a:cs typeface="Calibri" pitchFamily="34" charset="0"/>
              </a:rPr>
              <a:t>Movimientos seguros y con precaución</a:t>
            </a:r>
            <a:endParaRPr lang="es-AR" sz="2000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i="1" dirty="0">
                <a:latin typeface="Arial Narrow" pitchFamily="34" charset="0"/>
                <a:cs typeface="Calibri" pitchFamily="34" charset="0"/>
              </a:rPr>
              <a:t>Revisión del área donde se circule</a:t>
            </a:r>
            <a:endParaRPr lang="es-AR" sz="2000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i="1" dirty="0">
                <a:latin typeface="Arial Narrow" pitchFamily="34" charset="0"/>
                <a:cs typeface="Calibri" pitchFamily="34" charset="0"/>
              </a:rPr>
              <a:t>Verificar las zonas antes de </a:t>
            </a:r>
            <a:r>
              <a:rPr lang="es-ES" sz="2000" i="1" dirty="0" smtClean="0">
                <a:latin typeface="Arial Narrow" pitchFamily="34" charset="0"/>
                <a:cs typeface="Calibri" pitchFamily="34" charset="0"/>
              </a:rPr>
              <a:t>circular, uso </a:t>
            </a:r>
            <a:r>
              <a:rPr lang="es-ES" sz="2000" i="1" dirty="0">
                <a:latin typeface="Arial Narrow" pitchFamily="34" charset="0"/>
                <a:cs typeface="Calibri" pitchFamily="34" charset="0"/>
              </a:rPr>
              <a:t>correcto del calzado de seguridad </a:t>
            </a:r>
            <a:endParaRPr lang="es-AR" sz="2000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i="1" dirty="0">
                <a:latin typeface="Arial Narrow" pitchFamily="34" charset="0"/>
                <a:cs typeface="Calibri" pitchFamily="34" charset="0"/>
              </a:rPr>
              <a:t>Prestar atención por los sitios donde se circula, tener en cuenta, que las locaciones presentan desnivel, como así también, piedras.</a:t>
            </a:r>
            <a:endParaRPr lang="es-AR" sz="2000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i="1" dirty="0">
                <a:latin typeface="Arial Narrow" pitchFamily="34" charset="0"/>
                <a:cs typeface="Calibri" pitchFamily="34" charset="0"/>
              </a:rPr>
              <a:t>No dejar herramientas tiradas en las áreas de trabajo y </a:t>
            </a:r>
            <a:r>
              <a:rPr lang="es-ES" sz="2000" i="1" dirty="0" smtClean="0">
                <a:latin typeface="Arial Narrow" pitchFamily="34" charset="0"/>
                <a:cs typeface="Calibri" pitchFamily="34" charset="0"/>
              </a:rPr>
              <a:t>circulación</a:t>
            </a:r>
            <a:endParaRPr lang="es-AR" sz="2000" i="1" dirty="0">
              <a:latin typeface="Arial Narrow" pitchFamily="34" charset="0"/>
              <a:cs typeface="Calibri" pitchFamily="34" charset="0"/>
            </a:endParaRPr>
          </a:p>
          <a:p>
            <a:endParaRPr lang="es-AR" b="1" i="1" dirty="0"/>
          </a:p>
        </p:txBody>
      </p:sp>
      <p:sp>
        <p:nvSpPr>
          <p:cNvPr id="6" name="5 Flecha izquierda y derecha">
            <a:hlinkClick r:id="rId3" action="ppaction://hlinksldjump"/>
          </p:cNvPr>
          <p:cNvSpPr/>
          <p:nvPr/>
        </p:nvSpPr>
        <p:spPr>
          <a:xfrm>
            <a:off x="323529" y="6165304"/>
            <a:ext cx="576064" cy="360040"/>
          </a:xfrm>
          <a:prstGeom prst="left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CuadroTexto"/>
          <p:cNvSpPr txBox="1"/>
          <p:nvPr/>
        </p:nvSpPr>
        <p:spPr>
          <a:xfrm>
            <a:off x="935596" y="541391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Arial Narrow" pitchFamily="34" charset="0"/>
                <a:cs typeface="Calibri" pitchFamily="34" charset="0"/>
              </a:rPr>
              <a:t>CAIDA A MISMO NIVEL</a:t>
            </a:r>
            <a:endParaRPr lang="es-AR" sz="2800" b="1" dirty="0">
              <a:latin typeface="Arial Narrow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293300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sultado de imagen de pictograma de alta pres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7" t="71156" r="7119" b="4527"/>
          <a:stretch/>
        </p:blipFill>
        <p:spPr bwMode="auto">
          <a:xfrm>
            <a:off x="467544" y="1340768"/>
            <a:ext cx="1728192" cy="1656184"/>
          </a:xfrm>
          <a:prstGeom prst="rect">
            <a:avLst/>
          </a:prstGeom>
          <a:noFill/>
          <a:ln w="28575">
            <a:solidFill>
              <a:schemeClr val="accent3">
                <a:alpha val="76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699792" y="1340768"/>
            <a:ext cx="5688632" cy="4031873"/>
          </a:xfrm>
          <a:prstGeom prst="rect">
            <a:avLst/>
          </a:prstGeom>
          <a:ln w="28575"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s-ES" sz="2400" b="1" dirty="0" smtClean="0">
                <a:latin typeface="Arial Narrow" pitchFamily="34" charset="0"/>
                <a:cs typeface="Calibri" pitchFamily="34" charset="0"/>
              </a:rPr>
              <a:t>PRESION</a:t>
            </a:r>
            <a:r>
              <a:rPr lang="es-ES" sz="2400" dirty="0" smtClean="0">
                <a:latin typeface="Arial Narrow" pitchFamily="34" charset="0"/>
                <a:cs typeface="Calibri" pitchFamily="34" charset="0"/>
              </a:rPr>
              <a:t> en la línea de bombeo, en instalación (pozo)</a:t>
            </a:r>
          </a:p>
          <a:p>
            <a:pPr lvl="0"/>
            <a:endParaRPr lang="es-ES" sz="2400" dirty="0">
              <a:latin typeface="Arial Narrow" pitchFamily="34" charset="0"/>
              <a:cs typeface="Calibri" pitchFamily="34" charset="0"/>
            </a:endParaRPr>
          </a:p>
          <a:p>
            <a:pPr lvl="0"/>
            <a:r>
              <a:rPr lang="es-ES" sz="2400" b="1" dirty="0" smtClean="0">
                <a:latin typeface="Arial Narrow" pitchFamily="34" charset="0"/>
                <a:cs typeface="Calibri" pitchFamily="34" charset="0"/>
              </a:rPr>
              <a:t>ACCIONES CORRECTIVAS-PREVENTIVAS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 smtClean="0">
                <a:latin typeface="Arial Narrow" pitchFamily="34" charset="0"/>
                <a:cs typeface="Calibri" pitchFamily="34" charset="0"/>
              </a:rPr>
              <a:t>Chequeo </a:t>
            </a:r>
            <a:r>
              <a:rPr lang="es-ES" sz="2000" dirty="0">
                <a:latin typeface="Arial Narrow" pitchFamily="34" charset="0"/>
                <a:cs typeface="Calibri" pitchFamily="34" charset="0"/>
              </a:rPr>
              <a:t>de presión previo ingreso a Boca de pozo.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 </a:t>
            </a:r>
            <a:r>
              <a:rPr lang="es-ES" sz="2000" dirty="0" smtClean="0">
                <a:latin typeface="Arial Narrow" pitchFamily="34" charset="0"/>
                <a:cs typeface="Calibri" pitchFamily="34" charset="0"/>
              </a:rPr>
              <a:t>Aplicar  </a:t>
            </a:r>
            <a:r>
              <a:rPr lang="es-ES" sz="2000" dirty="0">
                <a:latin typeface="Arial Narrow" pitchFamily="34" charset="0"/>
                <a:cs typeface="Calibri" pitchFamily="34" charset="0"/>
              </a:rPr>
              <a:t>procedimiento de Desparafinación. 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Siempre se debe verificar la presión con los instrumentos correspondientes. </a:t>
            </a:r>
            <a:endParaRPr lang="es-ES" sz="2000" dirty="0" smtClean="0">
              <a:latin typeface="Arial Narrow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>
                <a:latin typeface="Arial Narrow" pitchFamily="34" charset="0"/>
                <a:cs typeface="Calibri" pitchFamily="34" charset="0"/>
              </a:rPr>
              <a:t>Colocar estrobos de seguridad en extremos de manguerote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>
                <a:latin typeface="Arial Narrow" pitchFamily="34" charset="0"/>
                <a:cs typeface="Calibri" pitchFamily="34" charset="0"/>
              </a:rPr>
              <a:t>Advertencia de </a:t>
            </a:r>
            <a:r>
              <a:rPr lang="es-ES" sz="2000" b="1" dirty="0" smtClean="0">
                <a:solidFill>
                  <a:srgbClr val="FF0000"/>
                </a:solidFill>
                <a:latin typeface="Arial Narrow" pitchFamily="34" charset="0"/>
                <a:cs typeface="Calibri" pitchFamily="34" charset="0"/>
              </a:rPr>
              <a:t>PELIGRO</a:t>
            </a:r>
            <a:r>
              <a:rPr lang="es-ES" sz="2000" dirty="0" smtClean="0">
                <a:latin typeface="Arial Narrow" pitchFamily="34" charset="0"/>
                <a:cs typeface="Calibri" pitchFamily="34" charset="0"/>
              </a:rPr>
              <a:t> mediante carteleria PELIGRO LINEA ALTA PRESION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</p:txBody>
      </p:sp>
      <p:sp>
        <p:nvSpPr>
          <p:cNvPr id="7" name="6 Flecha izquierda y derecha">
            <a:hlinkClick r:id="rId3" action="ppaction://hlinksldjump"/>
          </p:cNvPr>
          <p:cNvSpPr/>
          <p:nvPr/>
        </p:nvSpPr>
        <p:spPr>
          <a:xfrm>
            <a:off x="436291" y="6165304"/>
            <a:ext cx="535309" cy="360040"/>
          </a:xfrm>
          <a:prstGeom prst="left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CuadroTexto"/>
          <p:cNvSpPr txBox="1"/>
          <p:nvPr/>
        </p:nvSpPr>
        <p:spPr>
          <a:xfrm>
            <a:off x="935596" y="541391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Arial Narrow" pitchFamily="34" charset="0"/>
                <a:cs typeface="Calibri" pitchFamily="34" charset="0"/>
              </a:rPr>
              <a:t>PRESION</a:t>
            </a:r>
            <a:r>
              <a:rPr lang="es-ES" sz="2800" b="1" dirty="0" smtClean="0">
                <a:latin typeface="Calibri" pitchFamily="34" charset="0"/>
                <a:cs typeface="Calibri" pitchFamily="34" charset="0"/>
              </a:rPr>
              <a:t> </a:t>
            </a:r>
            <a:endParaRPr lang="es-AR" sz="28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393041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2" descr="Resultado de imagen de pictograma de caida en altur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1944216" cy="172819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987824" y="1347207"/>
            <a:ext cx="5616624" cy="273921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s-AR" sz="2400" b="1" i="1" dirty="0" smtClean="0">
                <a:latin typeface="Arial Narrow" pitchFamily="34" charset="0"/>
                <a:cs typeface="Calibri" pitchFamily="34" charset="0"/>
              </a:rPr>
              <a:t>PROYECCION DE PARTICULAS  </a:t>
            </a:r>
            <a:r>
              <a:rPr lang="es-AR" sz="2000" i="1" dirty="0" smtClean="0">
                <a:latin typeface="Arial Narrow" pitchFamily="34" charset="0"/>
                <a:cs typeface="Calibri" pitchFamily="34" charset="0"/>
              </a:rPr>
              <a:t>al realizar el maceado para conexión en BdP</a:t>
            </a:r>
          </a:p>
          <a:p>
            <a:pPr lvl="0"/>
            <a:endParaRPr lang="es-AR" sz="2400" dirty="0" smtClean="0">
              <a:latin typeface="Arial Narrow" pitchFamily="34" charset="0"/>
              <a:cs typeface="Calibri" pitchFamily="34" charset="0"/>
            </a:endParaRPr>
          </a:p>
          <a:p>
            <a:pPr lvl="0"/>
            <a:r>
              <a:rPr lang="es-AR" sz="2400" b="1" i="1" dirty="0" smtClean="0">
                <a:latin typeface="Arial Narrow" pitchFamily="34" charset="0"/>
                <a:cs typeface="Calibri" pitchFamily="34" charset="0"/>
              </a:rPr>
              <a:t>ACCIONES CORRECTIVAS-PREVENTIVAS</a:t>
            </a:r>
            <a:endParaRPr lang="es-AR" sz="2400" b="1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AR" sz="2000" b="1" i="1" dirty="0" smtClean="0">
                <a:latin typeface="Arial Narrow" pitchFamily="34" charset="0"/>
              </a:rPr>
              <a:t> </a:t>
            </a:r>
            <a:r>
              <a:rPr lang="es-ES" sz="2000" i="1" dirty="0">
                <a:latin typeface="Arial Narrow" pitchFamily="34" charset="0"/>
                <a:cs typeface="Calibri" pitchFamily="34" charset="0"/>
              </a:rPr>
              <a:t>Uso permanente de Anteojos de seguridad, cuando se realizan tareas de maceado. </a:t>
            </a:r>
            <a:endParaRPr lang="es-AR" sz="2000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i="1" dirty="0">
                <a:latin typeface="Arial Narrow" pitchFamily="34" charset="0"/>
                <a:cs typeface="Calibri" pitchFamily="34" charset="0"/>
              </a:rPr>
              <a:t>Chequeo de herramientas manuales, a </a:t>
            </a:r>
            <a:r>
              <a:rPr lang="es-ES" sz="2000" i="1" dirty="0" smtClean="0">
                <a:latin typeface="Arial Narrow" pitchFamily="34" charset="0"/>
                <a:cs typeface="Calibri" pitchFamily="34" charset="0"/>
              </a:rPr>
              <a:t>diario. </a:t>
            </a:r>
            <a:r>
              <a:rPr lang="es-ES" sz="2000" i="1" dirty="0">
                <a:latin typeface="Arial Narrow" pitchFamily="34" charset="0"/>
                <a:cs typeface="Calibri" pitchFamily="34" charset="0"/>
              </a:rPr>
              <a:t>Uso correcto de los EPP. </a:t>
            </a:r>
            <a:r>
              <a:rPr lang="es-AR" sz="2000" b="1" i="1" dirty="0" smtClean="0">
                <a:latin typeface="Arial Narrow" pitchFamily="34" charset="0"/>
                <a:cs typeface="Calibri" pitchFamily="34" charset="0"/>
              </a:rPr>
              <a:t> </a:t>
            </a:r>
            <a:endParaRPr lang="es-AR" sz="2000" b="1" i="1" dirty="0">
              <a:latin typeface="Arial Narrow" pitchFamily="34" charset="0"/>
              <a:cs typeface="Calibri" pitchFamily="34" charset="0"/>
            </a:endParaRPr>
          </a:p>
        </p:txBody>
      </p:sp>
      <p:sp>
        <p:nvSpPr>
          <p:cNvPr id="6" name="5 Flecha izquierda y derecha">
            <a:hlinkClick r:id="rId3" action="ppaction://hlinksldjump"/>
          </p:cNvPr>
          <p:cNvSpPr/>
          <p:nvPr/>
        </p:nvSpPr>
        <p:spPr>
          <a:xfrm>
            <a:off x="611559" y="6142974"/>
            <a:ext cx="576065" cy="360040"/>
          </a:xfrm>
          <a:prstGeom prst="left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CuadroTexto"/>
          <p:cNvSpPr txBox="1"/>
          <p:nvPr/>
        </p:nvSpPr>
        <p:spPr>
          <a:xfrm>
            <a:off x="935596" y="541391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Arial Narrow" pitchFamily="34" charset="0"/>
                <a:cs typeface="Calibri" pitchFamily="34" charset="0"/>
              </a:rPr>
              <a:t>PROYECCION DE PARTICULAS</a:t>
            </a:r>
            <a:endParaRPr lang="es-AR" sz="2400" b="1" dirty="0">
              <a:latin typeface="Arial Narrow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971985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059832" y="1412776"/>
            <a:ext cx="5472608" cy="3200876"/>
          </a:xfrm>
          <a:prstGeom prst="rect">
            <a:avLst/>
          </a:prstGeom>
          <a:ln w="28575"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s-ES" sz="2000" b="1" i="1" dirty="0" smtClean="0">
                <a:latin typeface="Arial Narrow" pitchFamily="34" charset="0"/>
                <a:cs typeface="Calibri" pitchFamily="34" charset="0"/>
              </a:rPr>
              <a:t>GAS SULFHIDRICO-SULFURO DE HIDROGENO </a:t>
            </a:r>
            <a:r>
              <a:rPr lang="es-ES" i="1" dirty="0" smtClean="0">
                <a:latin typeface="Arial Narrow" pitchFamily="34" charset="0"/>
                <a:cs typeface="Calibri" pitchFamily="34" charset="0"/>
              </a:rPr>
              <a:t>pueden encontrarse en instalación del pozo</a:t>
            </a:r>
          </a:p>
          <a:p>
            <a:endParaRPr lang="es-ES" i="1" dirty="0">
              <a:latin typeface="Arial Narrow" pitchFamily="34" charset="0"/>
              <a:cs typeface="Calibri" pitchFamily="34" charset="0"/>
            </a:endParaRPr>
          </a:p>
          <a:p>
            <a:r>
              <a:rPr lang="es-ES" sz="2000" b="1" i="1" dirty="0" smtClean="0">
                <a:latin typeface="Arial Narrow" pitchFamily="34" charset="0"/>
                <a:cs typeface="Calibri" pitchFamily="34" charset="0"/>
              </a:rPr>
              <a:t>ACCIONES CORRECTIVAS-PREVENTIVAS</a:t>
            </a:r>
          </a:p>
          <a:p>
            <a:endParaRPr lang="es-ES" b="1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i="1" dirty="0">
                <a:latin typeface="Arial Narrow" pitchFamily="34" charset="0"/>
                <a:cs typeface="Calibri" pitchFamily="34" charset="0"/>
              </a:rPr>
              <a:t>Uso permanente de detector de sulfhídrico portátil. Calibración de instrumento. </a:t>
            </a:r>
            <a:endParaRPr lang="es-AR" i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i="1" dirty="0">
                <a:latin typeface="Arial Narrow" pitchFamily="34" charset="0"/>
                <a:cs typeface="Calibri" pitchFamily="34" charset="0"/>
              </a:rPr>
              <a:t>Verificar antes de acercarse a la boca de pozo que se cuenta con el detector de sulfhídrico. </a:t>
            </a:r>
            <a:endParaRPr lang="es-AR" i="1" dirty="0">
              <a:latin typeface="Arial Narrow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i="1" dirty="0">
                <a:latin typeface="Arial Narrow" pitchFamily="34" charset="0"/>
                <a:cs typeface="Calibri" pitchFamily="34" charset="0"/>
              </a:rPr>
              <a:t>Certificación de </a:t>
            </a:r>
            <a:r>
              <a:rPr lang="es-ES" i="1" dirty="0" smtClean="0">
                <a:latin typeface="Arial Narrow" pitchFamily="34" charset="0"/>
                <a:cs typeface="Calibri" pitchFamily="34" charset="0"/>
              </a:rPr>
              <a:t>instrumentos</a:t>
            </a:r>
          </a:p>
          <a:p>
            <a:endParaRPr lang="es-AR" b="1" dirty="0"/>
          </a:p>
        </p:txBody>
      </p:sp>
      <p:pic>
        <p:nvPicPr>
          <p:cNvPr id="5" name="Picture 14" descr="http://www.cicamed.com.mx/images/img_hexafluorine/icono_toxic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2304256" cy="1800200"/>
          </a:xfrm>
          <a:prstGeom prst="rect">
            <a:avLst/>
          </a:prstGeom>
          <a:noFill/>
          <a:ln w="28575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Flecha izquierda y derecha">
            <a:hlinkClick r:id="rId3" action="ppaction://hlinksldjump"/>
          </p:cNvPr>
          <p:cNvSpPr/>
          <p:nvPr/>
        </p:nvSpPr>
        <p:spPr>
          <a:xfrm>
            <a:off x="395537" y="6197565"/>
            <a:ext cx="576064" cy="360040"/>
          </a:xfrm>
          <a:prstGeom prst="left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CuadroTexto"/>
          <p:cNvSpPr txBox="1"/>
          <p:nvPr/>
        </p:nvSpPr>
        <p:spPr>
          <a:xfrm>
            <a:off x="395537" y="619178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Arial Narrow" pitchFamily="34" charset="0"/>
                <a:cs typeface="Calibri" pitchFamily="34" charset="0"/>
              </a:rPr>
              <a:t>GAS SULFHIDRICO-SULFURO DE </a:t>
            </a:r>
            <a:r>
              <a:rPr lang="es-ES" sz="2400" b="1" dirty="0" smtClean="0">
                <a:latin typeface="Arial Narrow" pitchFamily="34" charset="0"/>
                <a:cs typeface="Calibri" pitchFamily="34" charset="0"/>
              </a:rPr>
              <a:t>HIDROGENO</a:t>
            </a:r>
            <a:endParaRPr lang="es-AR" sz="2400" b="1" dirty="0">
              <a:latin typeface="Arial Narrow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938453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de pictograma de incendioç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93" y="1196752"/>
            <a:ext cx="2561223" cy="2224954"/>
          </a:xfrm>
          <a:prstGeom prst="rect">
            <a:avLst/>
          </a:prstGeom>
          <a:noFill/>
          <a:ln w="28575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144403" y="1196752"/>
            <a:ext cx="5724944" cy="4370427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AR" sz="2000" b="1" dirty="0" smtClean="0">
                <a:latin typeface="Arial Narrow" pitchFamily="34" charset="0"/>
                <a:cs typeface="Calibri" pitchFamily="34" charset="0"/>
              </a:rPr>
              <a:t>INCENDIO Y EXPLOSION </a:t>
            </a:r>
            <a:r>
              <a:rPr lang="es-AR" sz="2000" dirty="0" smtClean="0">
                <a:latin typeface="Arial Narrow" pitchFamily="34" charset="0"/>
                <a:cs typeface="Calibri" pitchFamily="34" charset="0"/>
              </a:rPr>
              <a:t>por perdida de petróleo en caldera, por gases de pozo o perdida de GLP</a:t>
            </a:r>
          </a:p>
          <a:p>
            <a:pPr marL="285750" indent="-285750">
              <a:buFont typeface="Arial" pitchFamily="34" charset="0"/>
              <a:buChar char="•"/>
            </a:pPr>
            <a:endParaRPr lang="es-AR" dirty="0">
              <a:latin typeface="Arial Narrow" pitchFamily="34" charset="0"/>
            </a:endParaRPr>
          </a:p>
          <a:p>
            <a:r>
              <a:rPr lang="es-AR" sz="2000" b="1" dirty="0" smtClean="0">
                <a:latin typeface="Arial Narrow" pitchFamily="34" charset="0"/>
                <a:cs typeface="Calibri" pitchFamily="34" charset="0"/>
              </a:rPr>
              <a:t>ACCIONES CORRECTIVAS-PREVENTIVAS</a:t>
            </a:r>
            <a:endParaRPr lang="es-AR" sz="2000" b="1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AR" sz="2000" dirty="0" smtClean="0">
                <a:latin typeface="Arial Narrow" pitchFamily="34" charset="0"/>
                <a:cs typeface="Calibri" pitchFamily="34" charset="0"/>
              </a:rPr>
              <a:t>I</a:t>
            </a:r>
            <a:r>
              <a:rPr lang="es-ES" sz="2000" dirty="0" smtClean="0">
                <a:latin typeface="Arial Narrow" pitchFamily="34" charset="0"/>
                <a:cs typeface="Calibri" pitchFamily="34" charset="0"/>
              </a:rPr>
              <a:t>nterconectar </a:t>
            </a:r>
            <a:r>
              <a:rPr lang="es-ES" sz="2000" dirty="0">
                <a:latin typeface="Arial Narrow" pitchFamily="34" charset="0"/>
                <a:cs typeface="Calibri" pitchFamily="34" charset="0"/>
              </a:rPr>
              <a:t>puesta a tierra de equipo desparafinador, cargas liquidas a pozo.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Verificación de todas las válvulas del circuito de gas (desde tanque a caldera). 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Verificación mensual de los dispositivos de seguridad de </a:t>
            </a:r>
            <a:r>
              <a:rPr lang="es-ES" sz="2000" dirty="0" smtClean="0">
                <a:latin typeface="Arial Narrow" pitchFamily="34" charset="0"/>
                <a:cs typeface="Calibri" pitchFamily="34" charset="0"/>
              </a:rPr>
              <a:t>caldera</a:t>
            </a:r>
            <a:r>
              <a:rPr lang="es-ES" sz="2000" dirty="0">
                <a:latin typeface="Arial Narrow" pitchFamily="34" charset="0"/>
                <a:cs typeface="Calibri" pitchFamily="34" charset="0"/>
              </a:rPr>
              <a:t>. Verificación anual de instrumentos de caldera. Verificación quincenal de parada de emergencia de caldera. Encender caldera con la tapa cerrada. 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>
                <a:latin typeface="Arial Narrow" pitchFamily="34" charset="0"/>
                <a:cs typeface="Calibri" pitchFamily="34" charset="0"/>
              </a:rPr>
              <a:t>Aplicar </a:t>
            </a:r>
            <a:r>
              <a:rPr lang="es-ES" sz="2000" dirty="0">
                <a:latin typeface="Arial Narrow" pitchFamily="34" charset="0"/>
                <a:cs typeface="Calibri" pitchFamily="34" charset="0"/>
              </a:rPr>
              <a:t>los pasos correctos para el encendido de caldera.</a:t>
            </a:r>
            <a:endParaRPr lang="es-AR" sz="2000" b="1" dirty="0">
              <a:latin typeface="Arial Narrow" pitchFamily="34" charset="0"/>
              <a:cs typeface="Calibri" pitchFamily="34" charset="0"/>
            </a:endParaRPr>
          </a:p>
        </p:txBody>
      </p:sp>
      <p:sp>
        <p:nvSpPr>
          <p:cNvPr id="6" name="5 Flecha izquierda y derecha">
            <a:hlinkClick r:id="rId3" action="ppaction://hlinksldjump"/>
          </p:cNvPr>
          <p:cNvSpPr/>
          <p:nvPr/>
        </p:nvSpPr>
        <p:spPr>
          <a:xfrm>
            <a:off x="370851" y="6309320"/>
            <a:ext cx="600750" cy="360040"/>
          </a:xfrm>
          <a:prstGeom prst="left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4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8 CuadroTexto"/>
          <p:cNvSpPr txBox="1"/>
          <p:nvPr/>
        </p:nvSpPr>
        <p:spPr>
          <a:xfrm>
            <a:off x="935596" y="541391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Arial Narrow" pitchFamily="34" charset="0"/>
                <a:cs typeface="Calibri" pitchFamily="34" charset="0"/>
              </a:rPr>
              <a:t>TRABAJOS EN CALIENTE (CALDERA-ATMOSFERAS PELIGROSAS)</a:t>
            </a:r>
            <a:endParaRPr lang="es-AR" sz="2000" b="1" dirty="0">
              <a:latin typeface="Arial Narrow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499477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esultado de imagen de  peligro derrames 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6" t="49853" r="7100" b="6744"/>
          <a:stretch/>
        </p:blipFill>
        <p:spPr bwMode="auto">
          <a:xfrm>
            <a:off x="683569" y="1408525"/>
            <a:ext cx="2431712" cy="208823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347864" y="1412776"/>
            <a:ext cx="5328592" cy="286232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AR" sz="2000" b="1" dirty="0" smtClean="0">
                <a:latin typeface="Arial Narrow" pitchFamily="34" charset="0"/>
                <a:cs typeface="Calibri" pitchFamily="34" charset="0"/>
              </a:rPr>
              <a:t>DERRAME DE HC </a:t>
            </a:r>
            <a:r>
              <a:rPr lang="es-AR" sz="2000" dirty="0" smtClean="0">
                <a:latin typeface="Arial Narrow" pitchFamily="34" charset="0"/>
                <a:cs typeface="Calibri" pitchFamily="34" charset="0"/>
              </a:rPr>
              <a:t>rotura de manguerotes, válvulas, cisterna, etc. </a:t>
            </a:r>
          </a:p>
          <a:p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r>
              <a:rPr lang="es-AR" sz="2000" b="1" dirty="0" smtClean="0">
                <a:latin typeface="Arial Narrow" pitchFamily="34" charset="0"/>
                <a:cs typeface="Calibri" pitchFamily="34" charset="0"/>
              </a:rPr>
              <a:t>ACCIONES CORRECTIVAS-PREVENTIVAS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Verificación de estado de materiales.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 Realización de PH  a manguerote. 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Colocación de tapón en extremo de manguerote. Verificar que este colocado el tapón de manguerote. 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Colocar bandeja o tacho al retirar tapón.</a:t>
            </a:r>
            <a:endParaRPr lang="es-AR" sz="2000" b="1" dirty="0">
              <a:latin typeface="Arial Narrow" pitchFamily="34" charset="0"/>
              <a:cs typeface="Calibri" pitchFamily="34" charset="0"/>
            </a:endParaRPr>
          </a:p>
        </p:txBody>
      </p:sp>
      <p:sp>
        <p:nvSpPr>
          <p:cNvPr id="7" name="6 Flecha izquierda y derecha">
            <a:hlinkClick r:id="rId3" action="ppaction://hlinksldjump"/>
          </p:cNvPr>
          <p:cNvSpPr/>
          <p:nvPr/>
        </p:nvSpPr>
        <p:spPr>
          <a:xfrm>
            <a:off x="467545" y="6309320"/>
            <a:ext cx="576064" cy="360040"/>
          </a:xfrm>
          <a:prstGeom prst="left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5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CuadroTexto"/>
          <p:cNvSpPr txBox="1"/>
          <p:nvPr/>
        </p:nvSpPr>
        <p:spPr>
          <a:xfrm>
            <a:off x="935596" y="541391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Arial Narrow" pitchFamily="34" charset="0"/>
                <a:cs typeface="Calibri" pitchFamily="34" charset="0"/>
              </a:rPr>
              <a:t> CARGA, TRASVASE DE HIDROCARBUROS</a:t>
            </a:r>
            <a:endParaRPr lang="es-AR" sz="2400" b="1" dirty="0">
              <a:latin typeface="Arial Narrow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505161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sultado de imagen de cartel RIESGO ACCIDENTE VEHICUL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9" t="5525" r="12979" b="6794"/>
          <a:stretch/>
        </p:blipFill>
        <p:spPr bwMode="auto">
          <a:xfrm>
            <a:off x="819403" y="1412776"/>
            <a:ext cx="2376264" cy="187220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563888" y="1268760"/>
            <a:ext cx="5184576" cy="3754874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AR" sz="2000" b="1" dirty="0" smtClean="0">
                <a:latin typeface="Arial Narrow" pitchFamily="34" charset="0"/>
                <a:cs typeface="Calibri" pitchFamily="34" charset="0"/>
              </a:rPr>
              <a:t>CHOQUES,VUELCOS, ATROPELLAMIENTO</a:t>
            </a:r>
          </a:p>
          <a:p>
            <a:r>
              <a:rPr lang="es-AR" sz="2000" dirty="0" smtClean="0">
                <a:latin typeface="Arial Narrow" pitchFamily="34" charset="0"/>
                <a:cs typeface="Calibri" pitchFamily="34" charset="0"/>
              </a:rPr>
              <a:t>Al transitar por rutas, caminos de yacimiento</a:t>
            </a:r>
          </a:p>
          <a:p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endParaRPr lang="es-AR" sz="2000" dirty="0" smtClean="0">
              <a:latin typeface="Arial Narrow" pitchFamily="34" charset="0"/>
              <a:cs typeface="Calibri" pitchFamily="34" charset="0"/>
            </a:endParaRPr>
          </a:p>
          <a:p>
            <a:r>
              <a:rPr lang="es-AR" sz="2000" b="1" dirty="0" smtClean="0">
                <a:latin typeface="Arial Narrow" pitchFamily="34" charset="0"/>
                <a:cs typeface="Calibri" pitchFamily="34" charset="0"/>
              </a:rPr>
              <a:t>ACCIONES CORRECTIVAS-PREVENTIVAS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Aplicar Manejo Defensivo. 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Respetar velocidades establecidas.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Respetar el distanciamiento entre vehículos (3 segundos)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2000" dirty="0">
                <a:latin typeface="Arial Narrow" pitchFamily="34" charset="0"/>
                <a:cs typeface="Calibri" pitchFamily="34" charset="0"/>
              </a:rPr>
              <a:t>Tener siempre presente la disponibilidad de una persona para realizar señas</a:t>
            </a:r>
            <a:endParaRPr lang="es-AR" sz="2000" dirty="0">
              <a:latin typeface="Arial Narrow" pitchFamily="34" charset="0"/>
              <a:cs typeface="Calibri" pitchFamily="34" charset="0"/>
            </a:endParaRPr>
          </a:p>
          <a:p>
            <a:endParaRPr lang="es-AR" sz="2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5 Flecha izquierda y derecha">
            <a:hlinkClick r:id="rId4" action="ppaction://hlinksldjump"/>
          </p:cNvPr>
          <p:cNvSpPr/>
          <p:nvPr/>
        </p:nvSpPr>
        <p:spPr>
          <a:xfrm>
            <a:off x="611561" y="6291152"/>
            <a:ext cx="648072" cy="360040"/>
          </a:xfrm>
          <a:prstGeom prst="left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6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7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CuadroTexto"/>
          <p:cNvSpPr txBox="1"/>
          <p:nvPr/>
        </p:nvSpPr>
        <p:spPr>
          <a:xfrm>
            <a:off x="935596" y="541391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Arial Narrow" pitchFamily="34" charset="0"/>
                <a:cs typeface="Calibri" pitchFamily="34" charset="0"/>
              </a:rPr>
              <a:t>TRANSITAR  POR RUTAS-YACIMIENTOS</a:t>
            </a:r>
            <a:endParaRPr lang="es-AR" sz="2800" b="1" dirty="0">
              <a:latin typeface="Arial Narrow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751861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15252" y="533871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>
                <a:latin typeface="HandelGothic BT" pitchFamily="82" charset="0"/>
                <a:cs typeface="Calibri" pitchFamily="34" charset="0"/>
              </a:rPr>
              <a:t>ESQUEMA UBICACIÓN EQUIPOS</a:t>
            </a:r>
            <a:endParaRPr lang="es-AR" sz="2400" b="1" dirty="0">
              <a:latin typeface="HandelGothic BT" pitchFamily="82" charset="0"/>
              <a:cs typeface="Calibri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4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6165" name="Picture 2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2" t="28771" r="25652" b="6790"/>
          <a:stretch/>
        </p:blipFill>
        <p:spPr bwMode="auto">
          <a:xfrm>
            <a:off x="971600" y="1268760"/>
            <a:ext cx="7128791" cy="4713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7341120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0" t="49181" r="45352" b="28016"/>
          <a:stretch/>
        </p:blipFill>
        <p:spPr bwMode="auto">
          <a:xfrm>
            <a:off x="1763688" y="1545020"/>
            <a:ext cx="4968552" cy="2518009"/>
          </a:xfrm>
          <a:prstGeom prst="rect">
            <a:avLst/>
          </a:prstGeom>
          <a:blipFill dpi="0" rotWithShape="1">
            <a:blip r:embed="rId4"/>
            <a:srcRect/>
            <a:tile tx="0" ty="0" sx="80000" sy="80000" flip="none" algn="tl"/>
          </a:blipFill>
          <a:ln>
            <a:noFill/>
          </a:ln>
          <a:effectLst/>
          <a:extLst/>
        </p:spPr>
      </p:pic>
      <p:sp>
        <p:nvSpPr>
          <p:cNvPr id="2" name="1 CuadroTexto"/>
          <p:cNvSpPr txBox="1"/>
          <p:nvPr/>
        </p:nvSpPr>
        <p:spPr>
          <a:xfrm>
            <a:off x="1547664" y="764704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>
                <a:latin typeface="Calibri" pitchFamily="34" charset="0"/>
                <a:cs typeface="Calibri" pitchFamily="34" charset="0"/>
              </a:rPr>
              <a:t>REFERENCIAS</a:t>
            </a:r>
            <a:endParaRPr lang="es-AR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61022731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368660"/>
            <a:ext cx="9144000" cy="180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Rectángulo"/>
          <p:cNvSpPr/>
          <p:nvPr/>
        </p:nvSpPr>
        <p:spPr>
          <a:xfrm>
            <a:off x="0" y="0"/>
            <a:ext cx="9144000" cy="36866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10 CuadroTexto"/>
          <p:cNvSpPr txBox="1"/>
          <p:nvPr/>
        </p:nvSpPr>
        <p:spPr>
          <a:xfrm>
            <a:off x="935596" y="5085184"/>
            <a:ext cx="72728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chemeClr val="accent3"/>
                </a:solidFill>
                <a:latin typeface="Arial Narrow" pitchFamily="34" charset="0"/>
                <a:cs typeface="Calibri" pitchFamily="34" charset="0"/>
              </a:rPr>
              <a:t>MUCHAS GRACIAS POR SU ATENCION!!</a:t>
            </a:r>
            <a:endParaRPr lang="es-AR" sz="4400" b="1" dirty="0">
              <a:solidFill>
                <a:schemeClr val="accent3"/>
              </a:solidFill>
              <a:latin typeface="Arial Narrow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310026"/>
      </p:ext>
    </p:extLst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grupo oas">
      <a:dk1>
        <a:srgbClr val="585858"/>
      </a:dk1>
      <a:lt1>
        <a:srgbClr val="FFFFFF"/>
      </a:lt1>
      <a:dk2>
        <a:srgbClr val="373737"/>
      </a:dk2>
      <a:lt2>
        <a:srgbClr val="FFFFFF"/>
      </a:lt2>
      <a:accent1>
        <a:srgbClr val="FFFFFF"/>
      </a:accent1>
      <a:accent2>
        <a:srgbClr val="FFC000"/>
      </a:accent2>
      <a:accent3>
        <a:srgbClr val="212121"/>
      </a:accent3>
      <a:accent4>
        <a:srgbClr val="FFFFFF"/>
      </a:accent4>
      <a:accent5>
        <a:srgbClr val="FFC000"/>
      </a:accent5>
      <a:accent6>
        <a:srgbClr val="FFC000"/>
      </a:accent6>
      <a:hlink>
        <a:srgbClr val="7F7F7F"/>
      </a:hlink>
      <a:folHlink>
        <a:srgbClr val="800080"/>
      </a:folHlink>
    </a:clrScheme>
    <a:fontScheme name="Clásico de Offic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8391</TotalTime>
  <Words>765</Words>
  <Application>Microsoft Office PowerPoint</Application>
  <PresentationFormat>Presentación en pantalla (4:3)</PresentationFormat>
  <Paragraphs>108</Paragraphs>
  <Slides>19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Urbano</vt:lpstr>
      <vt:lpstr>Presentación de PowerPoint</vt:lpstr>
      <vt:lpstr>Presentación de PowerPoint</vt:lpstr>
      <vt:lpstr>Presentación de PowerPoint</vt:lpstr>
      <vt:lpstr>TAREAS QUE SE LLEVAN A CABO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Fernando</dc:creator>
  <cp:lastModifiedBy>Constanza</cp:lastModifiedBy>
  <cp:revision>470</cp:revision>
  <dcterms:created xsi:type="dcterms:W3CDTF">2011-08-28T18:16:10Z</dcterms:created>
  <dcterms:modified xsi:type="dcterms:W3CDTF">2021-09-12T01:16:50Z</dcterms:modified>
</cp:coreProperties>
</file>